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8" r:id="rId3"/>
    <p:sldId id="262" r:id="rId4"/>
    <p:sldId id="263" r:id="rId5"/>
    <p:sldId id="264" r:id="rId7"/>
    <p:sldId id="281" r:id="rId8"/>
    <p:sldId id="273" r:id="rId9"/>
    <p:sldId id="275" r:id="rId10"/>
    <p:sldId id="276" r:id="rId11"/>
    <p:sldId id="277" r:id="rId12"/>
    <p:sldId id="279" r:id="rId13"/>
    <p:sldId id="265" r:id="rId14"/>
    <p:sldId id="278" r:id="rId15"/>
    <p:sldId id="271" r:id="rId16"/>
    <p:sldId id="28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0327" autoAdjust="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customXml" Target="../customXml/item3.xml"/><Relationship Id="rId22" Type="http://schemas.openxmlformats.org/officeDocument/2006/relationships/customXml" Target="../customXml/item2.xml"/><Relationship Id="rId21" Type="http://schemas.openxmlformats.org/officeDocument/2006/relationships/customXml" Target="../customXml/item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264E02-BCAF-4323-876B-2C709DA6D557}" type="datetimeFigureOut">
              <a:rPr/>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978E06-6B22-4D3A-9E76-F9AB9638483A}" type="slidenum">
              <a:rPr/>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Qn: Do we interpret the top or the bottom? Because the bottom shows that drug does not have much effect on the outcome but the interaction of drug and time at 18months show that there is significance and it reduces the possibility of disease progression or deaths.</a:t>
            </a:r>
            <a:endParaRPr lang="en-SG" dirty="0"/>
          </a:p>
        </p:txBody>
      </p:sp>
      <p:sp>
        <p:nvSpPr>
          <p:cNvPr id="4" name="Slide Number Placeholder 3"/>
          <p:cNvSpPr>
            <a:spLocks noGrp="1"/>
          </p:cNvSpPr>
          <p:nvPr>
            <p:ph type="sldNum" sz="quarter" idx="5"/>
          </p:nvPr>
        </p:nvSpPr>
        <p:spPr/>
        <p:txBody>
          <a:bodyPr/>
          <a:lstStyle/>
          <a:p>
            <a:fld id="{65978E06-6B22-4D3A-9E76-F9AB9638483A}" type="slidenum">
              <a:rPr lang="en-SG" smtClean="0"/>
            </a:fld>
            <a:endParaRPr lang="en-SG"/>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Want to ask the Prof since adding more covariates can improve the QIC scores -&gt; how do we know that when we add it is not due to overfitting issues? In this slide -&gt; there are more factors that are significant</a:t>
            </a:r>
            <a:endParaRPr lang="en-SG" dirty="0"/>
          </a:p>
        </p:txBody>
      </p:sp>
      <p:sp>
        <p:nvSpPr>
          <p:cNvPr id="4" name="Slide Number Placeholder 3"/>
          <p:cNvSpPr>
            <a:spLocks noGrp="1"/>
          </p:cNvSpPr>
          <p:nvPr>
            <p:ph type="sldNum" sz="quarter" idx="5"/>
          </p:nvPr>
        </p:nvSpPr>
        <p:spPr/>
        <p:txBody>
          <a:bodyPr/>
          <a:lstStyle/>
          <a:p>
            <a:fld id="{19B820BC-677C-4948-9B6F-35A34F256D45}" type="slidenum">
              <a:rPr lang="en-SG" smtClean="0"/>
            </a:fld>
            <a:endParaRPr lang="en-SG"/>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19B820BC-677C-4948-9B6F-35A34F256D45}" type="slidenum">
              <a:rPr lang="en-SG" smtClean="0"/>
            </a:fld>
            <a:endParaRPr lang="en-SG"/>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65978E06-6B22-4D3A-9E76-F9AB9638483A}" type="slidenum">
              <a:rPr lang="en-SG" smtClean="0"/>
            </a:fld>
            <a:endParaRPr lang="en-SG"/>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Last graph </a:t>
            </a:r>
            <a:r>
              <a:rPr lang="en-SG" dirty="0" err="1"/>
              <a:t>AZTfailure</a:t>
            </a:r>
            <a:r>
              <a:rPr lang="en-SG" dirty="0"/>
              <a:t> (on top shows no significance) but the bottom shows significance -&gt; how to interpret this?</a:t>
            </a:r>
            <a:endParaRPr lang="en-SG" dirty="0"/>
          </a:p>
        </p:txBody>
      </p:sp>
      <p:sp>
        <p:nvSpPr>
          <p:cNvPr id="4" name="Slide Number Placeholder 3"/>
          <p:cNvSpPr>
            <a:spLocks noGrp="1"/>
          </p:cNvSpPr>
          <p:nvPr>
            <p:ph type="sldNum" sz="quarter" idx="5"/>
          </p:nvPr>
        </p:nvSpPr>
        <p:spPr/>
        <p:txBody>
          <a:bodyPr/>
          <a:lstStyle/>
          <a:p>
            <a:fld id="{65978E06-6B22-4D3A-9E76-F9AB9638483A}" type="slidenum">
              <a:rPr lang="en-SG" smtClean="0"/>
            </a:fld>
            <a:endParaRPr lang="en-SG"/>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846CE7D5-CF57-46EF-B807-FDD0502418D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846CE7D5-CF57-46EF-B807-FDD0502418D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846CE7D5-CF57-46EF-B807-FDD0502418D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46CE7D5-CF57-46EF-B807-FDD0502418D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46CE7D5-CF57-46EF-B807-FDD0502418D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jpeg"/><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83" y="98955"/>
            <a:ext cx="10515600" cy="468314"/>
          </a:xfrm>
        </p:spPr>
        <p:txBody>
          <a:bodyPr>
            <a:noAutofit/>
          </a:bodyPr>
          <a:lstStyle/>
          <a:p>
            <a:r>
              <a:rPr lang="en-US" sz="3200" dirty="0"/>
              <a:t>Background of the aids dataset</a:t>
            </a:r>
            <a:endParaRPr lang="en-US" sz="3200" dirty="0"/>
          </a:p>
        </p:txBody>
      </p:sp>
      <p:graphicFrame>
        <p:nvGraphicFramePr>
          <p:cNvPr id="4" name="Table 3"/>
          <p:cNvGraphicFramePr>
            <a:graphicFrameLocks noGrp="1"/>
          </p:cNvGraphicFramePr>
          <p:nvPr/>
        </p:nvGraphicFramePr>
        <p:xfrm>
          <a:off x="223792" y="1496165"/>
          <a:ext cx="11744413" cy="5262880"/>
        </p:xfrm>
        <a:graphic>
          <a:graphicData uri="http://schemas.openxmlformats.org/drawingml/2006/table">
            <a:tbl>
              <a:tblPr firstRow="1" bandRow="1">
                <a:tableStyleId>{5C22544A-7EE6-4342-B048-85BDC9FD1C3A}</a:tableStyleId>
              </a:tblPr>
              <a:tblGrid>
                <a:gridCol w="1750187"/>
                <a:gridCol w="9994226"/>
              </a:tblGrid>
              <a:tr h="370840">
                <a:tc>
                  <a:txBody>
                    <a:bodyPr/>
                    <a:lstStyle/>
                    <a:p>
                      <a:r>
                        <a:rPr lang="en-SG" dirty="0"/>
                        <a:t>Variable Name</a:t>
                      </a:r>
                      <a:endParaRPr lang="en-SG" dirty="0"/>
                    </a:p>
                  </a:txBody>
                  <a:tcPr/>
                </a:tc>
                <a:tc>
                  <a:txBody>
                    <a:bodyPr/>
                    <a:lstStyle/>
                    <a:p>
                      <a:r>
                        <a:rPr lang="en-SG" dirty="0"/>
                        <a:t>Description</a:t>
                      </a:r>
                      <a:endParaRPr lang="en-SG" dirty="0"/>
                    </a:p>
                  </a:txBody>
                  <a:tcPr/>
                </a:tc>
              </a:tr>
              <a:tr h="370840">
                <a:tc>
                  <a:txBody>
                    <a:bodyPr/>
                    <a:lstStyle/>
                    <a:p>
                      <a:r>
                        <a:rPr lang="en-US" sz="1400" dirty="0"/>
                        <a:t>patient</a:t>
                      </a:r>
                      <a:endParaRPr lang="en-SG" sz="1400" dirty="0"/>
                    </a:p>
                  </a:txBody>
                  <a:tcPr/>
                </a:tc>
                <a:tc>
                  <a:txBody>
                    <a:bodyPr/>
                    <a:lstStyle/>
                    <a:p>
                      <a:r>
                        <a:rPr lang="en-US" sz="1400" dirty="0"/>
                        <a:t>patients' identifier; in total there are 467 patients.</a:t>
                      </a:r>
                      <a:endParaRPr lang="en-SG" sz="1400" dirty="0"/>
                    </a:p>
                  </a:txBody>
                  <a:tcPr/>
                </a:tc>
              </a:tr>
              <a:tr h="370840">
                <a:tc>
                  <a:txBody>
                    <a:bodyPr/>
                    <a:lstStyle/>
                    <a:p>
                      <a:r>
                        <a:rPr lang="en-US" sz="1400" dirty="0"/>
                        <a:t>Time</a:t>
                      </a:r>
                      <a:endParaRPr lang="en-SG"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400" dirty="0"/>
                        <a:t>the time to death or censoring.</a:t>
                      </a:r>
                      <a:endParaRPr lang="en-US" sz="1400" dirty="0"/>
                    </a:p>
                  </a:txBody>
                  <a:tcPr/>
                </a:tc>
              </a:tr>
              <a:tr h="370840">
                <a:tc>
                  <a:txBody>
                    <a:bodyPr/>
                    <a:lstStyle/>
                    <a:p>
                      <a:r>
                        <a:rPr lang="en-US" sz="1400" dirty="0"/>
                        <a:t>death</a:t>
                      </a:r>
                      <a:endParaRPr lang="en-SG"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400" dirty="0"/>
                        <a:t>a numeric vector with 0 denoting censoring and 1 death.</a:t>
                      </a:r>
                      <a:endParaRPr lang="en-US" sz="1400" dirty="0"/>
                    </a:p>
                  </a:txBody>
                  <a:tcPr/>
                </a:tc>
              </a:tr>
              <a:tr h="370840">
                <a:tc>
                  <a:txBody>
                    <a:bodyPr/>
                    <a:lstStyle/>
                    <a:p>
                      <a:r>
                        <a:rPr lang="en-US" sz="1400" dirty="0"/>
                        <a:t>CD4</a:t>
                      </a:r>
                      <a:endParaRPr lang="en-SG"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400" dirty="0"/>
                        <a:t>the CD4 cells count.</a:t>
                      </a:r>
                      <a:r>
                        <a:rPr lang="en-SG" sz="1400" dirty="0"/>
                        <a:t> The higher the CD4 cells count, the better the survival rate.</a:t>
                      </a:r>
                      <a:endParaRPr lang="en-US" sz="1400" dirty="0"/>
                    </a:p>
                  </a:txBody>
                  <a:tcPr/>
                </a:tc>
              </a:tr>
              <a:tr h="370840">
                <a:tc>
                  <a:txBody>
                    <a:bodyPr/>
                    <a:lstStyle/>
                    <a:p>
                      <a:r>
                        <a:rPr lang="en-US" sz="1400" dirty="0" err="1"/>
                        <a:t>obstime</a:t>
                      </a:r>
                      <a:endParaRPr lang="en-SG"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400" dirty="0"/>
                        <a:t>the time points at which the CD4 cells count was recorded.</a:t>
                      </a:r>
                      <a:endParaRPr lang="en-US" sz="1400" dirty="0"/>
                    </a:p>
                  </a:txBody>
                  <a:tcPr/>
                </a:tc>
              </a:tr>
              <a:tr h="370840">
                <a:tc>
                  <a:txBody>
                    <a:bodyPr/>
                    <a:lstStyle/>
                    <a:p>
                      <a:r>
                        <a:rPr lang="en-US" sz="1400" dirty="0"/>
                        <a:t>drug</a:t>
                      </a:r>
                      <a:endParaRPr lang="en-SG" sz="1400" dirty="0"/>
                    </a:p>
                  </a:txBody>
                  <a:tcPr/>
                </a:tc>
                <a:tc>
                  <a:txBody>
                    <a:bodyPr/>
                    <a:lstStyle/>
                    <a:p>
                      <a:r>
                        <a:rPr lang="en-US" sz="1400" dirty="0"/>
                        <a:t>a factor with levels </a:t>
                      </a:r>
                      <a:r>
                        <a:rPr lang="en-US" sz="1400" b="1" dirty="0"/>
                        <a:t>ddC</a:t>
                      </a:r>
                      <a:r>
                        <a:rPr lang="en-US" sz="1400" dirty="0"/>
                        <a:t> denoting </a:t>
                      </a:r>
                      <a:r>
                        <a:rPr lang="en-US" sz="1400" b="1" dirty="0"/>
                        <a:t>zalcitabine</a:t>
                      </a:r>
                      <a:r>
                        <a:rPr lang="en-US" sz="1400" dirty="0"/>
                        <a:t> and </a:t>
                      </a:r>
                      <a:r>
                        <a:rPr lang="en-US" sz="1400" b="1" dirty="0" err="1"/>
                        <a:t>ddI</a:t>
                      </a:r>
                      <a:r>
                        <a:rPr lang="en-US" sz="1400" b="1" dirty="0"/>
                        <a:t> </a:t>
                      </a:r>
                      <a:r>
                        <a:rPr lang="en-US" sz="1400" dirty="0"/>
                        <a:t>denoting </a:t>
                      </a:r>
                      <a:r>
                        <a:rPr lang="en-US" sz="1400" b="1" dirty="0" err="1"/>
                        <a:t>didanosine</a:t>
                      </a:r>
                      <a:r>
                        <a:rPr lang="en-US" sz="1400" dirty="0"/>
                        <a:t>.</a:t>
                      </a:r>
                      <a:endParaRPr lang="en-SG" sz="1400" dirty="0"/>
                    </a:p>
                  </a:txBody>
                  <a:tcPr/>
                </a:tc>
              </a:tr>
              <a:tr h="370840">
                <a:tc>
                  <a:txBody>
                    <a:bodyPr/>
                    <a:lstStyle/>
                    <a:p>
                      <a:r>
                        <a:rPr lang="en-US" sz="1400" dirty="0"/>
                        <a:t>gender</a:t>
                      </a:r>
                      <a:endParaRPr lang="en-SG"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400" dirty="0"/>
                        <a:t>a factor with levels female and male.</a:t>
                      </a:r>
                      <a:endParaRPr lang="en-US" sz="1400" dirty="0"/>
                    </a:p>
                  </a:txBody>
                  <a:tcPr/>
                </a:tc>
              </a:tr>
              <a:tr h="370840">
                <a:tc>
                  <a:txBody>
                    <a:bodyPr/>
                    <a:lstStyle/>
                    <a:p>
                      <a:r>
                        <a:rPr lang="en-US" sz="1400" dirty="0" err="1"/>
                        <a:t>prevOI</a:t>
                      </a:r>
                      <a:endParaRPr lang="en-SG"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400" dirty="0"/>
                        <a:t>a factor with levels AIDS denoting previous opportunistic infection (AIDS diagnosis) at study entry, and </a:t>
                      </a:r>
                      <a:r>
                        <a:rPr lang="en-US" sz="1400" dirty="0" err="1"/>
                        <a:t>noAIDS</a:t>
                      </a:r>
                      <a:r>
                        <a:rPr lang="en-US" sz="1400" dirty="0"/>
                        <a:t> denoting no previous infection.</a:t>
                      </a:r>
                      <a:endParaRPr lang="en-US" sz="1400" dirty="0"/>
                    </a:p>
                  </a:txBody>
                  <a:tcPr/>
                </a:tc>
              </a:tr>
              <a:tr h="370840">
                <a:tc>
                  <a:txBody>
                    <a:bodyPr/>
                    <a:lstStyle/>
                    <a:p>
                      <a:r>
                        <a:rPr lang="en-US" sz="1400" dirty="0"/>
                        <a:t>AZT</a:t>
                      </a:r>
                      <a:endParaRPr lang="en-SG" sz="1400" dirty="0"/>
                    </a:p>
                  </a:txBody>
                  <a:tcPr/>
                </a:tc>
                <a:tc>
                  <a:txBody>
                    <a:bodyPr/>
                    <a:lstStyle/>
                    <a:p>
                      <a:r>
                        <a:rPr lang="en-US" sz="1400" dirty="0"/>
                        <a:t>a factor with levels intolerance and failure denoting AZT intolerance and AZT failure, respectively.</a:t>
                      </a:r>
                      <a:endParaRPr lang="en-SG" sz="1400" dirty="0"/>
                    </a:p>
                  </a:txBody>
                  <a:tcPr/>
                </a:tc>
              </a:tr>
              <a:tr h="370840">
                <a:tc>
                  <a:txBody>
                    <a:bodyPr/>
                    <a:lstStyle/>
                    <a:p>
                      <a:r>
                        <a:rPr lang="en-US" sz="1400" b="1" dirty="0"/>
                        <a:t>start</a:t>
                      </a:r>
                      <a:endParaRPr lang="en-SG"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400" dirty="0"/>
                        <a:t>The start time of an interval during which an event may occur. In the context of survival analysis, it marks the time at which an individual begins to be at risk. The values for start is the same as the values for '</a:t>
                      </a:r>
                      <a:r>
                        <a:rPr lang="en-US" sz="1400" dirty="0" err="1"/>
                        <a:t>Obstime</a:t>
                      </a:r>
                      <a:r>
                        <a:rPr lang="en-US" sz="1400" dirty="0"/>
                        <a:t>'.</a:t>
                      </a:r>
                      <a:endParaRPr lang="en-US" sz="1400" dirty="0"/>
                    </a:p>
                  </a:txBody>
                  <a:tcPr/>
                </a:tc>
              </a:tr>
              <a:tr h="370840">
                <a:tc>
                  <a:txBody>
                    <a:bodyPr/>
                    <a:lstStyle/>
                    <a:p>
                      <a:r>
                        <a:rPr lang="en-US" sz="1400" b="1" dirty="0"/>
                        <a:t>stop</a:t>
                      </a:r>
                      <a:endParaRPr lang="en-SG"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400" dirty="0"/>
                        <a:t>The end time of the interval. It is the time at which the individual is no longer at risk for the event (e.g., due to experiencing the event, censoring, or the end of the study). </a:t>
                      </a:r>
                      <a:endParaRPr lang="en-SG" sz="1400" dirty="0"/>
                    </a:p>
                  </a:txBody>
                  <a:tcPr/>
                </a:tc>
              </a:tr>
              <a:tr h="370840">
                <a:tc>
                  <a:txBody>
                    <a:bodyPr/>
                    <a:lstStyle/>
                    <a:p>
                      <a:r>
                        <a:rPr lang="en-US" sz="1400" b="1" dirty="0"/>
                        <a:t>event</a:t>
                      </a:r>
                      <a:endParaRPr lang="en-SG" sz="1400" dirty="0"/>
                    </a:p>
                  </a:txBody>
                  <a:tcPr/>
                </a:tc>
                <a:tc>
                  <a:txBody>
                    <a:bodyPr/>
                    <a:lstStyle/>
                    <a:p>
                      <a:r>
                        <a:rPr lang="en-US" sz="1400" dirty="0"/>
                        <a:t>Indicates whether the event of interest occurred. When death = 1 and stop time is the same as the Time =&gt; event is ‘1’</a:t>
                      </a:r>
                      <a:endParaRPr lang="en-SG" sz="1400" dirty="0"/>
                    </a:p>
                  </a:txBody>
                  <a:tcPr/>
                </a:tc>
              </a:tr>
            </a:tbl>
          </a:graphicData>
        </a:graphic>
      </p:graphicFrame>
      <p:sp>
        <p:nvSpPr>
          <p:cNvPr id="7" name="TextBox 6"/>
          <p:cNvSpPr txBox="1"/>
          <p:nvPr/>
        </p:nvSpPr>
        <p:spPr>
          <a:xfrm>
            <a:off x="38441" y="578953"/>
            <a:ext cx="12115117" cy="1200329"/>
          </a:xfrm>
          <a:prstGeom prst="rect">
            <a:avLst/>
          </a:prstGeom>
          <a:noFill/>
        </p:spPr>
        <p:txBody>
          <a:bodyPr wrap="square" rtlCol="0">
            <a:spAutoFit/>
          </a:bodyPr>
          <a:lstStyle/>
          <a:p>
            <a:pPr marL="285750" indent="-285750">
              <a:buFont typeface="Arial" panose="020B0604020202020204" pitchFamily="34" charset="0"/>
              <a:buChar char="•"/>
            </a:pPr>
            <a:r>
              <a:rPr lang="en-US" sz="1800" dirty="0"/>
              <a:t>A randomized clinical trial in which both </a:t>
            </a:r>
            <a:r>
              <a:rPr lang="en-US" sz="1800" b="1" dirty="0"/>
              <a:t>longitudinal </a:t>
            </a:r>
            <a:r>
              <a:rPr lang="en-US" sz="1800" dirty="0"/>
              <a:t>and </a:t>
            </a:r>
            <a:r>
              <a:rPr lang="en-US" sz="1800" b="1" dirty="0"/>
              <a:t>survival </a:t>
            </a:r>
            <a:r>
              <a:rPr lang="en-US" sz="1800" dirty="0"/>
              <a:t>data were collected to compare the efficacy and safety of two antiretroviral drugs in treating patients who had failed or were intolerant of zidovudine (AZT) therapy.</a:t>
            </a:r>
            <a:endParaRPr lang="en-US" sz="1800" dirty="0"/>
          </a:p>
          <a:p>
            <a:pPr marL="285750" indent="-285750">
              <a:buFont typeface="Arial" panose="020B0604020202020204" pitchFamily="34" charset="0"/>
              <a:buChar char="•"/>
            </a:pPr>
            <a:r>
              <a:rPr lang="en-US" sz="1800" dirty="0"/>
              <a:t>A data frame with </a:t>
            </a:r>
            <a:r>
              <a:rPr lang="en-US" sz="1800" b="1" dirty="0"/>
              <a:t>1405</a:t>
            </a:r>
            <a:r>
              <a:rPr lang="en-US" sz="1800" dirty="0"/>
              <a:t> observations on the following </a:t>
            </a:r>
            <a:r>
              <a:rPr lang="en-US" sz="1800" b="1" dirty="0"/>
              <a:t>12</a:t>
            </a:r>
            <a:r>
              <a:rPr lang="en-US" sz="1800" dirty="0"/>
              <a:t> variables.</a:t>
            </a:r>
            <a:endParaRPr lang="en-US" sz="1800" dirty="0"/>
          </a:p>
          <a:p>
            <a:endParaRPr lang="en-SG"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内容占位符 17"/>
          <p:cNvSpPr>
            <a:spLocks noGrp="1"/>
          </p:cNvSpPr>
          <p:nvPr>
            <p:ph idx="1"/>
          </p:nvPr>
        </p:nvSpPr>
        <p:spPr>
          <a:xfrm>
            <a:off x="399790" y="228557"/>
            <a:ext cx="10954010" cy="5948406"/>
          </a:xfrm>
        </p:spPr>
        <p:txBody>
          <a:bodyPr vert="horz" lIns="91440" tIns="45720" rIns="91440" bIns="45720" rtlCol="0" anchor="t">
            <a:noAutofit/>
          </a:bodyPr>
          <a:lstStyle/>
          <a:p>
            <a:pPr marL="0" indent="0">
              <a:lnSpc>
                <a:spcPct val="100000"/>
              </a:lnSpc>
              <a:spcBef>
                <a:spcPts val="0"/>
              </a:spcBef>
              <a:buNone/>
            </a:pPr>
            <a:r>
              <a:rPr lang="en-US" altLang="zh-CN">
                <a:ea typeface="SimSun" panose="02010600030101010101" pitchFamily="2" charset="-122"/>
              </a:rPr>
              <a:t>Summary of Coefficients:</a:t>
            </a:r>
            <a:endParaRPr lang="zh-CN">
              <a:ea typeface="SimSun" panose="02010600030101010101" pitchFamily="2" charset="-122"/>
            </a:endParaRPr>
          </a:p>
          <a:p>
            <a:r>
              <a:rPr lang="en-US" sz="2400" b="1"/>
              <a:t>Key Takeaways:</a:t>
            </a:r>
            <a:endParaRPr lang="en-US" sz="2400"/>
          </a:p>
          <a:p>
            <a:r>
              <a:rPr lang="en-US" sz="2400" b="1">
                <a:ea typeface="+mn-lt"/>
                <a:cs typeface="+mn-lt"/>
              </a:rPr>
              <a:t>Time Effects:</a:t>
            </a:r>
            <a:r>
              <a:rPr lang="en-US" sz="2400">
                <a:ea typeface="+mn-lt"/>
                <a:cs typeface="+mn-lt"/>
              </a:rPr>
              <a:t> Across all models, the effect of time on CD4 count shows a positive trend, though its significance varies depending on the context.</a:t>
            </a:r>
            <a:endParaRPr lang="en-US" sz="2400"/>
          </a:p>
          <a:p>
            <a:r>
              <a:rPr lang="en-US" sz="2400" b="1">
                <a:ea typeface="+mn-lt"/>
                <a:cs typeface="+mn-lt"/>
              </a:rPr>
              <a:t>Gender:</a:t>
            </a:r>
            <a:r>
              <a:rPr lang="en-US" sz="2400">
                <a:ea typeface="+mn-lt"/>
                <a:cs typeface="+mn-lt"/>
              </a:rPr>
              <a:t> Gender does not show a statistically significant influence on CD4 changes in the data you analyzed.</a:t>
            </a:r>
            <a:endParaRPr lang="en-US" sz="2400"/>
          </a:p>
          <a:p>
            <a:r>
              <a:rPr lang="en-US" sz="2400" b="1" err="1">
                <a:ea typeface="+mn-lt"/>
                <a:cs typeface="+mn-lt"/>
              </a:rPr>
              <a:t>PrevOI</a:t>
            </a:r>
            <a:r>
              <a:rPr lang="en-US" sz="2400" b="1">
                <a:ea typeface="+mn-lt"/>
                <a:cs typeface="+mn-lt"/>
              </a:rPr>
              <a:t>:</a:t>
            </a:r>
            <a:r>
              <a:rPr lang="en-US" sz="2400">
                <a:ea typeface="+mn-lt"/>
                <a:cs typeface="+mn-lt"/>
              </a:rPr>
              <a:t> A history of previous opportunistic infections has a </a:t>
            </a:r>
            <a:r>
              <a:rPr lang="en-US" sz="2400" b="1">
                <a:ea typeface="+mn-lt"/>
                <a:cs typeface="+mn-lt"/>
              </a:rPr>
              <a:t>significant negative impact</a:t>
            </a:r>
            <a:r>
              <a:rPr lang="en-US" sz="2400">
                <a:ea typeface="+mn-lt"/>
                <a:cs typeface="+mn-lt"/>
              </a:rPr>
              <a:t> on CD4 count levels, indicating a more compromised immune status for these patients.</a:t>
            </a:r>
            <a:endParaRPr lang="en-US" sz="2400">
              <a:ea typeface="+mn-lt"/>
              <a:cs typeface="+mn-lt"/>
            </a:endParaRPr>
          </a:p>
          <a:p>
            <a:r>
              <a:rPr lang="en-US" sz="2400" b="1">
                <a:ea typeface="+mn-lt"/>
                <a:cs typeface="+mn-lt"/>
              </a:rPr>
              <a:t>AZT:</a:t>
            </a:r>
            <a:r>
              <a:rPr lang="en-US" sz="2400">
                <a:ea typeface="+mn-lt"/>
                <a:cs typeface="+mn-lt"/>
              </a:rPr>
              <a:t> Experiencing AZT failure suggests a lower CD4 count, though it’s not statistically significant in this model.</a:t>
            </a:r>
            <a:endParaRPr lang="en-US" sz="2400"/>
          </a:p>
          <a:p>
            <a:pPr marL="0" indent="0">
              <a:buNone/>
            </a:pPr>
            <a:r>
              <a:rPr lang="en-US" sz="2400">
                <a:ea typeface="+mn-lt"/>
                <a:cs typeface="+mn-lt"/>
              </a:rPr>
              <a:t>These summaries suggest that </a:t>
            </a:r>
            <a:r>
              <a:rPr lang="en-US" sz="2400" b="1">
                <a:ea typeface="+mn-lt"/>
                <a:cs typeface="+mn-lt"/>
              </a:rPr>
              <a:t>previous opportunistic infections have the most statistically significant impact on CD4 counts</a:t>
            </a:r>
            <a:r>
              <a:rPr lang="en-US" sz="2400">
                <a:ea typeface="+mn-lt"/>
                <a:cs typeface="+mn-lt"/>
              </a:rPr>
              <a:t> among the factors you analyzed. Time consistently shows a positive trend in influencing CD4 counts, while other interactions and direct effects like gender and AZT failure appear less impactful based on this analysis.</a:t>
            </a:r>
            <a:endParaRPr lang="en-US" sz="2400">
              <a:ea typeface="+mn-lt"/>
              <a:cs typeface="+mn-lt"/>
            </a:endParaRPr>
          </a:p>
          <a:p>
            <a:pPr marL="285750" indent="-285750">
              <a:lnSpc>
                <a:spcPct val="100000"/>
              </a:lnSpc>
              <a:spcBef>
                <a:spcPts val="0"/>
              </a:spcBef>
              <a:buFont typeface="Arial,Sans-Serif" panose="020B0604020202020204" pitchFamily="34" charset="0"/>
            </a:pPr>
            <a:endParaRPr lang="en-US" altLang="zh-CN" sz="1600">
              <a:ea typeface="SimSun"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87" y="12032"/>
            <a:ext cx="10515600" cy="1097289"/>
          </a:xfrm>
        </p:spPr>
        <p:txBody>
          <a:bodyPr>
            <a:normAutofit/>
          </a:bodyPr>
          <a:lstStyle/>
          <a:p>
            <a:r>
              <a:rPr lang="en-US" sz="3200" dirty="0">
                <a:latin typeface="Aptos"/>
              </a:rPr>
              <a:t>R4: Does the rate of survival increase with the use of one medicine over another?</a:t>
            </a:r>
            <a:endParaRPr lang="en-US" sz="3200" dirty="0"/>
          </a:p>
        </p:txBody>
      </p:sp>
      <p:pic>
        <p:nvPicPr>
          <p:cNvPr id="4" name="Content Placeholder 3" descr="A screenshot of a computer&#10;&#10;Description automatically generated"/>
          <p:cNvPicPr>
            <a:picLocks noGrp="1" noChangeAspect="1"/>
          </p:cNvPicPr>
          <p:nvPr>
            <p:ph idx="1"/>
          </p:nvPr>
        </p:nvPicPr>
        <p:blipFill>
          <a:blip r:embed="rId1"/>
          <a:stretch>
            <a:fillRect/>
          </a:stretch>
        </p:blipFill>
        <p:spPr>
          <a:xfrm>
            <a:off x="8014352" y="668002"/>
            <a:ext cx="3832675" cy="3082039"/>
          </a:xfrm>
        </p:spPr>
      </p:pic>
      <p:sp>
        <p:nvSpPr>
          <p:cNvPr id="7" name="TextBox 6"/>
          <p:cNvSpPr txBox="1"/>
          <p:nvPr/>
        </p:nvSpPr>
        <p:spPr>
          <a:xfrm>
            <a:off x="0" y="1109321"/>
            <a:ext cx="6703483"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571500" indent="-285750">
              <a:buFont typeface="Arial" panose="020B0604020202020204"/>
              <a:buChar char="•"/>
            </a:pPr>
            <a:r>
              <a:rPr lang="en-US" b="1" dirty="0">
                <a:ea typeface="+mn-lt"/>
                <a:cs typeface="+mn-lt"/>
              </a:rPr>
              <a:t> Null Hypothesis (H0):</a:t>
            </a:r>
            <a:r>
              <a:rPr lang="en-US" dirty="0">
                <a:ea typeface="+mn-lt"/>
                <a:cs typeface="+mn-lt"/>
              </a:rPr>
              <a:t> There is no difference in survival between patients treated with ddC and </a:t>
            </a:r>
            <a:r>
              <a:rPr lang="en-US" dirty="0" err="1">
                <a:ea typeface="+mn-lt"/>
                <a:cs typeface="+mn-lt"/>
              </a:rPr>
              <a:t>ddI</a:t>
            </a:r>
            <a:r>
              <a:rPr lang="en-US" dirty="0">
                <a:ea typeface="+mn-lt"/>
                <a:cs typeface="+mn-lt"/>
              </a:rPr>
              <a:t>.</a:t>
            </a:r>
            <a:endParaRPr lang="en-US" dirty="0"/>
          </a:p>
          <a:p>
            <a:pPr marL="571500" indent="-285750">
              <a:buFont typeface="Arial" panose="020B0604020202020204"/>
              <a:buChar char="•"/>
            </a:pPr>
            <a:r>
              <a:rPr lang="en-US" b="1" dirty="0">
                <a:ea typeface="+mn-lt"/>
                <a:cs typeface="+mn-lt"/>
              </a:rPr>
              <a:t>Alternative Hypothesis (H1):</a:t>
            </a:r>
            <a:r>
              <a:rPr lang="en-US" dirty="0">
                <a:ea typeface="+mn-lt"/>
                <a:cs typeface="+mn-lt"/>
              </a:rPr>
              <a:t> There is a significant difference in survival between patients treated with ddC and </a:t>
            </a:r>
            <a:r>
              <a:rPr lang="en-US" dirty="0" err="1">
                <a:ea typeface="+mn-lt"/>
                <a:cs typeface="+mn-lt"/>
              </a:rPr>
              <a:t>ddI</a:t>
            </a:r>
            <a:r>
              <a:rPr lang="en-US" dirty="0">
                <a:ea typeface="+mn-lt"/>
                <a:cs typeface="+mn-lt"/>
              </a:rPr>
              <a:t>.</a:t>
            </a:r>
            <a:endParaRPr lang="en-US" dirty="0">
              <a:ea typeface="+mn-lt"/>
              <a:cs typeface="+mn-lt"/>
            </a:endParaRPr>
          </a:p>
          <a:p>
            <a:pPr marL="571500" indent="-285750">
              <a:buFont typeface="Arial" panose="020B0604020202020204"/>
              <a:buChar char="•"/>
            </a:pPr>
            <a:r>
              <a:rPr lang="en-US" b="1" dirty="0">
                <a:ea typeface="+mn-lt"/>
                <a:cs typeface="+mn-lt"/>
              </a:rPr>
              <a:t>Coefficient (</a:t>
            </a:r>
            <a:r>
              <a:rPr lang="en-US" b="1" dirty="0" err="1">
                <a:latin typeface="Consolas" panose="020B0609020204030204"/>
              </a:rPr>
              <a:t>coef</a:t>
            </a:r>
            <a:r>
              <a:rPr lang="en-US" b="1" dirty="0">
                <a:ea typeface="+mn-lt"/>
                <a:cs typeface="+mn-lt"/>
              </a:rPr>
              <a:t>)</a:t>
            </a:r>
            <a:r>
              <a:rPr lang="en-US" dirty="0">
                <a:ea typeface="+mn-lt"/>
                <a:cs typeface="+mn-lt"/>
              </a:rPr>
              <a:t>: 0.1942</a:t>
            </a:r>
            <a:endParaRPr lang="en-US" dirty="0">
              <a:ea typeface="+mn-lt"/>
              <a:cs typeface="+mn-lt"/>
            </a:endParaRPr>
          </a:p>
          <a:p>
            <a:pPr marL="571500" indent="-285750">
              <a:buFont typeface="Arial" panose="020B0604020202020204"/>
              <a:buChar char="•"/>
            </a:pPr>
            <a:r>
              <a:rPr lang="en-US" b="1" dirty="0">
                <a:ea typeface="+mn-lt"/>
                <a:cs typeface="+mn-lt"/>
              </a:rPr>
              <a:t>Hazard Ratio (</a:t>
            </a:r>
            <a:r>
              <a:rPr lang="en-US" b="1" dirty="0">
                <a:latin typeface="Consolas" panose="020B0609020204030204"/>
              </a:rPr>
              <a:t>exp(</a:t>
            </a:r>
            <a:r>
              <a:rPr lang="en-US" b="1" dirty="0" err="1">
                <a:latin typeface="Consolas" panose="020B0609020204030204"/>
              </a:rPr>
              <a:t>coef</a:t>
            </a:r>
            <a:r>
              <a:rPr lang="en-US" b="1" dirty="0">
                <a:latin typeface="Consolas" panose="020B0609020204030204"/>
              </a:rPr>
              <a:t>)</a:t>
            </a:r>
            <a:r>
              <a:rPr lang="en-US" b="1" dirty="0">
                <a:ea typeface="+mn-lt"/>
                <a:cs typeface="+mn-lt"/>
              </a:rPr>
              <a:t>)</a:t>
            </a:r>
            <a:r>
              <a:rPr lang="en-US" dirty="0">
                <a:ea typeface="+mn-lt"/>
                <a:cs typeface="+mn-lt"/>
              </a:rPr>
              <a:t>: 1.2143</a:t>
            </a:r>
            <a:r>
              <a:rPr lang="en-US" b="1" dirty="0">
                <a:ea typeface="+mn-lt"/>
                <a:cs typeface="+mn-lt"/>
              </a:rPr>
              <a:t>    </a:t>
            </a:r>
            <a:endParaRPr lang="en-US" dirty="0">
              <a:ea typeface="+mn-lt"/>
              <a:cs typeface="+mn-lt"/>
            </a:endParaRPr>
          </a:p>
          <a:p>
            <a:pPr marL="571500" indent="-285750">
              <a:buFont typeface="Arial" panose="020B0604020202020204"/>
              <a:buChar char="•"/>
            </a:pPr>
            <a:r>
              <a:rPr lang="en-US" b="1" dirty="0">
                <a:ea typeface="+mn-lt"/>
                <a:cs typeface="+mn-lt"/>
              </a:rPr>
              <a:t>p-value</a:t>
            </a:r>
            <a:r>
              <a:rPr lang="en-US" dirty="0">
                <a:ea typeface="+mn-lt"/>
                <a:cs typeface="+mn-lt"/>
              </a:rPr>
              <a:t>: 0.1853 (not significant)</a:t>
            </a:r>
            <a:endParaRPr lang="en-US" dirty="0"/>
          </a:p>
          <a:p>
            <a:pPr marL="571500" indent="-285750">
              <a:buFont typeface="Arial" panose="020B0604020202020204"/>
              <a:buChar char="•"/>
            </a:pPr>
            <a:r>
              <a:rPr lang="en-US" b="1" dirty="0"/>
              <a:t>Interpretation</a:t>
            </a:r>
            <a:r>
              <a:rPr lang="en-US" dirty="0"/>
              <a:t>:</a:t>
            </a:r>
            <a:endParaRPr lang="en-US" dirty="0">
              <a:ea typeface="+mn-lt"/>
              <a:cs typeface="+mn-lt"/>
            </a:endParaRPr>
          </a:p>
          <a:p>
            <a:pPr marL="1085850" lvl="1" indent="-342900">
              <a:buAutoNum type="romanUcPeriod"/>
            </a:pPr>
            <a:r>
              <a:rPr lang="en-US" dirty="0">
                <a:ea typeface="+mn-lt"/>
                <a:cs typeface="+mn-lt"/>
              </a:rPr>
              <a:t> The hazard ratio for </a:t>
            </a:r>
            <a:r>
              <a:rPr lang="en-US" b="1" dirty="0">
                <a:ea typeface="+mn-lt"/>
                <a:cs typeface="+mn-lt"/>
              </a:rPr>
              <a:t>drug</a:t>
            </a:r>
            <a:r>
              <a:rPr lang="en-US" dirty="0">
                <a:ea typeface="+mn-lt"/>
                <a:cs typeface="+mn-lt"/>
              </a:rPr>
              <a:t> (</a:t>
            </a:r>
            <a:r>
              <a:rPr lang="en-US" dirty="0" err="1">
                <a:ea typeface="+mn-lt"/>
                <a:cs typeface="+mn-lt"/>
              </a:rPr>
              <a:t>ddI</a:t>
            </a:r>
            <a:r>
              <a:rPr lang="en-US" dirty="0">
                <a:ea typeface="+mn-lt"/>
                <a:cs typeface="+mn-lt"/>
              </a:rPr>
              <a:t> vs ddC) is 1.2143, suggesting that patients treated with </a:t>
            </a:r>
            <a:r>
              <a:rPr lang="en-US" b="1" dirty="0" err="1">
                <a:ea typeface="+mn-lt"/>
                <a:cs typeface="+mn-lt"/>
              </a:rPr>
              <a:t>ddI</a:t>
            </a:r>
            <a:r>
              <a:rPr lang="en-US" dirty="0">
                <a:ea typeface="+mn-lt"/>
                <a:cs typeface="+mn-lt"/>
              </a:rPr>
              <a:t> have a </a:t>
            </a:r>
            <a:r>
              <a:rPr lang="en-US" b="1" dirty="0">
                <a:ea typeface="+mn-lt"/>
                <a:cs typeface="+mn-lt"/>
              </a:rPr>
              <a:t>21.4% higher risk of death</a:t>
            </a:r>
            <a:r>
              <a:rPr lang="en-US" dirty="0">
                <a:ea typeface="+mn-lt"/>
                <a:cs typeface="+mn-lt"/>
              </a:rPr>
              <a:t> compared to those treated with </a:t>
            </a:r>
            <a:r>
              <a:rPr lang="en-US" b="1" dirty="0">
                <a:ea typeface="+mn-lt"/>
                <a:cs typeface="+mn-lt"/>
              </a:rPr>
              <a:t>ddC</a:t>
            </a:r>
            <a:r>
              <a:rPr lang="en-US" dirty="0">
                <a:ea typeface="+mn-lt"/>
                <a:cs typeface="+mn-lt"/>
              </a:rPr>
              <a:t>.</a:t>
            </a:r>
            <a:endParaRPr lang="en-US" dirty="0">
              <a:ea typeface="+mn-lt"/>
              <a:cs typeface="+mn-lt"/>
            </a:endParaRPr>
          </a:p>
          <a:p>
            <a:pPr marL="1085850" lvl="1" indent="-342900">
              <a:buAutoNum type="romanUcPeriod"/>
            </a:pPr>
            <a:r>
              <a:rPr lang="en-US" dirty="0">
                <a:ea typeface="+mn-lt"/>
                <a:cs typeface="+mn-lt"/>
              </a:rPr>
              <a:t>The result (p = 0.1853)</a:t>
            </a:r>
            <a:r>
              <a:rPr lang="en-US" b="1" dirty="0">
                <a:ea typeface="+mn-lt"/>
                <a:cs typeface="+mn-lt"/>
              </a:rPr>
              <a:t> is not statistically significant</a:t>
            </a:r>
            <a:r>
              <a:rPr lang="en-US" dirty="0">
                <a:ea typeface="+mn-lt"/>
                <a:cs typeface="+mn-lt"/>
              </a:rPr>
              <a:t>, suggesting that the difference in survival between the two drug groups may be due to chance; thus, we do not reject the null hypothesis of drug type not affecting survival.</a:t>
            </a:r>
            <a:endParaRPr lang="en-US" dirty="0"/>
          </a:p>
          <a:p>
            <a:pPr marL="285750" indent="-285750" algn="l">
              <a:buFont typeface="Arial" panose="020B0604020202020204"/>
              <a:buChar char="•"/>
            </a:pPr>
            <a:endParaRPr lang="en-US" dirty="0"/>
          </a:p>
          <a:p>
            <a:endParaRPr lang="en-US" dirty="0"/>
          </a:p>
        </p:txBody>
      </p:sp>
      <p:pic>
        <p:nvPicPr>
          <p:cNvPr id="8" name="Picture 7" descr="A graph of a number of patients&#10;&#10;Description automatically generated"/>
          <p:cNvPicPr>
            <a:picLocks noChangeAspect="1"/>
          </p:cNvPicPr>
          <p:nvPr/>
        </p:nvPicPr>
        <p:blipFill>
          <a:blip r:embed="rId2"/>
          <a:stretch>
            <a:fillRect/>
          </a:stretch>
        </p:blipFill>
        <p:spPr>
          <a:xfrm>
            <a:off x="6781142" y="3862677"/>
            <a:ext cx="5068100" cy="286163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939" y="63755"/>
            <a:ext cx="10515600" cy="1325563"/>
          </a:xfrm>
        </p:spPr>
        <p:txBody>
          <a:bodyPr>
            <a:normAutofit/>
          </a:bodyPr>
          <a:lstStyle/>
          <a:p>
            <a:r>
              <a:rPr lang="en-US" sz="3200" dirty="0">
                <a:ea typeface="+mj-lt"/>
                <a:cs typeface="+mj-lt"/>
              </a:rPr>
              <a:t>R5: Is there a difference in survival between male and female patients?</a:t>
            </a:r>
            <a:endParaRPr lang="en-US" sz="3200" dirty="0"/>
          </a:p>
        </p:txBody>
      </p:sp>
      <p:pic>
        <p:nvPicPr>
          <p:cNvPr id="4" name="Content Placeholder 3" descr="A graph of a person with blue and red line&#10;&#10;Description automatically generated"/>
          <p:cNvPicPr>
            <a:picLocks noGrp="1" noChangeAspect="1"/>
          </p:cNvPicPr>
          <p:nvPr>
            <p:ph idx="1"/>
          </p:nvPr>
        </p:nvPicPr>
        <p:blipFill>
          <a:blip r:embed="rId1"/>
          <a:stretch>
            <a:fillRect/>
          </a:stretch>
        </p:blipFill>
        <p:spPr>
          <a:xfrm>
            <a:off x="6566262" y="3875330"/>
            <a:ext cx="4592146" cy="2918915"/>
          </a:xfrm>
        </p:spPr>
      </p:pic>
      <p:pic>
        <p:nvPicPr>
          <p:cNvPr id="5" name="Picture 4" descr="A graph of a number of men and women&#10;&#10;Description automatically generated"/>
          <p:cNvPicPr>
            <a:picLocks noChangeAspect="1"/>
          </p:cNvPicPr>
          <p:nvPr/>
        </p:nvPicPr>
        <p:blipFill>
          <a:blip r:embed="rId2"/>
          <a:stretch>
            <a:fillRect/>
          </a:stretch>
        </p:blipFill>
        <p:spPr>
          <a:xfrm>
            <a:off x="6566262" y="865915"/>
            <a:ext cx="4549881" cy="2918915"/>
          </a:xfrm>
          <a:prstGeom prst="rect">
            <a:avLst/>
          </a:prstGeom>
        </p:spPr>
      </p:pic>
      <p:sp>
        <p:nvSpPr>
          <p:cNvPr id="6" name="TextBox 5"/>
          <p:cNvSpPr txBox="1"/>
          <p:nvPr/>
        </p:nvSpPr>
        <p:spPr>
          <a:xfrm>
            <a:off x="254000" y="1581150"/>
            <a:ext cx="6045200"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Arial" panose="020B0604020202020204"/>
              <a:buChar char="•"/>
            </a:pPr>
            <a:r>
              <a:rPr lang="en-US" b="1" dirty="0">
                <a:ea typeface="+mn-lt"/>
                <a:cs typeface="+mn-lt"/>
              </a:rPr>
              <a:t>Null Hypothesis (H0):</a:t>
            </a:r>
            <a:r>
              <a:rPr lang="en-US" dirty="0">
                <a:ea typeface="+mn-lt"/>
                <a:cs typeface="+mn-lt"/>
              </a:rPr>
              <a:t> Gender does not affect survival.</a:t>
            </a:r>
            <a:endParaRPr lang="en-US" dirty="0"/>
          </a:p>
          <a:p>
            <a:pPr marL="285750" indent="-285750">
              <a:buFont typeface="Arial" panose="020B0604020202020204"/>
              <a:buChar char="•"/>
            </a:pPr>
            <a:r>
              <a:rPr lang="en-US" b="1" dirty="0">
                <a:ea typeface="+mn-lt"/>
                <a:cs typeface="+mn-lt"/>
              </a:rPr>
              <a:t>Alternative Hypothesis (H1):</a:t>
            </a:r>
            <a:r>
              <a:rPr lang="en-US" dirty="0">
                <a:ea typeface="+mn-lt"/>
                <a:cs typeface="+mn-lt"/>
              </a:rPr>
              <a:t> Male or female patients have different survival outcomes.</a:t>
            </a:r>
            <a:endParaRPr lang="en-US" dirty="0"/>
          </a:p>
          <a:p>
            <a:pPr marL="285750" indent="-285750">
              <a:buFont typeface="Arial" panose="020B0604020202020204"/>
              <a:buChar char="•"/>
            </a:pPr>
            <a:r>
              <a:rPr lang="en-US" b="1" dirty="0">
                <a:ea typeface="+mn-lt"/>
                <a:cs typeface="+mn-lt"/>
              </a:rPr>
              <a:t>Coefficient (</a:t>
            </a:r>
            <a:r>
              <a:rPr lang="en-US" b="1" dirty="0" err="1">
                <a:latin typeface="Consolas" panose="020B0609020204030204"/>
              </a:rPr>
              <a:t>coef</a:t>
            </a:r>
            <a:r>
              <a:rPr lang="en-US" b="1" dirty="0">
                <a:ea typeface="+mn-lt"/>
                <a:cs typeface="+mn-lt"/>
              </a:rPr>
              <a:t>)</a:t>
            </a:r>
            <a:r>
              <a:rPr lang="en-US" dirty="0">
                <a:ea typeface="+mn-lt"/>
                <a:cs typeface="+mn-lt"/>
              </a:rPr>
              <a:t>: -0.4585</a:t>
            </a:r>
            <a:endParaRPr lang="en-US" dirty="0"/>
          </a:p>
          <a:p>
            <a:pPr marL="285750" indent="-285750">
              <a:buFont typeface="Arial" panose="020B0604020202020204"/>
              <a:buChar char="•"/>
            </a:pPr>
            <a:r>
              <a:rPr lang="en-US" b="1" dirty="0">
                <a:ea typeface="+mn-lt"/>
                <a:cs typeface="+mn-lt"/>
              </a:rPr>
              <a:t>Hazard Ratio (</a:t>
            </a:r>
            <a:r>
              <a:rPr lang="en-US" b="1" dirty="0">
                <a:latin typeface="Consolas" panose="020B0609020204030204"/>
              </a:rPr>
              <a:t>exp(</a:t>
            </a:r>
            <a:r>
              <a:rPr lang="en-US" b="1" dirty="0" err="1">
                <a:latin typeface="Consolas" panose="020B0609020204030204"/>
              </a:rPr>
              <a:t>coef</a:t>
            </a:r>
            <a:r>
              <a:rPr lang="en-US" b="1" dirty="0">
                <a:latin typeface="Consolas" panose="020B0609020204030204"/>
              </a:rPr>
              <a:t>)</a:t>
            </a:r>
            <a:r>
              <a:rPr lang="en-US" b="1" dirty="0">
                <a:ea typeface="+mn-lt"/>
                <a:cs typeface="+mn-lt"/>
              </a:rPr>
              <a:t>)</a:t>
            </a:r>
            <a:r>
              <a:rPr lang="en-US" dirty="0">
                <a:ea typeface="+mn-lt"/>
                <a:cs typeface="+mn-lt"/>
              </a:rPr>
              <a:t>: 0.6322 </a:t>
            </a:r>
            <a:endParaRPr lang="en-US" dirty="0">
              <a:ea typeface="+mn-lt"/>
              <a:cs typeface="+mn-lt"/>
            </a:endParaRPr>
          </a:p>
          <a:p>
            <a:pPr marL="285750" indent="-285750">
              <a:buFont typeface="Arial" panose="020B0604020202020204"/>
              <a:buChar char="•"/>
            </a:pPr>
            <a:r>
              <a:rPr lang="en-US" b="1" dirty="0">
                <a:ea typeface="+mn-lt"/>
                <a:cs typeface="+mn-lt"/>
              </a:rPr>
              <a:t>p-value</a:t>
            </a:r>
            <a:r>
              <a:rPr lang="en-US" dirty="0">
                <a:ea typeface="+mn-lt"/>
                <a:cs typeface="+mn-lt"/>
              </a:rPr>
              <a:t>: 0.0623 (borderline significance)</a:t>
            </a:r>
            <a:endParaRPr lang="en-US" dirty="0"/>
          </a:p>
          <a:p>
            <a:pPr marL="285750" indent="-285750">
              <a:buFont typeface="Arial" panose="020B0604020202020204"/>
              <a:buChar char="•"/>
            </a:pPr>
            <a:r>
              <a:rPr lang="en-US" dirty="0"/>
              <a:t>Interpretation:</a:t>
            </a:r>
            <a:endParaRPr lang="en-US" dirty="0"/>
          </a:p>
          <a:p>
            <a:pPr marL="800100" lvl="1" indent="-342900">
              <a:buAutoNum type="romanUcPeriod"/>
            </a:pPr>
            <a:r>
              <a:rPr lang="en-US" dirty="0">
                <a:ea typeface="+mn-lt"/>
                <a:cs typeface="+mn-lt"/>
              </a:rPr>
              <a:t>The hazard ratio for </a:t>
            </a:r>
            <a:r>
              <a:rPr lang="en-US" b="1" dirty="0">
                <a:ea typeface="+mn-lt"/>
                <a:cs typeface="+mn-lt"/>
              </a:rPr>
              <a:t>gender</a:t>
            </a:r>
            <a:r>
              <a:rPr lang="en-US" dirty="0">
                <a:ea typeface="+mn-lt"/>
                <a:cs typeface="+mn-lt"/>
              </a:rPr>
              <a:t> (male vs female) is 0.6322, suggesting that </a:t>
            </a:r>
            <a:r>
              <a:rPr lang="en-US" b="1" dirty="0">
                <a:ea typeface="+mn-lt"/>
                <a:cs typeface="+mn-lt"/>
              </a:rPr>
              <a:t>male patients have approximately a 37% lower risk of death</a:t>
            </a:r>
            <a:r>
              <a:rPr lang="en-US" dirty="0">
                <a:ea typeface="+mn-lt"/>
                <a:cs typeface="+mn-lt"/>
              </a:rPr>
              <a:t> compared to female patients.</a:t>
            </a:r>
            <a:endParaRPr lang="en-US" dirty="0"/>
          </a:p>
          <a:p>
            <a:pPr marL="742950" lvl="1" indent="-285750">
              <a:buAutoNum type="romanUcPeriod"/>
            </a:pPr>
            <a:r>
              <a:rPr lang="en-US" dirty="0">
                <a:ea typeface="+mn-lt"/>
                <a:cs typeface="+mn-lt"/>
              </a:rPr>
              <a:t>This result is on the </a:t>
            </a:r>
            <a:r>
              <a:rPr lang="en-US" b="1" dirty="0">
                <a:ea typeface="+mn-lt"/>
                <a:cs typeface="+mn-lt"/>
              </a:rPr>
              <a:t>borderline of statistical significance</a:t>
            </a:r>
            <a:r>
              <a:rPr lang="en-US" dirty="0">
                <a:ea typeface="+mn-lt"/>
                <a:cs typeface="+mn-lt"/>
              </a:rPr>
              <a:t> (p = 0.0623), which indicates that we might cautiously consider the possibility that male patients have a lower risk of death, but we do not have strong enough evidence to confirm this.</a:t>
            </a:r>
            <a:endParaRPr lang="en-US" dirty="0"/>
          </a:p>
          <a:p>
            <a:pPr algn="l"/>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109" y="-3585"/>
            <a:ext cx="10515600" cy="1325563"/>
          </a:xfrm>
        </p:spPr>
        <p:txBody>
          <a:bodyPr>
            <a:normAutofit/>
          </a:bodyPr>
          <a:lstStyle/>
          <a:p>
            <a:r>
              <a:rPr lang="en-US" sz="3200" dirty="0">
                <a:ea typeface="+mj-lt"/>
                <a:cs typeface="+mj-lt"/>
              </a:rPr>
              <a:t>R6: Do patients with a previous AIDS diagnosis have a higher risk of death compared to those without?</a:t>
            </a:r>
            <a:endParaRPr lang="en-US" sz="3200" dirty="0"/>
          </a:p>
        </p:txBody>
      </p:sp>
      <p:sp>
        <p:nvSpPr>
          <p:cNvPr id="3" name="Content Placeholder 2"/>
          <p:cNvSpPr>
            <a:spLocks noGrp="1"/>
          </p:cNvSpPr>
          <p:nvPr>
            <p:ph idx="1"/>
          </p:nvPr>
        </p:nvSpPr>
        <p:spPr>
          <a:xfrm>
            <a:off x="307109" y="1321978"/>
            <a:ext cx="6660148" cy="5413518"/>
          </a:xfrm>
        </p:spPr>
        <p:txBody>
          <a:bodyPr vert="horz" lIns="91440" tIns="45720" rIns="91440" bIns="45720" rtlCol="0" anchor="t">
            <a:normAutofit/>
          </a:bodyPr>
          <a:lstStyle/>
          <a:p>
            <a:r>
              <a:rPr lang="en-US" sz="1800" b="1" dirty="0">
                <a:ea typeface="+mn-lt"/>
                <a:cs typeface="+mn-lt"/>
              </a:rPr>
              <a:t>Null Hypothesis (H0):</a:t>
            </a:r>
            <a:r>
              <a:rPr lang="en-US" sz="1800" dirty="0">
                <a:ea typeface="+mn-lt"/>
                <a:cs typeface="+mn-lt"/>
              </a:rPr>
              <a:t> Previous AIDS diagnosis does not affect survival.</a:t>
            </a:r>
            <a:endParaRPr lang="en-US" sz="1800" dirty="0"/>
          </a:p>
          <a:p>
            <a:r>
              <a:rPr lang="en-US" sz="1800" b="1" dirty="0">
                <a:ea typeface="+mn-lt"/>
                <a:cs typeface="+mn-lt"/>
              </a:rPr>
              <a:t>Alternative Hypothesis (H1):</a:t>
            </a:r>
            <a:r>
              <a:rPr lang="en-US" sz="1800" dirty="0">
                <a:ea typeface="+mn-lt"/>
                <a:cs typeface="+mn-lt"/>
              </a:rPr>
              <a:t> Patients with previous AIDS diagnosis have a different risk of death compared to those without.</a:t>
            </a:r>
            <a:endParaRPr lang="en-US" sz="1800" dirty="0"/>
          </a:p>
          <a:p>
            <a:r>
              <a:rPr lang="en-US" sz="1800" b="1" dirty="0">
                <a:ea typeface="+mn-lt"/>
                <a:cs typeface="+mn-lt"/>
              </a:rPr>
              <a:t>Coefficient (</a:t>
            </a:r>
            <a:r>
              <a:rPr lang="en-US" sz="1800" b="1" dirty="0" err="1">
                <a:latin typeface="Consolas" panose="020B0609020204030204"/>
              </a:rPr>
              <a:t>coef</a:t>
            </a:r>
            <a:r>
              <a:rPr lang="en-US" sz="1800" b="1" dirty="0">
                <a:ea typeface="+mn-lt"/>
                <a:cs typeface="+mn-lt"/>
              </a:rPr>
              <a:t>)</a:t>
            </a:r>
            <a:r>
              <a:rPr lang="en-US" sz="1800" dirty="0">
                <a:ea typeface="+mn-lt"/>
                <a:cs typeface="+mn-lt"/>
              </a:rPr>
              <a:t>: -1.4240</a:t>
            </a:r>
            <a:endParaRPr lang="en-US" sz="1800" dirty="0"/>
          </a:p>
          <a:p>
            <a:r>
              <a:rPr lang="en-US" sz="1800" b="1" dirty="0">
                <a:ea typeface="+mn-lt"/>
                <a:cs typeface="+mn-lt"/>
              </a:rPr>
              <a:t>Hazard Ratio (</a:t>
            </a:r>
            <a:r>
              <a:rPr lang="en-US" sz="1800" b="1" dirty="0">
                <a:latin typeface="Consolas" panose="020B0609020204030204"/>
              </a:rPr>
              <a:t>exp(</a:t>
            </a:r>
            <a:r>
              <a:rPr lang="en-US" sz="1800" b="1" dirty="0" err="1">
                <a:latin typeface="Consolas" panose="020B0609020204030204"/>
              </a:rPr>
              <a:t>coef</a:t>
            </a:r>
            <a:r>
              <a:rPr lang="en-US" sz="1800" b="1" dirty="0">
                <a:latin typeface="Consolas" panose="020B0609020204030204"/>
              </a:rPr>
              <a:t>)</a:t>
            </a:r>
            <a:r>
              <a:rPr lang="en-US" sz="1800" b="1" dirty="0">
                <a:ea typeface="+mn-lt"/>
                <a:cs typeface="+mn-lt"/>
              </a:rPr>
              <a:t>)</a:t>
            </a:r>
            <a:r>
              <a:rPr lang="en-US" sz="1800" dirty="0">
                <a:ea typeface="+mn-lt"/>
                <a:cs typeface="+mn-lt"/>
              </a:rPr>
              <a:t>: 0.2407 </a:t>
            </a:r>
            <a:endParaRPr lang="en-US" sz="1800" dirty="0">
              <a:ea typeface="+mn-lt"/>
              <a:cs typeface="+mn-lt"/>
            </a:endParaRPr>
          </a:p>
          <a:p>
            <a:r>
              <a:rPr lang="en-US" sz="1800" b="1" dirty="0">
                <a:ea typeface="+mn-lt"/>
                <a:cs typeface="+mn-lt"/>
              </a:rPr>
              <a:t>p-value</a:t>
            </a:r>
            <a:r>
              <a:rPr lang="en-US" sz="1800" dirty="0">
                <a:ea typeface="+mn-lt"/>
                <a:cs typeface="+mn-lt"/>
              </a:rPr>
              <a:t>: 3.16e-10 (highly significant)</a:t>
            </a:r>
            <a:endParaRPr lang="en-US" sz="1800" dirty="0"/>
          </a:p>
          <a:p>
            <a:r>
              <a:rPr lang="en-US" sz="1800" b="1" dirty="0"/>
              <a:t>Interpretation:</a:t>
            </a:r>
            <a:endParaRPr lang="en-US" sz="1800" b="1" dirty="0"/>
          </a:p>
          <a:p>
            <a:pPr marL="800100" lvl="1" indent="-342900">
              <a:buAutoNum type="romanUcPeriod"/>
            </a:pPr>
            <a:r>
              <a:rPr lang="en-US" sz="1800" dirty="0">
                <a:ea typeface="+mn-lt"/>
                <a:cs typeface="+mn-lt"/>
              </a:rPr>
              <a:t>The hazard ratio for </a:t>
            </a:r>
            <a:r>
              <a:rPr lang="en-US" sz="1800" b="1" dirty="0">
                <a:ea typeface="+mn-lt"/>
                <a:cs typeface="+mn-lt"/>
              </a:rPr>
              <a:t>previous AIDS diagnosis</a:t>
            </a:r>
            <a:r>
              <a:rPr lang="en-US" sz="1800" dirty="0">
                <a:ea typeface="+mn-lt"/>
                <a:cs typeface="+mn-lt"/>
              </a:rPr>
              <a:t> (AIDS vs </a:t>
            </a:r>
            <a:r>
              <a:rPr lang="en-US" sz="1800" dirty="0" err="1">
                <a:ea typeface="+mn-lt"/>
                <a:cs typeface="+mn-lt"/>
              </a:rPr>
              <a:t>noAIDS</a:t>
            </a:r>
            <a:r>
              <a:rPr lang="en-US" sz="1800" dirty="0">
                <a:ea typeface="+mn-lt"/>
                <a:cs typeface="+mn-lt"/>
              </a:rPr>
              <a:t>) is 0.2407, indicating that patients with </a:t>
            </a:r>
            <a:r>
              <a:rPr lang="en-US" sz="1800" b="1" dirty="0">
                <a:ea typeface="+mn-lt"/>
                <a:cs typeface="+mn-lt"/>
              </a:rPr>
              <a:t>no previous AIDS diagnosis have a 76% lower risk of death</a:t>
            </a:r>
            <a:r>
              <a:rPr lang="en-US" sz="1800" dirty="0">
                <a:ea typeface="+mn-lt"/>
                <a:cs typeface="+mn-lt"/>
              </a:rPr>
              <a:t> compared to those with a previous AIDS diagnosis.</a:t>
            </a:r>
            <a:endParaRPr lang="en-US" sz="1800" dirty="0"/>
          </a:p>
          <a:p>
            <a:pPr lvl="1">
              <a:buAutoNum type="romanUcPeriod"/>
            </a:pPr>
            <a:r>
              <a:rPr lang="en-US" sz="1800" dirty="0">
                <a:ea typeface="+mn-lt"/>
                <a:cs typeface="+mn-lt"/>
              </a:rPr>
              <a:t>This result is </a:t>
            </a:r>
            <a:r>
              <a:rPr lang="en-US" sz="1800" b="1" dirty="0">
                <a:ea typeface="+mn-lt"/>
                <a:cs typeface="+mn-lt"/>
              </a:rPr>
              <a:t>highly statistically significant</a:t>
            </a:r>
            <a:r>
              <a:rPr lang="en-US" sz="1800" dirty="0">
                <a:ea typeface="+mn-lt"/>
                <a:cs typeface="+mn-lt"/>
              </a:rPr>
              <a:t> (p &lt; 0.001), providing strong evidence that a previous AIDS diagnosis is associated with a much higher risk of death.</a:t>
            </a:r>
            <a:endParaRPr lang="en-US" sz="1800" dirty="0"/>
          </a:p>
          <a:p>
            <a:endParaRPr lang="en-US" dirty="0"/>
          </a:p>
        </p:txBody>
      </p:sp>
      <p:pic>
        <p:nvPicPr>
          <p:cNvPr id="5" name="Content Placeholder 3" descr="A screenshot of a computer&#10;&#10;Description automatically generated"/>
          <p:cNvPicPr>
            <a:picLocks noChangeAspect="1"/>
          </p:cNvPicPr>
          <p:nvPr/>
        </p:nvPicPr>
        <p:blipFill>
          <a:blip r:embed="rId1"/>
          <a:stretch>
            <a:fillRect/>
          </a:stretch>
        </p:blipFill>
        <p:spPr>
          <a:xfrm>
            <a:off x="7292379" y="659196"/>
            <a:ext cx="3849978" cy="3013276"/>
          </a:xfrm>
          <a:prstGeom prst="rect">
            <a:avLst/>
          </a:prstGeom>
        </p:spPr>
      </p:pic>
      <p:pic>
        <p:nvPicPr>
          <p:cNvPr id="6" name="Picture 5" descr="A graph of a survival curve&#10;&#10;Description automatically generated"/>
          <p:cNvPicPr>
            <a:picLocks noChangeAspect="1"/>
          </p:cNvPicPr>
          <p:nvPr/>
        </p:nvPicPr>
        <p:blipFill>
          <a:blip r:embed="rId2"/>
          <a:stretch>
            <a:fillRect/>
          </a:stretch>
        </p:blipFill>
        <p:spPr>
          <a:xfrm>
            <a:off x="7292379" y="3732423"/>
            <a:ext cx="4799091" cy="302264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033" y="301625"/>
            <a:ext cx="10515600" cy="817563"/>
          </a:xfrm>
        </p:spPr>
        <p:txBody>
          <a:bodyPr/>
          <a:lstStyle/>
          <a:p>
            <a:r>
              <a:rPr lang="en-US"/>
              <a:t>Summary </a:t>
            </a:r>
            <a:endParaRPr lang="en-US"/>
          </a:p>
        </p:txBody>
      </p:sp>
      <p:sp>
        <p:nvSpPr>
          <p:cNvPr id="3" name="Content Placeholder 2"/>
          <p:cNvSpPr>
            <a:spLocks noGrp="1"/>
          </p:cNvSpPr>
          <p:nvPr>
            <p:ph idx="1"/>
          </p:nvPr>
        </p:nvSpPr>
        <p:spPr>
          <a:xfrm>
            <a:off x="340783" y="1254125"/>
            <a:ext cx="10515600" cy="4351338"/>
          </a:xfrm>
        </p:spPr>
        <p:txBody>
          <a:bodyPr vert="horz" lIns="91440" tIns="45720" rIns="91440" bIns="45720" rtlCol="0" anchor="t">
            <a:normAutofit fontScale="92500" lnSpcReduction="10000"/>
          </a:bodyPr>
          <a:lstStyle/>
          <a:p>
            <a:r>
              <a:rPr lang="en-US" dirty="0"/>
              <a:t>A person diagnosed with AIDs has a lower chances of survival as compared to someone without AIDs.</a:t>
            </a:r>
            <a:endParaRPr lang="en-US" dirty="0"/>
          </a:p>
          <a:p>
            <a:r>
              <a:rPr lang="en-US" dirty="0"/>
              <a:t>Gender has marginal significance in determining the survival rate with males having higher chances of survival as compared to females.</a:t>
            </a:r>
            <a:endParaRPr lang="en-US" dirty="0"/>
          </a:p>
          <a:p>
            <a:r>
              <a:rPr lang="en-US" dirty="0"/>
              <a:t>In contrast to the belief of drug influence on person survival, type of drugs are statistically insignificant in determining the mortality rate of a person.</a:t>
            </a:r>
            <a:endParaRPr lang="en-US" dirty="0"/>
          </a:p>
          <a:p>
            <a:r>
              <a:rPr lang="en-US" dirty="0">
                <a:ea typeface="+mn-lt"/>
                <a:cs typeface="+mn-lt"/>
              </a:rPr>
              <a:t>Time shows a positive trend in influencing CD4 count, suggesting gradual improvements, while a history of previous opportunistic infections significantly reduces CD4 count levels, highlighting the long-term impact of these infections on immune recovery.</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007" y="5025"/>
            <a:ext cx="10515600" cy="1240897"/>
          </a:xfrm>
        </p:spPr>
        <p:txBody>
          <a:bodyPr>
            <a:noAutofit/>
          </a:bodyPr>
          <a:lstStyle/>
          <a:p>
            <a:r>
              <a:rPr lang="en-US" sz="3200" dirty="0">
                <a:latin typeface="Aptos Display"/>
              </a:rPr>
              <a:t>R1: Does the effect of a drug on the occurrence of an event (e.g., disease progression or death) change over time?</a:t>
            </a:r>
            <a:endParaRPr lang="en-US" sz="3200" dirty="0">
              <a:latin typeface="Aptos Display"/>
            </a:endParaRPr>
          </a:p>
        </p:txBody>
      </p:sp>
      <p:sp>
        <p:nvSpPr>
          <p:cNvPr id="3" name="Content Placeholder 2"/>
          <p:cNvSpPr>
            <a:spLocks noGrp="1"/>
          </p:cNvSpPr>
          <p:nvPr>
            <p:ph idx="1"/>
          </p:nvPr>
        </p:nvSpPr>
        <p:spPr>
          <a:xfrm>
            <a:off x="116007" y="1141750"/>
            <a:ext cx="11859216" cy="2817942"/>
          </a:xfrm>
        </p:spPr>
        <p:txBody>
          <a:bodyPr vert="horz" lIns="91440" tIns="45720" rIns="91440" bIns="45720" rtlCol="0" anchor="t">
            <a:normAutofit/>
          </a:bodyPr>
          <a:lstStyle/>
          <a:p>
            <a:pPr marL="0" indent="0">
              <a:buNone/>
            </a:pPr>
            <a:r>
              <a:rPr lang="en-SG" sz="2400" dirty="0">
                <a:ea typeface="+mn-lt"/>
                <a:cs typeface="+mn-lt"/>
              </a:rPr>
              <a:t>Dynamic drug effects:</a:t>
            </a:r>
            <a:r>
              <a:rPr lang="en-SG" altLang="zh-CN" sz="2400" dirty="0">
                <a:ea typeface="+mn-lt"/>
                <a:cs typeface="+mn-lt"/>
              </a:rPr>
              <a:t> </a:t>
            </a:r>
            <a:endParaRPr lang="zh-CN" dirty="0"/>
          </a:p>
          <a:p>
            <a:pPr lvl="1"/>
            <a:r>
              <a:rPr lang="en-SG" sz="2000" dirty="0"/>
              <a:t>Drug effects can be complex and may vary over time. Some drugs can be complex and may vary over time. Some drugs may have immediate effects.</a:t>
            </a:r>
            <a:endParaRPr lang="en-SG" sz="2000" dirty="0"/>
          </a:p>
          <a:p>
            <a:pPr marL="0" indent="0">
              <a:buNone/>
            </a:pPr>
            <a:r>
              <a:rPr lang="en-SG" sz="2400" dirty="0"/>
              <a:t>Clinical implications:</a:t>
            </a:r>
            <a:endParaRPr lang="en-SG" sz="2400" dirty="0"/>
          </a:p>
          <a:p>
            <a:pPr lvl="1"/>
            <a:r>
              <a:rPr lang="en-US" sz="2000" b="1" dirty="0"/>
              <a:t>Early intervention:</a:t>
            </a:r>
            <a:r>
              <a:rPr lang="en-US" sz="2000" dirty="0"/>
              <a:t> Identifying when a drug is losing effectiveness can lead to early intervention with alternative treatments, potentially improving patient outcomes.</a:t>
            </a:r>
            <a:endParaRPr lang="en-US" sz="2000" dirty="0"/>
          </a:p>
          <a:p>
            <a:pPr lvl="1"/>
            <a:r>
              <a:rPr lang="en-US" sz="2000" b="1" dirty="0"/>
              <a:t>Safety monitoring:</a:t>
            </a:r>
            <a:r>
              <a:rPr lang="en-US" sz="2000" dirty="0"/>
              <a:t> Monitoring changes in drug effects over time can help identify potential safety concerns or adverse events.</a:t>
            </a:r>
            <a:endParaRPr lang="en-SG" sz="2000" dirty="0"/>
          </a:p>
        </p:txBody>
      </p:sp>
      <p:sp>
        <p:nvSpPr>
          <p:cNvPr id="4" name="TextBox 3"/>
          <p:cNvSpPr txBox="1"/>
          <p:nvPr/>
        </p:nvSpPr>
        <p:spPr>
          <a:xfrm>
            <a:off x="116007" y="3808401"/>
            <a:ext cx="11395587" cy="2308324"/>
          </a:xfrm>
          <a:prstGeom prst="rect">
            <a:avLst/>
          </a:prstGeom>
          <a:noFill/>
        </p:spPr>
        <p:txBody>
          <a:bodyPr wrap="square" lIns="91440" tIns="45720" rIns="91440" bIns="45720" rtlCol="0" anchor="t">
            <a:spAutoFit/>
          </a:bodyPr>
          <a:lstStyle/>
          <a:p>
            <a:r>
              <a:rPr lang="en-SG" sz="2400" dirty="0"/>
              <a:t>Model to use: Generalized Estimating Equations (GEE)</a:t>
            </a:r>
            <a:endParaRPr lang="en-SG" sz="2400" dirty="0"/>
          </a:p>
          <a:p>
            <a:pPr marL="742950" lvl="1" indent="-285750">
              <a:buFont typeface="Arial" panose="020B0604020202020204" pitchFamily="34" charset="0"/>
              <a:buChar char="•"/>
            </a:pPr>
            <a:r>
              <a:rPr lang="en-SG" sz="2000" dirty="0"/>
              <a:t>Clustered data where the patients within each cluster are </a:t>
            </a:r>
            <a:r>
              <a:rPr lang="en-SG" sz="2000" b="1" dirty="0"/>
              <a:t>correlated</a:t>
            </a:r>
            <a:r>
              <a:rPr lang="en-SG" sz="2000" dirty="0"/>
              <a:t> since </a:t>
            </a:r>
            <a:r>
              <a:rPr lang="en-US" sz="2000" dirty="0"/>
              <a:t>same patient is measured repeatedly over time on</a:t>
            </a:r>
            <a:r>
              <a:rPr lang="en-SG" sz="2000" dirty="0"/>
              <a:t> CD4 count</a:t>
            </a:r>
            <a:endParaRPr lang="en-SG" sz="2000" dirty="0"/>
          </a:p>
          <a:p>
            <a:pPr marL="742950" lvl="1" indent="-285750">
              <a:buFont typeface="Arial" panose="020B0604020202020204" pitchFamily="34" charset="0"/>
              <a:buChar char="•"/>
            </a:pPr>
            <a:r>
              <a:rPr lang="en-SG" sz="2000" dirty="0"/>
              <a:t>The </a:t>
            </a:r>
            <a:r>
              <a:rPr lang="en-US" sz="2000" b="1" dirty="0"/>
              <a:t>binomial distribution</a:t>
            </a:r>
            <a:r>
              <a:rPr lang="en-US" sz="2000" dirty="0"/>
              <a:t> is used to model the </a:t>
            </a:r>
            <a:r>
              <a:rPr lang="en-US" sz="2000" b="1" dirty="0"/>
              <a:t>outcome variable</a:t>
            </a:r>
            <a:r>
              <a:rPr lang="en-US" sz="2000" dirty="0"/>
              <a:t> when the response (i.e. event) is binary (e.g., 0 or 1).</a:t>
            </a:r>
            <a:endParaRPr lang="en-US" sz="2000" dirty="0"/>
          </a:p>
          <a:p>
            <a:pPr marL="742950" lvl="1" indent="-285750">
              <a:buFont typeface="Arial" panose="020B0604020202020204" pitchFamily="34" charset="0"/>
              <a:buChar char="•"/>
            </a:pPr>
            <a:r>
              <a:rPr lang="en-US" sz="2000" dirty="0"/>
              <a:t>The </a:t>
            </a:r>
            <a:r>
              <a:rPr lang="en-US" sz="2000" b="1" dirty="0"/>
              <a:t>correlation structure</a:t>
            </a:r>
            <a:r>
              <a:rPr lang="en-US" sz="2000" dirty="0"/>
              <a:t> may be appropriate to use ar1 because </a:t>
            </a:r>
            <a:r>
              <a:rPr lang="en-US" sz="2000" b="1" dirty="0"/>
              <a:t>repeated measures taken </a:t>
            </a:r>
            <a:r>
              <a:rPr lang="en-US" sz="2000" dirty="0"/>
              <a:t>at </a:t>
            </a:r>
            <a:r>
              <a:rPr lang="en-US" sz="2000" dirty="0" err="1"/>
              <a:t>obstime</a:t>
            </a:r>
            <a:r>
              <a:rPr lang="en-US" sz="2000" dirty="0"/>
              <a:t> at </a:t>
            </a:r>
            <a:r>
              <a:rPr lang="en-US" sz="2000" b="1" dirty="0"/>
              <a:t>equally spaced times</a:t>
            </a:r>
            <a:r>
              <a:rPr lang="en-US" sz="2000" dirty="0"/>
              <a:t> work best using </a:t>
            </a:r>
            <a:r>
              <a:rPr lang="en-US" sz="2000" b="1" dirty="0"/>
              <a:t>ar1</a:t>
            </a:r>
            <a:r>
              <a:rPr lang="en-US" sz="2000" dirty="0"/>
              <a:t>.</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53" y="120559"/>
            <a:ext cx="10515600" cy="598592"/>
          </a:xfrm>
        </p:spPr>
        <p:txBody>
          <a:bodyPr vert="horz" lIns="91440" tIns="45720" rIns="91440" bIns="45720" rtlCol="0" anchor="ctr">
            <a:noAutofit/>
          </a:bodyPr>
          <a:lstStyle/>
          <a:p>
            <a:r>
              <a:rPr lang="en-US" sz="3200" dirty="0">
                <a:latin typeface="Aptos Display"/>
              </a:rPr>
              <a:t>Preliminary results and analysis</a:t>
            </a:r>
            <a:endParaRPr lang="en-US" dirty="0"/>
          </a:p>
        </p:txBody>
      </p:sp>
      <p:graphicFrame>
        <p:nvGraphicFramePr>
          <p:cNvPr id="3" name="Table 2"/>
          <p:cNvGraphicFramePr>
            <a:graphicFrameLocks noGrp="1"/>
          </p:cNvGraphicFramePr>
          <p:nvPr/>
        </p:nvGraphicFramePr>
        <p:xfrm>
          <a:off x="150116" y="731417"/>
          <a:ext cx="5767668" cy="2265680"/>
        </p:xfrm>
        <a:graphic>
          <a:graphicData uri="http://schemas.openxmlformats.org/drawingml/2006/table">
            <a:tbl>
              <a:tblPr firstRow="1" bandRow="1">
                <a:tableStyleId>{5C22544A-7EE6-4342-B048-85BDC9FD1C3A}</a:tableStyleId>
              </a:tblPr>
              <a:tblGrid>
                <a:gridCol w="2306409"/>
                <a:gridCol w="841693"/>
                <a:gridCol w="1278001"/>
                <a:gridCol w="1341565"/>
              </a:tblGrid>
              <a:tr h="370840">
                <a:tc>
                  <a:txBody>
                    <a:bodyPr/>
                    <a:lstStyle/>
                    <a:p>
                      <a:endParaRPr lang="en-SG" sz="1400"/>
                    </a:p>
                  </a:txBody>
                  <a:tcPr/>
                </a:tc>
                <a:tc>
                  <a:txBody>
                    <a:bodyPr/>
                    <a:lstStyle/>
                    <a:p>
                      <a:pPr algn="ctr"/>
                      <a:r>
                        <a:rPr lang="en-SG" sz="1400" dirty="0"/>
                        <a:t>ar1</a:t>
                      </a:r>
                      <a:endParaRPr lang="en-SG" sz="1400" dirty="0"/>
                    </a:p>
                  </a:txBody>
                  <a:tcPr/>
                </a:tc>
                <a:tc>
                  <a:txBody>
                    <a:bodyPr/>
                    <a:lstStyle/>
                    <a:p>
                      <a:pPr algn="ctr"/>
                      <a:r>
                        <a:rPr lang="en-SG" sz="1400" dirty="0"/>
                        <a:t>unstructured</a:t>
                      </a:r>
                      <a:endParaRPr lang="en-SG" sz="1400" dirty="0"/>
                    </a:p>
                  </a:txBody>
                  <a:tcPr/>
                </a:tc>
                <a:tc>
                  <a:txBody>
                    <a:bodyPr/>
                    <a:lstStyle/>
                    <a:p>
                      <a:pPr algn="ctr"/>
                      <a:r>
                        <a:rPr lang="en-SG" sz="1400" dirty="0"/>
                        <a:t>exchangeable</a:t>
                      </a:r>
                      <a:endParaRPr lang="en-SG" sz="1400" dirty="0"/>
                    </a:p>
                  </a:txBody>
                  <a:tcPr/>
                </a:tc>
              </a:tr>
              <a:tr h="0">
                <a:tc gridSpan="4">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SG" sz="1400" b="1" dirty="0"/>
                        <a:t>Original dataset</a:t>
                      </a:r>
                      <a:endParaRPr lang="en-SG" sz="1400" b="1" dirty="0"/>
                    </a:p>
                  </a:txBody>
                  <a:tcPr>
                    <a:solidFill>
                      <a:schemeClr val="accent1">
                        <a:lumMod val="20000"/>
                        <a:lumOff val="80000"/>
                      </a:schemeClr>
                    </a:solidFill>
                  </a:tcPr>
                </a:tc>
                <a:tc hMerge="1">
                  <a:tcPr/>
                </a:tc>
                <a:tc hMerge="1">
                  <a:tcPr/>
                </a:tc>
                <a:tc hMerge="1">
                  <a:tcPr/>
                </a:tc>
              </a:tr>
              <a:tr h="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SG" sz="1400"/>
                        <a:t>QIC scores</a:t>
                      </a:r>
                      <a:endParaRPr lang="en-SG" sz="1400"/>
                    </a:p>
                  </a:txBody>
                  <a:tcPr/>
                </a:tc>
                <a:tc>
                  <a:txBody>
                    <a:bodyPr/>
                    <a:lstStyle/>
                    <a:p>
                      <a:pPr algn="ctr"/>
                      <a:r>
                        <a:rPr lang="en-SG" sz="1400" b="1" dirty="0"/>
                        <a:t>1067.64</a:t>
                      </a:r>
                      <a:endParaRPr lang="en-SG" sz="1400" b="1" dirty="0"/>
                    </a:p>
                  </a:txBody>
                  <a:tcPr/>
                </a:tc>
                <a:tc>
                  <a:txBody>
                    <a:bodyPr/>
                    <a:lstStyle/>
                    <a:p>
                      <a:pPr algn="ctr"/>
                      <a:r>
                        <a:rPr lang="en-SG" sz="1400" dirty="0"/>
                        <a:t>1067.49</a:t>
                      </a:r>
                      <a:endParaRPr lang="en-SG" sz="1400" dirty="0"/>
                    </a:p>
                  </a:txBody>
                  <a:tcPr/>
                </a:tc>
                <a:tc>
                  <a:txBody>
                    <a:bodyPr/>
                    <a:lstStyle/>
                    <a:p>
                      <a:pPr algn="ctr"/>
                      <a:r>
                        <a:rPr lang="en-SG" sz="1400"/>
                        <a:t>1067.27</a:t>
                      </a:r>
                      <a:endParaRPr lang="en-SG" sz="1400"/>
                    </a:p>
                  </a:txBody>
                  <a:tcPr/>
                </a:tc>
              </a:tr>
              <a:tr h="0">
                <a:tc>
                  <a:txBody>
                    <a:bodyPr/>
                    <a:lstStyle/>
                    <a:p>
                      <a:r>
                        <a:rPr lang="en-SG" sz="1400" dirty="0" err="1"/>
                        <a:t>Std.err</a:t>
                      </a:r>
                      <a:endParaRPr lang="en-SG" sz="1400" dirty="0"/>
                    </a:p>
                  </a:txBody>
                  <a:tcPr/>
                </a:tc>
                <a:tc>
                  <a:txBody>
                    <a:bodyPr/>
                    <a:lstStyle/>
                    <a:p>
                      <a:pPr algn="ctr"/>
                      <a:r>
                        <a:rPr lang="en-SG" sz="1400"/>
                        <a:t>0.193</a:t>
                      </a:r>
                      <a:endParaRPr lang="en-SG" sz="1400"/>
                    </a:p>
                  </a:txBody>
                  <a:tcPr/>
                </a:tc>
                <a:tc>
                  <a:txBody>
                    <a:bodyPr/>
                    <a:lstStyle/>
                    <a:p>
                      <a:pPr algn="ctr"/>
                      <a:r>
                        <a:rPr lang="en-SG" sz="1400"/>
                        <a:t>0.134</a:t>
                      </a:r>
                      <a:endParaRPr lang="en-SG" sz="1400"/>
                    </a:p>
                  </a:txBody>
                  <a:tcPr/>
                </a:tc>
                <a:tc>
                  <a:txBody>
                    <a:bodyPr/>
                    <a:lstStyle/>
                    <a:p>
                      <a:pPr algn="ctr"/>
                      <a:r>
                        <a:rPr lang="en-SG" sz="1400" dirty="0"/>
                        <a:t>0.178</a:t>
                      </a:r>
                      <a:endParaRPr lang="en-SG" sz="1400" dirty="0"/>
                    </a:p>
                  </a:txBody>
                  <a:tcPr/>
                </a:tc>
              </a:tr>
              <a:tr h="0">
                <a:tc gridSpan="4">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SG" sz="1400" b="1" dirty="0"/>
                        <a:t>After removing rows where </a:t>
                      </a:r>
                      <a:r>
                        <a:rPr lang="en-SG" sz="1400" b="1" dirty="0" err="1"/>
                        <a:t>obstime</a:t>
                      </a:r>
                      <a:r>
                        <a:rPr lang="en-SG" sz="1400" b="1" dirty="0"/>
                        <a:t>=2</a:t>
                      </a:r>
                      <a:endParaRPr lang="en-SG" sz="1400" b="1" dirty="0"/>
                    </a:p>
                  </a:txBody>
                  <a:tcPr>
                    <a:solidFill>
                      <a:schemeClr val="accent1">
                        <a:lumMod val="20000"/>
                        <a:lumOff val="80000"/>
                      </a:schemeClr>
                    </a:solidFill>
                  </a:tcPr>
                </a:tc>
                <a:tc hMerge="1">
                  <a:tcPr/>
                </a:tc>
                <a:tc hMerge="1">
                  <a:tcPr/>
                </a:tc>
                <a:tc hMerge="1">
                  <a:tcPr/>
                </a:tc>
              </a:tr>
              <a:tr h="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SG" sz="1400" dirty="0"/>
                        <a:t>QIC scores</a:t>
                      </a:r>
                      <a:endParaRPr lang="en-SG" sz="1400" dirty="0"/>
                    </a:p>
                  </a:txBody>
                  <a:tcPr/>
                </a:tc>
                <a:tc>
                  <a:txBody>
                    <a:bodyPr/>
                    <a:lstStyle/>
                    <a:p>
                      <a:pPr algn="ctr"/>
                      <a:r>
                        <a:rPr lang="en-SG" sz="1400" b="1" dirty="0"/>
                        <a:t>762.567</a:t>
                      </a:r>
                      <a:endParaRPr lang="en-SG" sz="1400" b="1" dirty="0"/>
                    </a:p>
                  </a:txBody>
                  <a:tcPr/>
                </a:tc>
                <a:tc>
                  <a:txBody>
                    <a:bodyPr/>
                    <a:lstStyle/>
                    <a:p>
                      <a:pPr algn="ctr"/>
                      <a:r>
                        <a:rPr lang="en-SG" sz="1400" dirty="0"/>
                        <a:t>762.31</a:t>
                      </a:r>
                      <a:endParaRPr lang="en-SG" sz="1400" dirty="0"/>
                    </a:p>
                  </a:txBody>
                  <a:tcPr/>
                </a:tc>
                <a:tc>
                  <a:txBody>
                    <a:bodyPr/>
                    <a:lstStyle/>
                    <a:p>
                      <a:pPr algn="ctr"/>
                      <a:r>
                        <a:rPr lang="en-SG" sz="1400" dirty="0"/>
                        <a:t>762.42</a:t>
                      </a:r>
                      <a:endParaRPr lang="en-SG" sz="1400" dirty="0"/>
                    </a:p>
                  </a:txBody>
                  <a:tcPr/>
                </a:tc>
              </a:tr>
              <a:tr h="370840">
                <a:tc>
                  <a:txBody>
                    <a:bodyPr/>
                    <a:lstStyle/>
                    <a:p>
                      <a:r>
                        <a:rPr lang="en-SG" sz="1400" err="1"/>
                        <a:t>Std.err</a:t>
                      </a:r>
                      <a:endParaRPr lang="en-SG" sz="1400"/>
                    </a:p>
                  </a:txBody>
                  <a:tcPr/>
                </a:tc>
                <a:tc>
                  <a:txBody>
                    <a:bodyPr/>
                    <a:lstStyle/>
                    <a:p>
                      <a:pPr algn="ctr"/>
                      <a:r>
                        <a:rPr lang="en-SG" sz="1400"/>
                        <a:t>0.2497</a:t>
                      </a:r>
                      <a:endParaRPr lang="en-SG" sz="1400"/>
                    </a:p>
                  </a:txBody>
                  <a:tcPr/>
                </a:tc>
                <a:tc>
                  <a:txBody>
                    <a:bodyPr/>
                    <a:lstStyle/>
                    <a:p>
                      <a:pPr algn="ctr"/>
                      <a:r>
                        <a:rPr lang="en-SG" sz="1400" dirty="0"/>
                        <a:t>0.212</a:t>
                      </a:r>
                      <a:endParaRPr lang="en-SG" sz="1400" dirty="0"/>
                    </a:p>
                  </a:txBody>
                  <a:tcPr/>
                </a:tc>
                <a:tc>
                  <a:txBody>
                    <a:bodyPr/>
                    <a:lstStyle/>
                    <a:p>
                      <a:pPr algn="ctr"/>
                      <a:r>
                        <a:rPr lang="en-SG" sz="1400" dirty="0"/>
                        <a:t>0.243</a:t>
                      </a:r>
                      <a:endParaRPr lang="en-SG" sz="1400" dirty="0"/>
                    </a:p>
                  </a:txBody>
                  <a:tcPr/>
                </a:tc>
              </a:tr>
            </a:tbl>
          </a:graphicData>
        </a:graphic>
      </p:graphicFrame>
      <p:sp>
        <p:nvSpPr>
          <p:cNvPr id="4" name="TextBox 3"/>
          <p:cNvSpPr txBox="1"/>
          <p:nvPr/>
        </p:nvSpPr>
        <p:spPr>
          <a:xfrm>
            <a:off x="6040929" y="179931"/>
            <a:ext cx="6000955" cy="646331"/>
          </a:xfrm>
          <a:prstGeom prst="rect">
            <a:avLst/>
          </a:prstGeom>
          <a:noFill/>
        </p:spPr>
        <p:txBody>
          <a:bodyPr wrap="square" rtlCol="0">
            <a:spAutoFit/>
          </a:bodyPr>
          <a:lstStyle/>
          <a:p>
            <a:r>
              <a:rPr lang="en-SG" dirty="0"/>
              <a:t>Removing </a:t>
            </a:r>
            <a:r>
              <a:rPr lang="en-SG" dirty="0" err="1"/>
              <a:t>obstime</a:t>
            </a:r>
            <a:r>
              <a:rPr lang="en-SG" dirty="0"/>
              <a:t>: 2 such that the time points are evenly paced (i.e. 0, 6, 12, 18 months)</a:t>
            </a:r>
            <a:endParaRPr lang="en-SG" dirty="0"/>
          </a:p>
        </p:txBody>
      </p:sp>
      <p:pic>
        <p:nvPicPr>
          <p:cNvPr id="12" name="Picture 11"/>
          <p:cNvPicPr>
            <a:picLocks noChangeAspect="1"/>
          </p:cNvPicPr>
          <p:nvPr/>
        </p:nvPicPr>
        <p:blipFill>
          <a:blip r:embed="rId1"/>
          <a:stretch>
            <a:fillRect/>
          </a:stretch>
        </p:blipFill>
        <p:spPr>
          <a:xfrm>
            <a:off x="6199072" y="933374"/>
            <a:ext cx="5834610" cy="5531155"/>
          </a:xfrm>
          <a:prstGeom prst="rect">
            <a:avLst/>
          </a:prstGeom>
        </p:spPr>
      </p:pic>
      <p:sp>
        <p:nvSpPr>
          <p:cNvPr id="13" name="TextBox 12"/>
          <p:cNvSpPr txBox="1"/>
          <p:nvPr/>
        </p:nvSpPr>
        <p:spPr>
          <a:xfrm>
            <a:off x="35111" y="3169994"/>
            <a:ext cx="5997678" cy="30931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Arial" panose="020B0604020202020204" pitchFamily="34" charset="0"/>
              <a:buChar char="•"/>
            </a:pPr>
            <a:r>
              <a:rPr lang="en-US" dirty="0"/>
              <a:t>At the time stamp of 6 months and the interaction of drugs and time stamp of 18 months is statistically significant on the effects on the outcome.</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negative coefficient (-12.163386) suggests that </a:t>
            </a:r>
            <a:r>
              <a:rPr lang="en-US" b="1" dirty="0"/>
              <a:t>individuals who received the drug </a:t>
            </a:r>
            <a:r>
              <a:rPr lang="en-US" b="1" dirty="0" err="1"/>
              <a:t>drugddI</a:t>
            </a:r>
            <a:r>
              <a:rPr lang="en-US" b="1" dirty="0"/>
              <a:t> at 18 months are significantly less likely to experience the outcome </a:t>
            </a:r>
            <a:r>
              <a:rPr lang="en-US" dirty="0"/>
              <a:t>(i.e., disease progression or death) as compared to individuals who received the drug at the reference level (0 months).</a:t>
            </a:r>
            <a:endParaRPr lang="en-US" dirty="0"/>
          </a:p>
          <a:p>
            <a:pPr>
              <a:buChar char="•"/>
            </a:pPr>
            <a:endParaRPr lang="en-US" sz="1500" b="1" dirty="0"/>
          </a:p>
        </p:txBody>
      </p:sp>
      <p:sp>
        <p:nvSpPr>
          <p:cNvPr id="5" name="Rectangle: Rounded Corners 4"/>
          <p:cNvSpPr/>
          <p:nvPr/>
        </p:nvSpPr>
        <p:spPr>
          <a:xfrm>
            <a:off x="7590503" y="2743200"/>
            <a:ext cx="816078" cy="137652"/>
          </a:xfrm>
          <a:prstGeom prst="roundRect">
            <a:avLst/>
          </a:pr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561" y="445168"/>
            <a:ext cx="12404463" cy="646093"/>
          </a:xfrm>
        </p:spPr>
        <p:txBody>
          <a:bodyPr>
            <a:normAutofit/>
          </a:bodyPr>
          <a:lstStyle/>
          <a:p>
            <a:r>
              <a:rPr lang="en-SG" sz="3200" dirty="0"/>
              <a:t>Expand on this and explore other research questions</a:t>
            </a:r>
            <a:endParaRPr lang="en-SG" sz="3200" dirty="0"/>
          </a:p>
        </p:txBody>
      </p:sp>
      <p:sp>
        <p:nvSpPr>
          <p:cNvPr id="3" name="Content Placeholder 2"/>
          <p:cNvSpPr>
            <a:spLocks noGrp="1"/>
          </p:cNvSpPr>
          <p:nvPr>
            <p:ph idx="1"/>
          </p:nvPr>
        </p:nvSpPr>
        <p:spPr>
          <a:xfrm>
            <a:off x="314561" y="1395662"/>
            <a:ext cx="11043250" cy="4319337"/>
          </a:xfrm>
        </p:spPr>
        <p:txBody>
          <a:bodyPr>
            <a:normAutofit lnSpcReduction="10000"/>
          </a:bodyPr>
          <a:lstStyle/>
          <a:p>
            <a:r>
              <a:rPr lang="en-US" sz="3000" dirty="0"/>
              <a:t>Does the effect of a drug on the occurrence of an event change over time, and how are these effects influenced by </a:t>
            </a:r>
            <a:r>
              <a:rPr lang="en-US" sz="3000" dirty="0">
                <a:solidFill>
                  <a:schemeClr val="accent5"/>
                </a:solidFill>
              </a:rPr>
              <a:t>gender</a:t>
            </a:r>
            <a:r>
              <a:rPr lang="en-US" sz="3000" dirty="0"/>
              <a:t>? </a:t>
            </a:r>
            <a:endParaRPr lang="en-US" sz="3000" dirty="0"/>
          </a:p>
          <a:p>
            <a:endParaRPr lang="en-US" sz="3000" dirty="0"/>
          </a:p>
          <a:p>
            <a:r>
              <a:rPr lang="en-US" sz="3000" dirty="0"/>
              <a:t>Does the effect of a drug on the occurrence of an event change over time, and how are these effects influenced by </a:t>
            </a:r>
            <a:r>
              <a:rPr lang="en-US" sz="3000" dirty="0">
                <a:solidFill>
                  <a:schemeClr val="accent5"/>
                </a:solidFill>
              </a:rPr>
              <a:t>gender</a:t>
            </a:r>
            <a:r>
              <a:rPr lang="en-US" sz="3000" dirty="0"/>
              <a:t> and </a:t>
            </a:r>
            <a:r>
              <a:rPr lang="en-US" sz="3000" dirty="0">
                <a:solidFill>
                  <a:schemeClr val="accent2">
                    <a:lumMod val="75000"/>
                  </a:schemeClr>
                </a:solidFill>
              </a:rPr>
              <a:t>AZT</a:t>
            </a:r>
            <a:r>
              <a:rPr lang="en-US" sz="3000" dirty="0"/>
              <a:t>?</a:t>
            </a:r>
            <a:endParaRPr lang="en-US" sz="3000" dirty="0"/>
          </a:p>
          <a:p>
            <a:endParaRPr lang="en-US" sz="3000" dirty="0"/>
          </a:p>
          <a:p>
            <a:r>
              <a:rPr lang="en-US" sz="3000" dirty="0"/>
              <a:t>Does the effect of a drug on the occurrence of an event change over time, and how are these effects influenced by </a:t>
            </a:r>
            <a:r>
              <a:rPr lang="en-US" sz="3000" dirty="0">
                <a:solidFill>
                  <a:schemeClr val="accent5"/>
                </a:solidFill>
              </a:rPr>
              <a:t>gender</a:t>
            </a:r>
            <a:r>
              <a:rPr lang="en-US" sz="3000" dirty="0"/>
              <a:t>, </a:t>
            </a:r>
            <a:r>
              <a:rPr lang="en-US" sz="3000" dirty="0">
                <a:solidFill>
                  <a:schemeClr val="accent2">
                    <a:lumMod val="75000"/>
                  </a:schemeClr>
                </a:solidFill>
              </a:rPr>
              <a:t>AZT</a:t>
            </a:r>
            <a:r>
              <a:rPr lang="en-US" sz="3000" dirty="0"/>
              <a:t> and previous opportunistic infections (</a:t>
            </a:r>
            <a:r>
              <a:rPr lang="en-US" sz="3000" dirty="0" err="1">
                <a:solidFill>
                  <a:schemeClr val="accent4"/>
                </a:solidFill>
              </a:rPr>
              <a:t>prevOIAIDS</a:t>
            </a:r>
            <a:r>
              <a:rPr lang="en-US" sz="3000" dirty="0"/>
              <a:t>)?</a:t>
            </a:r>
            <a:endParaRPr lang="en-US" sz="3000" dirty="0"/>
          </a:p>
          <a:p>
            <a:endParaRPr lang="en-SG"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063"/>
            <a:ext cx="11802979" cy="646093"/>
          </a:xfrm>
        </p:spPr>
        <p:txBody>
          <a:bodyPr>
            <a:normAutofit/>
          </a:bodyPr>
          <a:lstStyle/>
          <a:p>
            <a:r>
              <a:rPr lang="en-US" sz="3200" dirty="0">
                <a:latin typeface="Aptos Display"/>
              </a:rPr>
              <a:t>Preliminary results and analysis</a:t>
            </a:r>
            <a:endParaRPr lang="en-SG" sz="3200" dirty="0"/>
          </a:p>
        </p:txBody>
      </p:sp>
      <p:pic>
        <p:nvPicPr>
          <p:cNvPr id="6" name="Picture 5"/>
          <p:cNvPicPr>
            <a:picLocks noChangeAspect="1"/>
          </p:cNvPicPr>
          <p:nvPr/>
        </p:nvPicPr>
        <p:blipFill>
          <a:blip r:embed="rId1"/>
          <a:srcRect t="-167" r="5805" b="-1"/>
          <a:stretch>
            <a:fillRect/>
          </a:stretch>
        </p:blipFill>
        <p:spPr>
          <a:xfrm>
            <a:off x="6610895" y="152063"/>
            <a:ext cx="5581105" cy="6553873"/>
          </a:xfrm>
          <a:prstGeom prst="rect">
            <a:avLst/>
          </a:prstGeom>
        </p:spPr>
      </p:pic>
      <p:sp>
        <p:nvSpPr>
          <p:cNvPr id="7" name="TextBox 6"/>
          <p:cNvSpPr txBox="1"/>
          <p:nvPr/>
        </p:nvSpPr>
        <p:spPr>
          <a:xfrm>
            <a:off x="0" y="682649"/>
            <a:ext cx="6505074"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Arial" panose="020B0604020202020204" pitchFamily="34" charset="0"/>
              <a:buChar char="•"/>
            </a:pPr>
            <a:r>
              <a:rPr lang="en-US" dirty="0"/>
              <a:t>The coefficient for </a:t>
            </a:r>
            <a:r>
              <a:rPr lang="en-US" b="1" dirty="0" err="1"/>
              <a:t>gendermale</a:t>
            </a:r>
            <a:r>
              <a:rPr lang="en-US" b="1" dirty="0"/>
              <a:t> </a:t>
            </a:r>
            <a:r>
              <a:rPr lang="en-US" dirty="0"/>
              <a:t>is </a:t>
            </a:r>
            <a:r>
              <a:rPr lang="en-US" b="1" dirty="0"/>
              <a:t>-1.4782 </a:t>
            </a:r>
            <a:r>
              <a:rPr lang="en-US" dirty="0"/>
              <a:t>this suggests that </a:t>
            </a:r>
            <a:r>
              <a:rPr lang="en-US" b="1" dirty="0"/>
              <a:t>males </a:t>
            </a:r>
            <a:r>
              <a:rPr lang="en-US" dirty="0"/>
              <a:t>have a significantly lower risk (e^(-1.4782) ≈ 0.229) </a:t>
            </a:r>
            <a:r>
              <a:rPr lang="en-US" b="1" dirty="0"/>
              <a:t>77.1% less likely to experience the event as compared to females</a:t>
            </a:r>
            <a:r>
              <a:rPr lang="en-US" dirty="0"/>
              <a:t>.</a:t>
            </a:r>
            <a:endParaRPr lang="en-US" dirty="0"/>
          </a:p>
          <a:p>
            <a:pPr marL="742950" lvl="1" indent="-285750">
              <a:buFont typeface="Arial" panose="020B0604020202020204" pitchFamily="34" charset="0"/>
              <a:buChar char="•"/>
            </a:pPr>
            <a:r>
              <a:rPr lang="en-US" dirty="0"/>
              <a:t>This effect is consistent across different time points, suggesting that the observed gender difference is not due to time-varying effects of the drug or other factors.</a:t>
            </a:r>
            <a:endParaRPr lang="en-US" dirty="0"/>
          </a:p>
          <a:p>
            <a:pPr marL="285750" indent="-285750">
              <a:buFont typeface="Arial" panose="020B0604020202020204" pitchFamily="34" charset="0"/>
              <a:buChar char="•"/>
            </a:pPr>
            <a:r>
              <a:rPr lang="en-US" dirty="0"/>
              <a:t>Individuals with </a:t>
            </a:r>
            <a:r>
              <a:rPr lang="en-US" b="1" dirty="0"/>
              <a:t>a previous AIDS diagnosis </a:t>
            </a:r>
            <a:r>
              <a:rPr lang="en-US" dirty="0"/>
              <a:t>are </a:t>
            </a:r>
            <a:r>
              <a:rPr lang="en-US" b="1" dirty="0"/>
              <a:t>approximately 64.9% more likely to experience the event </a:t>
            </a:r>
            <a:r>
              <a:rPr lang="en-US" dirty="0"/>
              <a:t>compared to those without a previous diagnosis.</a:t>
            </a:r>
            <a:endParaRPr lang="en-US" dirty="0"/>
          </a:p>
          <a:p>
            <a:pPr marL="742950" lvl="1" indent="-285750">
              <a:buFont typeface="Arial" panose="020B0604020202020204" pitchFamily="34" charset="0"/>
              <a:buChar char="•"/>
            </a:pPr>
            <a:r>
              <a:rPr lang="en-US" dirty="0"/>
              <a:t>This finding highlights the importance of considering prior medical history when assessing the risk of adverse outcomes in patients with HIV/AIDS.</a:t>
            </a:r>
            <a:endParaRPr lang="en-US" dirty="0"/>
          </a:p>
        </p:txBody>
      </p:sp>
      <p:pic>
        <p:nvPicPr>
          <p:cNvPr id="8" name="Picture 7"/>
          <p:cNvPicPr>
            <a:picLocks noChangeAspect="1"/>
          </p:cNvPicPr>
          <p:nvPr/>
        </p:nvPicPr>
        <p:blipFill>
          <a:blip r:embed="rId2"/>
          <a:stretch>
            <a:fillRect/>
          </a:stretch>
        </p:blipFill>
        <p:spPr>
          <a:xfrm>
            <a:off x="925739" y="4412524"/>
            <a:ext cx="4653595" cy="244547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347" y="93034"/>
            <a:ext cx="10779001" cy="1036196"/>
          </a:xfrm>
        </p:spPr>
        <p:txBody>
          <a:bodyPr>
            <a:noAutofit/>
          </a:bodyPr>
          <a:lstStyle/>
          <a:p>
            <a:r>
              <a:rPr lang="en-US" sz="3200" dirty="0">
                <a:latin typeface="Aptos Display"/>
              </a:rPr>
              <a:t>R2: How does CD4 cell count change over time for patients on ddC and </a:t>
            </a:r>
            <a:r>
              <a:rPr lang="en-US" sz="3200" dirty="0" err="1">
                <a:latin typeface="Aptos Display"/>
              </a:rPr>
              <a:t>ddI</a:t>
            </a:r>
            <a:r>
              <a:rPr lang="en-US" sz="3200" dirty="0">
                <a:latin typeface="Aptos Display"/>
              </a:rPr>
              <a:t>?</a:t>
            </a:r>
            <a:endParaRPr lang="zh-CN" sz="3200" dirty="0"/>
          </a:p>
        </p:txBody>
      </p:sp>
      <p:sp>
        <p:nvSpPr>
          <p:cNvPr id="3" name="Content Placeholder 2"/>
          <p:cNvSpPr>
            <a:spLocks noGrp="1"/>
          </p:cNvSpPr>
          <p:nvPr>
            <p:ph idx="1"/>
          </p:nvPr>
        </p:nvSpPr>
        <p:spPr>
          <a:xfrm>
            <a:off x="132347" y="1222692"/>
            <a:ext cx="10515600" cy="3290574"/>
          </a:xfrm>
        </p:spPr>
        <p:txBody>
          <a:bodyPr vert="horz" lIns="91440" tIns="45720" rIns="91440" bIns="45720" rtlCol="0" anchor="t">
            <a:normAutofit/>
          </a:bodyPr>
          <a:lstStyle/>
          <a:p>
            <a:pPr marL="0" indent="0">
              <a:buNone/>
            </a:pPr>
            <a:r>
              <a:rPr lang="en-SG" sz="2000" dirty="0"/>
              <a:t>Why Assessing Time-Varying Drug Effects is Critical?</a:t>
            </a:r>
            <a:endParaRPr lang="zh-CN" altLang="en-US" sz="2000" dirty="0"/>
          </a:p>
          <a:p>
            <a:pPr lvl="1"/>
            <a:r>
              <a:rPr lang="en-SG" sz="1800" dirty="0">
                <a:ea typeface="+mn-lt"/>
                <a:cs typeface="+mn-lt"/>
              </a:rPr>
              <a:t>When studying drug effects, it's essential not just to understand </a:t>
            </a:r>
            <a:r>
              <a:rPr lang="en-SG" sz="1800" b="1" dirty="0">
                <a:ea typeface="+mn-lt"/>
                <a:cs typeface="+mn-lt"/>
              </a:rPr>
              <a:t>if</a:t>
            </a:r>
            <a:r>
              <a:rPr lang="en-SG" sz="1800" dirty="0">
                <a:ea typeface="+mn-lt"/>
                <a:cs typeface="+mn-lt"/>
              </a:rPr>
              <a:t> a drug works, but </a:t>
            </a:r>
            <a:r>
              <a:rPr lang="en-SG" sz="1800" b="1" dirty="0">
                <a:ea typeface="+mn-lt"/>
                <a:cs typeface="+mn-lt"/>
              </a:rPr>
              <a:t>how</a:t>
            </a:r>
            <a:r>
              <a:rPr lang="en-SG" sz="1800" dirty="0">
                <a:ea typeface="+mn-lt"/>
                <a:cs typeface="+mn-lt"/>
              </a:rPr>
              <a:t> its effectiveness changes over time.</a:t>
            </a:r>
            <a:endParaRPr lang="en-SG" sz="1800" dirty="0">
              <a:ea typeface="+mn-lt"/>
              <a:cs typeface="+mn-lt"/>
            </a:endParaRPr>
          </a:p>
          <a:p>
            <a:pPr marL="0" indent="0">
              <a:buNone/>
            </a:pPr>
            <a:r>
              <a:rPr lang="en-SG" sz="2000" dirty="0"/>
              <a:t>Clinical implications:</a:t>
            </a:r>
            <a:endParaRPr lang="en-SG" sz="2000" dirty="0"/>
          </a:p>
          <a:p>
            <a:pPr lvl="1"/>
            <a:r>
              <a:rPr lang="en-US" sz="1800" dirty="0">
                <a:ea typeface="+mn-lt"/>
                <a:cs typeface="+mn-lt"/>
              </a:rPr>
              <a:t>Treatment Adjustments: Identifying time-dependent drug effects allows clinicians to adjust doses, switch therapies, or introduce combination treatments at the right moments.</a:t>
            </a:r>
            <a:endParaRPr lang="en-US" sz="1800" dirty="0">
              <a:ea typeface="+mn-lt"/>
              <a:cs typeface="+mn-lt"/>
            </a:endParaRPr>
          </a:p>
          <a:p>
            <a:pPr lvl="1"/>
            <a:r>
              <a:rPr lang="en-US" sz="1800" dirty="0">
                <a:ea typeface="+mn-lt"/>
                <a:cs typeface="+mn-lt"/>
              </a:rPr>
              <a:t>Improved Patient Outcomes: Understanding how drug effects evolve over time helps optimize long-term treatment plans, reducing risks and maximizing benefits.</a:t>
            </a:r>
            <a:endParaRPr lang="en-US" sz="1800" dirty="0">
              <a:ea typeface="+mn-lt"/>
              <a:cs typeface="+mn-lt"/>
            </a:endParaRPr>
          </a:p>
          <a:p>
            <a:pPr lvl="1"/>
            <a:r>
              <a:rPr lang="en-US" sz="1800" dirty="0">
                <a:ea typeface="+mn-lt"/>
                <a:cs typeface="+mn-lt"/>
              </a:rPr>
              <a:t>Research and Drug Development: Time-dependent analysis helps researchers identify which drugs are suitable for short-term vs. long-term treatment.</a:t>
            </a:r>
            <a:endParaRPr lang="en-US" sz="1800" dirty="0">
              <a:ea typeface="+mn-lt"/>
              <a:cs typeface="+mn-lt"/>
            </a:endParaRPr>
          </a:p>
        </p:txBody>
      </p:sp>
      <p:sp>
        <p:nvSpPr>
          <p:cNvPr id="4" name="TextBox 3"/>
          <p:cNvSpPr txBox="1"/>
          <p:nvPr/>
        </p:nvSpPr>
        <p:spPr>
          <a:xfrm>
            <a:off x="252663" y="4300673"/>
            <a:ext cx="11395587" cy="2062103"/>
          </a:xfrm>
          <a:prstGeom prst="rect">
            <a:avLst/>
          </a:prstGeom>
          <a:noFill/>
        </p:spPr>
        <p:txBody>
          <a:bodyPr wrap="square" rtlCol="0">
            <a:spAutoFit/>
          </a:bodyPr>
          <a:lstStyle/>
          <a:p>
            <a:r>
              <a:rPr lang="en-SG" sz="2000" dirty="0"/>
              <a:t>Model to use: Generalized Estimating Equations (GEE)</a:t>
            </a:r>
            <a:endParaRPr lang="en-SG" sz="2000" dirty="0"/>
          </a:p>
          <a:p>
            <a:pPr marL="742950" lvl="1" indent="-285750">
              <a:buFont typeface="Arial" panose="020B0604020202020204" pitchFamily="34" charset="0"/>
              <a:buChar char="•"/>
            </a:pPr>
            <a:r>
              <a:rPr lang="en-SG" dirty="0"/>
              <a:t>Clustered data where the patients within each cluster are correlated since </a:t>
            </a:r>
            <a:r>
              <a:rPr lang="en-US" dirty="0"/>
              <a:t>same patient is measured repeatedly over time on</a:t>
            </a:r>
            <a:r>
              <a:rPr lang="en-SG" dirty="0"/>
              <a:t> CD4 count</a:t>
            </a:r>
            <a:endParaRPr lang="en-SG" dirty="0"/>
          </a:p>
          <a:p>
            <a:pPr marL="742950" lvl="1" indent="-285750">
              <a:buFont typeface="Arial" panose="020B0604020202020204" pitchFamily="34" charset="0"/>
              <a:buChar char="•"/>
            </a:pPr>
            <a:r>
              <a:rPr lang="en-SG" dirty="0"/>
              <a:t>The </a:t>
            </a:r>
            <a:r>
              <a:rPr lang="en-US" dirty="0"/>
              <a:t>gaussian distribution is used to model the outcome variable when the </a:t>
            </a:r>
            <a:r>
              <a:rPr lang="en-US" b="1" dirty="0"/>
              <a:t>response (i.e. CD4 cell count) seems normally distributed</a:t>
            </a:r>
            <a:r>
              <a:rPr lang="en-US" dirty="0"/>
              <a:t>.</a:t>
            </a:r>
            <a:endParaRPr lang="en-US" dirty="0"/>
          </a:p>
          <a:p>
            <a:pPr marL="742950" lvl="1" indent="-285750">
              <a:buFont typeface="Arial" panose="020B0604020202020204" pitchFamily="34" charset="0"/>
              <a:buChar char="•"/>
            </a:pPr>
            <a:r>
              <a:rPr lang="en-US" dirty="0"/>
              <a:t>The correlation structure may be appropriate to use ar1 because repeated measures taken at </a:t>
            </a:r>
            <a:r>
              <a:rPr lang="en-US" dirty="0" err="1"/>
              <a:t>obstime</a:t>
            </a:r>
            <a:r>
              <a:rPr lang="en-US" dirty="0"/>
              <a:t> at equally spaced times work best using ar1.</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753" y="123071"/>
            <a:ext cx="10515600" cy="521428"/>
          </a:xfrm>
        </p:spPr>
        <p:txBody>
          <a:bodyPr vert="horz" lIns="91440" tIns="45720" rIns="91440" bIns="45720" rtlCol="0" anchor="ctr">
            <a:noAutofit/>
          </a:bodyPr>
          <a:lstStyle/>
          <a:p>
            <a:r>
              <a:rPr lang="en-US" sz="3200">
                <a:latin typeface="Aptos Display"/>
              </a:rPr>
              <a:t>Preliminary results and analysis</a:t>
            </a:r>
            <a:endParaRPr lang="en-US"/>
          </a:p>
        </p:txBody>
      </p:sp>
      <p:graphicFrame>
        <p:nvGraphicFramePr>
          <p:cNvPr id="3" name="Table 2"/>
          <p:cNvGraphicFramePr>
            <a:graphicFrameLocks noGrp="1"/>
          </p:cNvGraphicFramePr>
          <p:nvPr/>
        </p:nvGraphicFramePr>
        <p:xfrm>
          <a:off x="239753" y="644499"/>
          <a:ext cx="4721226" cy="1033409"/>
        </p:xfrm>
        <a:graphic>
          <a:graphicData uri="http://schemas.openxmlformats.org/drawingml/2006/table">
            <a:tbl>
              <a:tblPr firstRow="1" bandRow="1">
                <a:tableStyleId>{5C22544A-7EE6-4342-B048-85BDC9FD1C3A}</a:tableStyleId>
              </a:tblPr>
              <a:tblGrid>
                <a:gridCol w="1069467"/>
                <a:gridCol w="1032193"/>
                <a:gridCol w="1278001"/>
                <a:gridCol w="1341565"/>
              </a:tblGrid>
              <a:tr h="289825">
                <a:tc>
                  <a:txBody>
                    <a:bodyPr/>
                    <a:lstStyle/>
                    <a:p>
                      <a:endParaRPr lang="en-SG" sz="1400"/>
                    </a:p>
                  </a:txBody>
                  <a:tcPr/>
                </a:tc>
                <a:tc>
                  <a:txBody>
                    <a:bodyPr/>
                    <a:lstStyle/>
                    <a:p>
                      <a:r>
                        <a:rPr lang="en-SG" sz="1400"/>
                        <a:t>ar1</a:t>
                      </a:r>
                      <a:endParaRPr lang="en-SG" sz="1400"/>
                    </a:p>
                  </a:txBody>
                  <a:tcPr/>
                </a:tc>
                <a:tc>
                  <a:txBody>
                    <a:bodyPr/>
                    <a:lstStyle/>
                    <a:p>
                      <a:r>
                        <a:rPr lang="en-SG" sz="1400"/>
                        <a:t>unstructured</a:t>
                      </a:r>
                      <a:endParaRPr lang="en-SG" sz="1400"/>
                    </a:p>
                  </a:txBody>
                  <a:tcPr/>
                </a:tc>
                <a:tc>
                  <a:txBody>
                    <a:bodyPr/>
                    <a:lstStyle/>
                    <a:p>
                      <a:r>
                        <a:rPr lang="en-SG" sz="1400"/>
                        <a:t>exchangeable</a:t>
                      </a:r>
                      <a:endParaRPr lang="en-SG" sz="1400"/>
                    </a:p>
                  </a:txBody>
                  <a:tcPr/>
                </a:tc>
              </a:tr>
              <a:tr h="377797">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SG" sz="1400" kern="1200" dirty="0">
                          <a:solidFill>
                            <a:schemeClr val="dk1"/>
                          </a:solidFill>
                          <a:latin typeface="+mn-lt"/>
                          <a:ea typeface="+mn-ea"/>
                          <a:cs typeface="+mn-cs"/>
                        </a:rPr>
                        <a:t>QIC scores</a:t>
                      </a:r>
                      <a:endParaRPr lang="en-SG" sz="1400" kern="1200" dirty="0">
                        <a:solidFill>
                          <a:schemeClr val="dk1"/>
                        </a:solidFill>
                        <a:latin typeface="+mn-lt"/>
                        <a:ea typeface="+mn-ea"/>
                        <a:cs typeface="+mn-cs"/>
                      </a:endParaRPr>
                    </a:p>
                  </a:txBody>
                  <a:tcPr/>
                </a:tc>
                <a:tc>
                  <a:txBody>
                    <a:bodyPr/>
                    <a:lstStyle/>
                    <a:p>
                      <a:pPr marL="0" lvl="0" algn="l" defTabSz="914400" rtl="0" eaLnBrk="1" latinLnBrk="0" hangingPunct="1">
                        <a:buNone/>
                      </a:pPr>
                      <a:r>
                        <a:rPr lang="en-SG" sz="1400" kern="1200" noProof="0" dirty="0">
                          <a:solidFill>
                            <a:schemeClr val="dk1"/>
                          </a:solidFill>
                          <a:latin typeface="+mn-lt"/>
                          <a:ea typeface="+mn-ea"/>
                          <a:cs typeface="+mn-cs"/>
                        </a:rPr>
                        <a:t>32922.986</a:t>
                      </a:r>
                      <a:endParaRPr lang="zh-CN" altLang="en-US" sz="1400" kern="1200" dirty="0">
                        <a:solidFill>
                          <a:schemeClr val="dk1"/>
                        </a:solidFill>
                        <a:latin typeface="+mn-lt"/>
                        <a:ea typeface="+mn-ea"/>
                        <a:cs typeface="+mn-cs"/>
                      </a:endParaRPr>
                    </a:p>
                  </a:txBody>
                  <a:tcPr/>
                </a:tc>
                <a:tc>
                  <a:txBody>
                    <a:bodyPr/>
                    <a:lstStyle/>
                    <a:p>
                      <a:pPr marL="0" lvl="0" algn="l" defTabSz="914400" rtl="0" eaLnBrk="1" latinLnBrk="0" hangingPunct="1">
                        <a:buNone/>
                      </a:pPr>
                      <a:r>
                        <a:rPr lang="en-SG" sz="1400" kern="1200" noProof="0">
                          <a:solidFill>
                            <a:schemeClr val="dk1"/>
                          </a:solidFill>
                          <a:latin typeface="+mn-lt"/>
                          <a:ea typeface="+mn-ea"/>
                          <a:cs typeface="+mn-cs"/>
                        </a:rPr>
                        <a:t>33272.84</a:t>
                      </a:r>
                      <a:endParaRPr lang="en-SG" sz="1400" kern="1200">
                        <a:solidFill>
                          <a:schemeClr val="dk1"/>
                        </a:solidFill>
                        <a:latin typeface="+mn-lt"/>
                        <a:ea typeface="+mn-ea"/>
                        <a:cs typeface="+mn-cs"/>
                      </a:endParaRPr>
                    </a:p>
                  </a:txBody>
                  <a:tcPr/>
                </a:tc>
                <a:tc>
                  <a:txBody>
                    <a:bodyPr/>
                    <a:lstStyle/>
                    <a:p>
                      <a:pPr marL="0" lvl="0" algn="l" defTabSz="914400" rtl="0" eaLnBrk="1" latinLnBrk="0" hangingPunct="1">
                        <a:buNone/>
                      </a:pPr>
                      <a:r>
                        <a:rPr lang="en-SG" sz="1400" kern="1200" noProof="0" dirty="0">
                          <a:solidFill>
                            <a:schemeClr val="dk1"/>
                          </a:solidFill>
                          <a:latin typeface="+mn-lt"/>
                          <a:ea typeface="+mn-ea"/>
                          <a:cs typeface="+mn-cs"/>
                        </a:rPr>
                        <a:t>32878.47</a:t>
                      </a:r>
                      <a:endParaRPr lang="zh-CN" altLang="en-US" sz="1400" kern="1200" dirty="0">
                        <a:solidFill>
                          <a:schemeClr val="dk1"/>
                        </a:solidFill>
                        <a:latin typeface="+mn-lt"/>
                        <a:ea typeface="+mn-ea"/>
                        <a:cs typeface="+mn-cs"/>
                      </a:endParaRPr>
                    </a:p>
                  </a:txBody>
                  <a:tcPr/>
                </a:tc>
              </a:tr>
              <a:tr h="350812">
                <a:tc>
                  <a:txBody>
                    <a:bodyPr/>
                    <a:lstStyle/>
                    <a:p>
                      <a:r>
                        <a:rPr lang="en-SG" sz="1400" dirty="0" err="1"/>
                        <a:t>Std.err</a:t>
                      </a:r>
                      <a:endParaRPr lang="en-SG" sz="1400" dirty="0"/>
                    </a:p>
                  </a:txBody>
                  <a:tcPr/>
                </a:tc>
                <a:tc>
                  <a:txBody>
                    <a:bodyPr/>
                    <a:lstStyle/>
                    <a:p>
                      <a:pPr lvl="0">
                        <a:buNone/>
                      </a:pPr>
                      <a:r>
                        <a:rPr lang="en-SG" sz="1400" b="0" i="0" u="none" strike="noStrike" baseline="0" noProof="0" dirty="0">
                          <a:solidFill>
                            <a:srgbClr val="000000"/>
                          </a:solidFill>
                          <a:latin typeface="Aptos"/>
                        </a:rPr>
                        <a:t>1.339</a:t>
                      </a:r>
                      <a:endParaRPr lang="zh-CN" dirty="0"/>
                    </a:p>
                  </a:txBody>
                  <a:tcPr/>
                </a:tc>
                <a:tc>
                  <a:txBody>
                    <a:bodyPr/>
                    <a:lstStyle/>
                    <a:p>
                      <a:pPr lvl="0">
                        <a:buNone/>
                      </a:pPr>
                      <a:r>
                        <a:rPr lang="en-SG" sz="1400" b="0" i="0" u="none" strike="noStrike" baseline="0" noProof="0" dirty="0">
                          <a:solidFill>
                            <a:srgbClr val="000000"/>
                          </a:solidFill>
                          <a:latin typeface="Aptos"/>
                        </a:rPr>
                        <a:t>1.36</a:t>
                      </a:r>
                      <a:endParaRPr lang="zh-CN" dirty="0"/>
                    </a:p>
                  </a:txBody>
                  <a:tcPr/>
                </a:tc>
                <a:tc>
                  <a:txBody>
                    <a:bodyPr/>
                    <a:lstStyle/>
                    <a:p>
                      <a:pPr lvl="0">
                        <a:buNone/>
                      </a:pPr>
                      <a:r>
                        <a:rPr lang="en-SG" sz="1400" b="0" i="0" u="none" strike="noStrike" baseline="0" noProof="0" dirty="0">
                          <a:solidFill>
                            <a:srgbClr val="000000"/>
                          </a:solidFill>
                          <a:latin typeface="Aptos"/>
                        </a:rPr>
                        <a:t>1.34</a:t>
                      </a:r>
                      <a:endParaRPr lang="zh-CN" dirty="0"/>
                    </a:p>
                  </a:txBody>
                  <a:tcPr/>
                </a:tc>
              </a:tr>
            </a:tbl>
          </a:graphicData>
        </a:graphic>
      </p:graphicFrame>
      <p:sp>
        <p:nvSpPr>
          <p:cNvPr id="13" name="TextBox 12"/>
          <p:cNvSpPr txBox="1"/>
          <p:nvPr/>
        </p:nvSpPr>
        <p:spPr>
          <a:xfrm>
            <a:off x="0" y="1671395"/>
            <a:ext cx="6470310" cy="5740033"/>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t>Summary of Coefficients:</a:t>
            </a:r>
            <a:endParaRPr lang="zh-CN" altLang="en-US" sz="1600" dirty="0">
              <a:ea typeface="SimSun" panose="02010600030101010101" pitchFamily="2" charset="-122"/>
            </a:endParaRPr>
          </a:p>
          <a:p>
            <a:pPr marL="285750" indent="-285750">
              <a:buFont typeface="Arial" panose="020B0604020202020204" pitchFamily="34" charset="0"/>
              <a:buChar char="•"/>
            </a:pPr>
            <a:r>
              <a:rPr lang="en-US" sz="1600" b="1" dirty="0"/>
              <a:t>Intercept</a:t>
            </a:r>
            <a:r>
              <a:rPr lang="en-US" sz="1600" dirty="0"/>
              <a:t>: The estimate </a:t>
            </a:r>
            <a:r>
              <a:rPr lang="en-US" sz="1600" dirty="0">
                <a:ea typeface="+mn-lt"/>
                <a:cs typeface="+mn-lt"/>
              </a:rPr>
              <a:t>of the intercept (</a:t>
            </a:r>
            <a:r>
              <a:rPr lang="en-US" sz="1600" b="1" dirty="0">
                <a:ea typeface="+mn-lt"/>
                <a:cs typeface="+mn-lt"/>
              </a:rPr>
              <a:t>3.15341</a:t>
            </a:r>
            <a:r>
              <a:rPr lang="en-US" sz="1600" dirty="0">
                <a:ea typeface="+mn-lt"/>
                <a:cs typeface="+mn-lt"/>
              </a:rPr>
              <a:t>) represents the </a:t>
            </a:r>
            <a:r>
              <a:rPr lang="en-US" sz="1600" b="1" dirty="0">
                <a:ea typeface="+mn-lt"/>
                <a:cs typeface="+mn-lt"/>
              </a:rPr>
              <a:t>baseline CD4 count at time zero</a:t>
            </a:r>
            <a:r>
              <a:rPr lang="en-US" sz="1600" dirty="0">
                <a:ea typeface="+mn-lt"/>
                <a:cs typeface="+mn-lt"/>
              </a:rPr>
              <a:t>.</a:t>
            </a:r>
            <a:endParaRPr lang="zh-CN" sz="1600" dirty="0">
              <a:ea typeface="SimSun" panose="02010600030101010101" pitchFamily="2" charset="-122"/>
            </a:endParaRPr>
          </a:p>
          <a:p>
            <a:pPr marL="285750" indent="-285750">
              <a:buFont typeface="Arial" panose="020B0604020202020204" pitchFamily="34" charset="0"/>
              <a:buChar char="•"/>
            </a:pPr>
            <a:r>
              <a:rPr lang="en-US" sz="1600" dirty="0">
                <a:ea typeface="+mn-lt"/>
                <a:cs typeface="+mn-lt"/>
              </a:rPr>
              <a:t>Time: The estimate for the effect of time (0.24553) is positive and highly significant (p&lt;0.001). This suggests that, on average, </a:t>
            </a:r>
            <a:r>
              <a:rPr lang="en-US" sz="1600" b="1" dirty="0">
                <a:ea typeface="+mn-lt"/>
                <a:cs typeface="+mn-lt"/>
              </a:rPr>
              <a:t>CD4 count increases over time regardless of the drug.</a:t>
            </a:r>
            <a:endParaRPr lang="en-US" sz="1600" b="1" dirty="0"/>
          </a:p>
          <a:p>
            <a:pPr marL="285750" indent="-285750">
              <a:buFont typeface="Arial" panose="020B0604020202020204" pitchFamily="34" charset="0"/>
              <a:buChar char="•"/>
            </a:pPr>
            <a:r>
              <a:rPr lang="en-US" sz="1600" dirty="0">
                <a:ea typeface="+mn-lt"/>
                <a:cs typeface="+mn-lt"/>
              </a:rPr>
              <a:t>Drug (ddC and </a:t>
            </a:r>
            <a:r>
              <a:rPr lang="en-US" sz="1600" dirty="0" err="1">
                <a:ea typeface="+mn-lt"/>
                <a:cs typeface="+mn-lt"/>
              </a:rPr>
              <a:t>ddI</a:t>
            </a:r>
            <a:r>
              <a:rPr lang="en-US" sz="1600" dirty="0">
                <a:ea typeface="+mn-lt"/>
                <a:cs typeface="+mn-lt"/>
              </a:rPr>
              <a:t>): There are two estimates:</a:t>
            </a:r>
            <a:endParaRPr lang="en-US" sz="1600" dirty="0"/>
          </a:p>
          <a:p>
            <a:pPr marL="742950" lvl="1" indent="-285750">
              <a:buFont typeface="Arial" panose="020B0604020202020204" pitchFamily="34" charset="0"/>
              <a:buChar char="•"/>
            </a:pPr>
            <a:r>
              <a:rPr lang="en-US" sz="1600" dirty="0" err="1">
                <a:ea typeface="+mn-lt"/>
                <a:cs typeface="+mn-lt"/>
              </a:rPr>
              <a:t>drugddI</a:t>
            </a:r>
            <a:r>
              <a:rPr lang="en-US" sz="1600" dirty="0">
                <a:ea typeface="+mn-lt"/>
                <a:cs typeface="+mn-lt"/>
              </a:rPr>
              <a:t> (0.70742) shows the effect of taking </a:t>
            </a:r>
            <a:r>
              <a:rPr lang="en-US" sz="1600" dirty="0" err="1">
                <a:ea typeface="+mn-lt"/>
                <a:cs typeface="+mn-lt"/>
              </a:rPr>
              <a:t>ddI</a:t>
            </a:r>
            <a:r>
              <a:rPr lang="en-US" sz="1600" dirty="0">
                <a:ea typeface="+mn-lt"/>
                <a:cs typeface="+mn-lt"/>
              </a:rPr>
              <a:t> compared to a reference category (ddC). This positive coefficient implies that </a:t>
            </a:r>
            <a:r>
              <a:rPr lang="en-US" sz="1600" dirty="0" err="1">
                <a:ea typeface="+mn-lt"/>
                <a:cs typeface="+mn-lt"/>
              </a:rPr>
              <a:t>ddI</a:t>
            </a:r>
            <a:r>
              <a:rPr lang="en-US" sz="1600" dirty="0">
                <a:ea typeface="+mn-lt"/>
                <a:cs typeface="+mn-lt"/>
              </a:rPr>
              <a:t> is associated with a higher CD4 count compared to the reference, and the significance of p=0.49 indicates this might not be statistically significant.</a:t>
            </a:r>
            <a:endParaRPr lang="en-US" sz="1600" dirty="0"/>
          </a:p>
          <a:p>
            <a:pPr marL="742950" lvl="1" indent="-285750">
              <a:buFont typeface="Arial" panose="020B0604020202020204" pitchFamily="34" charset="0"/>
              <a:buChar char="•"/>
            </a:pPr>
            <a:r>
              <a:rPr lang="en-US" sz="1600" dirty="0">
                <a:ea typeface="+mn-lt"/>
                <a:cs typeface="+mn-lt"/>
              </a:rPr>
              <a:t>Interaction (Time): The interaction term between time and the </a:t>
            </a:r>
            <a:r>
              <a:rPr lang="en-US" sz="1600" dirty="0" err="1">
                <a:ea typeface="+mn-lt"/>
                <a:cs typeface="+mn-lt"/>
              </a:rPr>
              <a:t>ddI</a:t>
            </a:r>
            <a:r>
              <a:rPr lang="en-US" sz="1600" dirty="0">
                <a:ea typeface="+mn-lt"/>
                <a:cs typeface="+mn-lt"/>
              </a:rPr>
              <a:t> drug (-0.01108) indicates a slight reduction in the effect of time on CD4 count when using </a:t>
            </a:r>
            <a:r>
              <a:rPr lang="en-US" sz="1600" dirty="0" err="1">
                <a:ea typeface="+mn-lt"/>
                <a:cs typeface="+mn-lt"/>
              </a:rPr>
              <a:t>ddI</a:t>
            </a:r>
            <a:r>
              <a:rPr lang="en-US" sz="1600" dirty="0">
                <a:ea typeface="+mn-lt"/>
                <a:cs typeface="+mn-lt"/>
              </a:rPr>
              <a:t> compared to the reference category. However, this effect is not statistically significant (p=0.89).</a:t>
            </a:r>
            <a:endParaRPr lang="en-US" sz="1600" dirty="0"/>
          </a:p>
          <a:p>
            <a:pPr marL="285750" indent="-285750">
              <a:buFont typeface="Arial" panose="020B0604020202020204" pitchFamily="34" charset="0"/>
              <a:buChar char="•"/>
            </a:pPr>
            <a:r>
              <a:rPr lang="en-US" sz="1600" dirty="0">
                <a:ea typeface="+mn-lt"/>
                <a:cs typeface="+mn-lt"/>
              </a:rPr>
              <a:t>The ANOVA table and p-values indicate that the effect of time is the most statistically significant factor influencing CD4 count changes, while the direct effects of the drug and its interaction with time do not seem to significantly impact CD4 counts in this analysis.</a:t>
            </a:r>
            <a:endParaRPr lang="en-US" sz="1600" dirty="0"/>
          </a:p>
          <a:p>
            <a:pPr marL="285750" indent="-285750">
              <a:buFont typeface="Arial" panose="020B0604020202020204" pitchFamily="34" charset="0"/>
              <a:buChar char="•"/>
            </a:pPr>
            <a:endParaRPr lang="en-US" sz="1600" dirty="0"/>
          </a:p>
          <a:p>
            <a:pPr>
              <a:buChar char="•"/>
            </a:pPr>
            <a:endParaRPr lang="en-US" sz="1500" b="1" dirty="0"/>
          </a:p>
        </p:txBody>
      </p:sp>
      <p:pic>
        <p:nvPicPr>
          <p:cNvPr id="5" name="图片 4" descr="文本&#10;&#10;已自动生成说明"/>
          <p:cNvPicPr>
            <a:picLocks noChangeAspect="1"/>
          </p:cNvPicPr>
          <p:nvPr/>
        </p:nvPicPr>
        <p:blipFill>
          <a:blip r:embed="rId1"/>
          <a:srcRect l="1446"/>
          <a:stretch>
            <a:fillRect/>
          </a:stretch>
        </p:blipFill>
        <p:spPr>
          <a:xfrm>
            <a:off x="6645802" y="0"/>
            <a:ext cx="5546197" cy="679059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893" y="189616"/>
            <a:ext cx="11103979" cy="1036196"/>
          </a:xfrm>
        </p:spPr>
        <p:txBody>
          <a:bodyPr>
            <a:noAutofit/>
          </a:bodyPr>
          <a:lstStyle/>
          <a:p>
            <a:r>
              <a:rPr lang="en-US" sz="3200" dirty="0">
                <a:latin typeface="Aptos Display"/>
              </a:rPr>
              <a:t>R3: Do factors like gender, </a:t>
            </a:r>
            <a:r>
              <a:rPr lang="en-US" sz="3200" dirty="0" err="1">
                <a:latin typeface="Aptos Display"/>
              </a:rPr>
              <a:t>prevOI</a:t>
            </a:r>
            <a:r>
              <a:rPr lang="en-US" sz="3200" dirty="0">
                <a:latin typeface="Aptos Display"/>
              </a:rPr>
              <a:t>, and AZT factors influence CD4 cell count changes? </a:t>
            </a:r>
            <a:endParaRPr lang="zh-CN" sz="3200" dirty="0"/>
          </a:p>
        </p:txBody>
      </p:sp>
      <p:sp>
        <p:nvSpPr>
          <p:cNvPr id="3" name="Content Placeholder 2"/>
          <p:cNvSpPr>
            <a:spLocks noGrp="1"/>
          </p:cNvSpPr>
          <p:nvPr>
            <p:ph idx="1"/>
          </p:nvPr>
        </p:nvSpPr>
        <p:spPr>
          <a:xfrm>
            <a:off x="312241" y="1406286"/>
            <a:ext cx="10515600" cy="4944855"/>
          </a:xfrm>
        </p:spPr>
        <p:txBody>
          <a:bodyPr vert="horz" lIns="91440" tIns="45720" rIns="91440" bIns="45720" rtlCol="0" anchor="t">
            <a:normAutofit/>
          </a:bodyPr>
          <a:lstStyle/>
          <a:p>
            <a:pPr marL="0" indent="0">
              <a:buNone/>
            </a:pPr>
            <a:r>
              <a:rPr lang="en-SG" dirty="0">
                <a:ea typeface="+mn-lt"/>
                <a:cs typeface="+mn-lt"/>
              </a:rPr>
              <a:t>Key Predictors of Treatment Response:</a:t>
            </a:r>
            <a:endParaRPr lang="zh-CN" dirty="0">
              <a:ea typeface="+mn-lt"/>
              <a:cs typeface="+mn-lt"/>
            </a:endParaRPr>
          </a:p>
          <a:p>
            <a:r>
              <a:rPr lang="en-SG" sz="2000" b="1" dirty="0">
                <a:ea typeface="+mn-lt"/>
                <a:cs typeface="+mn-lt"/>
              </a:rPr>
              <a:t>Gender Differences:</a:t>
            </a:r>
            <a:r>
              <a:rPr lang="en-SG" sz="2000" dirty="0">
                <a:ea typeface="+mn-lt"/>
                <a:cs typeface="+mn-lt"/>
              </a:rPr>
              <a:t> Biological and physiological differences between males and females can lead to variations in immune responses and drug metabolism, which may influence the progression of diseases like HIV or the response to specific treatments. Understanding these differences helps tailor interventions more effectively for both genders</a:t>
            </a:r>
            <a:endParaRPr lang="en-SG" sz="2000" dirty="0">
              <a:ea typeface="+mn-lt"/>
              <a:cs typeface="+mn-lt"/>
            </a:endParaRPr>
          </a:p>
          <a:p>
            <a:endParaRPr lang="en-SG" sz="800" dirty="0">
              <a:ea typeface="+mn-lt"/>
              <a:cs typeface="+mn-lt"/>
            </a:endParaRPr>
          </a:p>
          <a:p>
            <a:r>
              <a:rPr lang="en-SG" sz="2000" b="1" dirty="0">
                <a:ea typeface="+mn-lt"/>
                <a:cs typeface="+mn-lt"/>
              </a:rPr>
              <a:t>Previous Opportunistic Infections (</a:t>
            </a:r>
            <a:r>
              <a:rPr lang="en-SG" sz="2000" b="1" dirty="0" err="1">
                <a:ea typeface="+mn-lt"/>
                <a:cs typeface="+mn-lt"/>
              </a:rPr>
              <a:t>prevOI</a:t>
            </a:r>
            <a:r>
              <a:rPr lang="en-SG" sz="2000" b="1" dirty="0">
                <a:ea typeface="+mn-lt"/>
                <a:cs typeface="+mn-lt"/>
              </a:rPr>
              <a:t>):</a:t>
            </a:r>
            <a:r>
              <a:rPr lang="en-SG" sz="2000" dirty="0">
                <a:ea typeface="+mn-lt"/>
                <a:cs typeface="+mn-lt"/>
              </a:rPr>
              <a:t> Patients who have had previous opportunistic infections might have a more compromised immune system. Investigating whether past infections are associated with differences in CD4 recovery or progression helps in assessing the long-term impact of those infections on immune function.</a:t>
            </a:r>
            <a:endParaRPr lang="en-SG" sz="2000" dirty="0">
              <a:ea typeface="+mn-lt"/>
              <a:cs typeface="+mn-lt"/>
            </a:endParaRPr>
          </a:p>
          <a:p>
            <a:pPr marL="0" indent="0">
              <a:buNone/>
            </a:pPr>
            <a:endParaRPr lang="en-SG" sz="1100" dirty="0">
              <a:ea typeface="+mn-lt"/>
              <a:cs typeface="+mn-lt"/>
            </a:endParaRPr>
          </a:p>
          <a:p>
            <a:r>
              <a:rPr lang="en-SG" sz="2000" b="1" dirty="0">
                <a:ea typeface="+mn-lt"/>
                <a:cs typeface="+mn-lt"/>
              </a:rPr>
              <a:t>AZT Use:</a:t>
            </a:r>
            <a:r>
              <a:rPr lang="en-SG" sz="2000" dirty="0">
                <a:ea typeface="+mn-lt"/>
                <a:cs typeface="+mn-lt"/>
              </a:rPr>
              <a:t> AZT (Zidovudine) was one of the earliest antiretroviral drugs used in HIV treatment. It’s essential to assess whether prior or ongoing use of AZT affects the CD4 cell count, as long-term use could have residual impacts or interactions with other treatments.</a:t>
            </a:r>
            <a:endParaRPr lang="en-SG" dirty="0">
              <a:ea typeface="+mn-lt"/>
              <a:cs typeface="+mn-lt"/>
            </a:endParaRPr>
          </a:p>
          <a:p>
            <a:pPr lvl="1"/>
            <a:endParaRPr lang="en-SG" sz="2000" dirty="0">
              <a:ea typeface="+mn-lt"/>
              <a:cs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753" y="123071"/>
            <a:ext cx="10515600" cy="521428"/>
          </a:xfrm>
        </p:spPr>
        <p:txBody>
          <a:bodyPr vert="horz" lIns="91440" tIns="45720" rIns="91440" bIns="45720" rtlCol="0" anchor="ctr">
            <a:noAutofit/>
          </a:bodyPr>
          <a:lstStyle/>
          <a:p>
            <a:r>
              <a:rPr lang="en-US" sz="3200">
                <a:latin typeface="Aptos Display"/>
              </a:rPr>
              <a:t>Preliminary results and analysis</a:t>
            </a:r>
            <a:endParaRPr lang="en-US"/>
          </a:p>
        </p:txBody>
      </p:sp>
      <p:graphicFrame>
        <p:nvGraphicFramePr>
          <p:cNvPr id="3" name="Table 2"/>
          <p:cNvGraphicFramePr>
            <a:graphicFrameLocks noGrp="1"/>
          </p:cNvGraphicFramePr>
          <p:nvPr/>
        </p:nvGraphicFramePr>
        <p:xfrm>
          <a:off x="230271" y="644499"/>
          <a:ext cx="3785046" cy="1135704"/>
        </p:xfrm>
        <a:graphic>
          <a:graphicData uri="http://schemas.openxmlformats.org/drawingml/2006/table">
            <a:tbl>
              <a:tblPr firstRow="1" bandRow="1">
                <a:tableStyleId>{5C22544A-7EE6-4342-B048-85BDC9FD1C3A}</a:tableStyleId>
              </a:tblPr>
              <a:tblGrid>
                <a:gridCol w="1069467"/>
                <a:gridCol w="911617"/>
                <a:gridCol w="867019"/>
                <a:gridCol w="936943"/>
              </a:tblGrid>
              <a:tr h="407095">
                <a:tc>
                  <a:txBody>
                    <a:bodyPr/>
                    <a:lstStyle/>
                    <a:p>
                      <a:endParaRPr lang="en-SG" sz="1400"/>
                    </a:p>
                  </a:txBody>
                  <a:tcPr/>
                </a:tc>
                <a:tc>
                  <a:txBody>
                    <a:bodyPr/>
                    <a:lstStyle/>
                    <a:p>
                      <a:r>
                        <a:rPr lang="en-SG" sz="1400" dirty="0"/>
                        <a:t>Gender</a:t>
                      </a:r>
                      <a:endParaRPr lang="en-SG" sz="1400" dirty="0"/>
                    </a:p>
                  </a:txBody>
                  <a:tcPr/>
                </a:tc>
                <a:tc>
                  <a:txBody>
                    <a:bodyPr/>
                    <a:lstStyle/>
                    <a:p>
                      <a:r>
                        <a:rPr lang="en-SG" sz="1400" dirty="0" err="1"/>
                        <a:t>prevOI</a:t>
                      </a:r>
                      <a:endParaRPr lang="en-SG" sz="1400" dirty="0"/>
                    </a:p>
                  </a:txBody>
                  <a:tcPr/>
                </a:tc>
                <a:tc>
                  <a:txBody>
                    <a:bodyPr/>
                    <a:lstStyle/>
                    <a:p>
                      <a:r>
                        <a:rPr lang="en-SG" sz="1400" dirty="0"/>
                        <a:t>AZT</a:t>
                      </a:r>
                      <a:endParaRPr lang="en-SG" sz="1400" dirty="0"/>
                    </a:p>
                  </a:txBody>
                  <a:tcPr/>
                </a:tc>
              </a:tr>
              <a:tr h="377797">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SG" sz="1400" kern="1200" dirty="0">
                          <a:solidFill>
                            <a:schemeClr val="dk1"/>
                          </a:solidFill>
                          <a:latin typeface="+mn-lt"/>
                          <a:ea typeface="+mn-ea"/>
                          <a:cs typeface="+mn-cs"/>
                        </a:rPr>
                        <a:t>QIC scores</a:t>
                      </a:r>
                      <a:endParaRPr lang="en-SG" sz="1400" kern="1200" dirty="0">
                        <a:solidFill>
                          <a:schemeClr val="dk1"/>
                        </a:solidFill>
                        <a:latin typeface="+mn-lt"/>
                        <a:ea typeface="+mn-ea"/>
                        <a:cs typeface="+mn-cs"/>
                      </a:endParaRPr>
                    </a:p>
                  </a:txBody>
                  <a:tcPr/>
                </a:tc>
                <a:tc>
                  <a:txBody>
                    <a:bodyPr/>
                    <a:lstStyle/>
                    <a:p>
                      <a:pPr marL="0" lvl="0" algn="l" defTabSz="914400" rtl="0" eaLnBrk="1" latinLnBrk="0" hangingPunct="1">
                        <a:buNone/>
                      </a:pPr>
                      <a:r>
                        <a:rPr lang="en-SG" sz="1400" kern="1200" noProof="0" dirty="0">
                          <a:solidFill>
                            <a:schemeClr val="dk1"/>
                          </a:solidFill>
                          <a:latin typeface="+mn-lt"/>
                          <a:ea typeface="+mn-ea"/>
                          <a:cs typeface="+mn-cs"/>
                        </a:rPr>
                        <a:t>32883.70</a:t>
                      </a:r>
                      <a:endParaRPr lang="zh-CN" altLang="en-US" sz="1400" kern="1200" dirty="0">
                        <a:solidFill>
                          <a:schemeClr val="dk1"/>
                        </a:solidFill>
                        <a:latin typeface="+mn-lt"/>
                        <a:ea typeface="+mn-ea"/>
                        <a:cs typeface="+mn-cs"/>
                      </a:endParaRPr>
                    </a:p>
                  </a:txBody>
                  <a:tcPr/>
                </a:tc>
                <a:tc>
                  <a:txBody>
                    <a:bodyPr/>
                    <a:lstStyle/>
                    <a:p>
                      <a:pPr marL="0" lvl="0" algn="l" defTabSz="914400" rtl="0" eaLnBrk="1" latinLnBrk="0" hangingPunct="1">
                        <a:buNone/>
                      </a:pPr>
                      <a:r>
                        <a:rPr lang="en-SG" sz="1400" kern="1200" noProof="0" dirty="0">
                          <a:solidFill>
                            <a:schemeClr val="dk1"/>
                          </a:solidFill>
                          <a:latin typeface="+mn-lt"/>
                          <a:ea typeface="+mn-ea"/>
                          <a:cs typeface="+mn-cs"/>
                        </a:rPr>
                        <a:t>27522.9</a:t>
                      </a:r>
                      <a:endParaRPr lang="zh-CN" altLang="en-US" sz="1400" kern="1200" dirty="0">
                        <a:solidFill>
                          <a:schemeClr val="dk1"/>
                        </a:solidFill>
                        <a:latin typeface="+mn-lt"/>
                        <a:ea typeface="+mn-ea"/>
                        <a:cs typeface="+mn-cs"/>
                      </a:endParaRPr>
                    </a:p>
                  </a:txBody>
                  <a:tcPr/>
                </a:tc>
                <a:tc>
                  <a:txBody>
                    <a:bodyPr/>
                    <a:lstStyle/>
                    <a:p>
                      <a:pPr marL="0" lvl="0" algn="l" defTabSz="914400" rtl="0" eaLnBrk="1" latinLnBrk="0" hangingPunct="1">
                        <a:buNone/>
                      </a:pPr>
                      <a:r>
                        <a:rPr lang="en-SG" sz="1400" kern="1200" noProof="0" dirty="0">
                          <a:solidFill>
                            <a:schemeClr val="dk1"/>
                          </a:solidFill>
                          <a:latin typeface="+mn-lt"/>
                          <a:ea typeface="+mn-ea"/>
                          <a:cs typeface="+mn-cs"/>
                        </a:rPr>
                        <a:t>30944.72</a:t>
                      </a:r>
                      <a:endParaRPr lang="zh-CN" altLang="en-US" sz="1400" kern="1200" dirty="0">
                        <a:solidFill>
                          <a:schemeClr val="dk1"/>
                        </a:solidFill>
                        <a:latin typeface="+mn-lt"/>
                        <a:ea typeface="+mn-ea"/>
                        <a:cs typeface="+mn-cs"/>
                      </a:endParaRPr>
                    </a:p>
                  </a:txBody>
                  <a:tcPr/>
                </a:tc>
              </a:tr>
              <a:tr h="350812">
                <a:tc>
                  <a:txBody>
                    <a:bodyPr/>
                    <a:lstStyle/>
                    <a:p>
                      <a:r>
                        <a:rPr lang="en-SG" sz="1400" dirty="0" err="1"/>
                        <a:t>Std.err</a:t>
                      </a:r>
                      <a:endParaRPr lang="en-SG" sz="1400" dirty="0"/>
                    </a:p>
                  </a:txBody>
                  <a:tcPr/>
                </a:tc>
                <a:tc>
                  <a:txBody>
                    <a:bodyPr/>
                    <a:lstStyle/>
                    <a:p>
                      <a:pPr lvl="0">
                        <a:buNone/>
                      </a:pPr>
                      <a:r>
                        <a:rPr lang="en-SG" sz="1400" b="0" i="0" u="none" strike="noStrike" baseline="0" noProof="0">
                          <a:solidFill>
                            <a:srgbClr val="000000"/>
                          </a:solidFill>
                          <a:latin typeface="Aptos"/>
                        </a:rPr>
                        <a:t>1.34</a:t>
                      </a:r>
                      <a:endParaRPr lang="zh-CN"/>
                    </a:p>
                  </a:txBody>
                  <a:tcPr/>
                </a:tc>
                <a:tc>
                  <a:txBody>
                    <a:bodyPr/>
                    <a:lstStyle/>
                    <a:p>
                      <a:pPr lvl="0">
                        <a:buNone/>
                      </a:pPr>
                      <a:r>
                        <a:rPr lang="en-SG" sz="1400" b="0" i="0" u="none" strike="noStrike" baseline="0" noProof="0" dirty="0">
                          <a:solidFill>
                            <a:srgbClr val="000000"/>
                          </a:solidFill>
                          <a:latin typeface="Aptos"/>
                        </a:rPr>
                        <a:t>1.2</a:t>
                      </a:r>
                      <a:endParaRPr lang="zh-CN" dirty="0"/>
                    </a:p>
                  </a:txBody>
                  <a:tcPr/>
                </a:tc>
                <a:tc>
                  <a:txBody>
                    <a:bodyPr/>
                    <a:lstStyle/>
                    <a:p>
                      <a:pPr lvl="0">
                        <a:buNone/>
                      </a:pPr>
                      <a:r>
                        <a:rPr lang="en-SG" sz="1400" b="0" i="0" u="none" strike="noStrike" baseline="0" noProof="0" dirty="0">
                          <a:solidFill>
                            <a:srgbClr val="000000"/>
                          </a:solidFill>
                          <a:latin typeface="Aptos"/>
                        </a:rPr>
                        <a:t>1.26</a:t>
                      </a:r>
                      <a:endParaRPr lang="zh-CN" sz="1400" dirty="0">
                        <a:latin typeface="Aptos"/>
                      </a:endParaRPr>
                    </a:p>
                  </a:txBody>
                  <a:tcPr/>
                </a:tc>
              </a:tr>
            </a:tbl>
          </a:graphicData>
        </a:graphic>
      </p:graphicFrame>
      <p:pic>
        <p:nvPicPr>
          <p:cNvPr id="4" name="图片 3" descr="文本"/>
          <p:cNvPicPr>
            <a:picLocks noChangeAspect="1"/>
          </p:cNvPicPr>
          <p:nvPr/>
        </p:nvPicPr>
        <p:blipFill>
          <a:blip r:embed="rId1"/>
          <a:stretch>
            <a:fillRect/>
          </a:stretch>
        </p:blipFill>
        <p:spPr>
          <a:xfrm>
            <a:off x="110859" y="1873169"/>
            <a:ext cx="4266208" cy="4756231"/>
          </a:xfrm>
          <a:prstGeom prst="rect">
            <a:avLst/>
          </a:prstGeom>
        </p:spPr>
      </p:pic>
      <p:pic>
        <p:nvPicPr>
          <p:cNvPr id="6" name="图片 5" descr="文本&#10;&#10;已自动生成说明"/>
          <p:cNvPicPr>
            <a:picLocks noChangeAspect="1"/>
          </p:cNvPicPr>
          <p:nvPr/>
        </p:nvPicPr>
        <p:blipFill>
          <a:blip r:embed="rId2"/>
          <a:stretch>
            <a:fillRect/>
          </a:stretch>
        </p:blipFill>
        <p:spPr>
          <a:xfrm>
            <a:off x="8412039" y="1904276"/>
            <a:ext cx="3685533" cy="4570782"/>
          </a:xfrm>
          <a:prstGeom prst="rect">
            <a:avLst/>
          </a:prstGeom>
        </p:spPr>
      </p:pic>
      <p:pic>
        <p:nvPicPr>
          <p:cNvPr id="7" name="图片 6" descr="文本&#10;&#10;已自动生成说明"/>
          <p:cNvPicPr>
            <a:picLocks noChangeAspect="1"/>
          </p:cNvPicPr>
          <p:nvPr/>
        </p:nvPicPr>
        <p:blipFill>
          <a:blip r:embed="rId3"/>
          <a:stretch>
            <a:fillRect/>
          </a:stretch>
        </p:blipFill>
        <p:spPr>
          <a:xfrm>
            <a:off x="4347947" y="1950334"/>
            <a:ext cx="4064092" cy="4679066"/>
          </a:xfrm>
          <a:prstGeom prst="rect">
            <a:avLst/>
          </a:prstGeom>
        </p:spPr>
      </p:pic>
      <p:sp>
        <p:nvSpPr>
          <p:cNvPr id="5" name="Rectangle: Rounded Corners 4"/>
          <p:cNvSpPr/>
          <p:nvPr/>
        </p:nvSpPr>
        <p:spPr>
          <a:xfrm>
            <a:off x="1752461" y="1884985"/>
            <a:ext cx="276238" cy="130698"/>
          </a:xfrm>
          <a:prstGeom prst="roundRect">
            <a:avLst/>
          </a:prstGeom>
          <a:no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Rounded Corners 7"/>
          <p:cNvSpPr/>
          <p:nvPr/>
        </p:nvSpPr>
        <p:spPr>
          <a:xfrm>
            <a:off x="5640804" y="1904275"/>
            <a:ext cx="194512" cy="118883"/>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Rounded Corners 8"/>
          <p:cNvSpPr/>
          <p:nvPr/>
        </p:nvSpPr>
        <p:spPr>
          <a:xfrm>
            <a:off x="9952502" y="1890175"/>
            <a:ext cx="194512" cy="118882"/>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Rounded Corners 9"/>
          <p:cNvSpPr/>
          <p:nvPr/>
        </p:nvSpPr>
        <p:spPr>
          <a:xfrm>
            <a:off x="4435218" y="3271620"/>
            <a:ext cx="2456870" cy="118883"/>
          </a:xfrm>
          <a:prstGeom prst="roundRect">
            <a:avLst/>
          </a:pr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373A30F3FC04542AB2A4B8ABC03DA00" ma:contentTypeVersion="4" ma:contentTypeDescription="Create a new document." ma:contentTypeScope="" ma:versionID="cf47fb183c920284d46c62d3217b1e15">
  <xsd:schema xmlns:xsd="http://www.w3.org/2001/XMLSchema" xmlns:xs="http://www.w3.org/2001/XMLSchema" xmlns:p="http://schemas.microsoft.com/office/2006/metadata/properties" xmlns:ns2="47f5d2cf-c4b2-4019-b626-8b9088c00975" targetNamespace="http://schemas.microsoft.com/office/2006/metadata/properties" ma:root="true" ma:fieldsID="08b9ec8fad7c67cb67845910a5bbfd51" ns2:_="">
    <xsd:import namespace="47f5d2cf-c4b2-4019-b626-8b9088c0097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f5d2cf-c4b2-4019-b626-8b9088c0097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A709B37-0171-44CA-886E-E8A374FD5EB1}">
  <ds:schemaRefs/>
</ds:datastoreItem>
</file>

<file path=customXml/itemProps2.xml><?xml version="1.0" encoding="utf-8"?>
<ds:datastoreItem xmlns:ds="http://schemas.openxmlformats.org/officeDocument/2006/customXml" ds:itemID="{E86DD056-700C-45BF-BD1D-5513700D5543}">
  <ds:schemaRefs/>
</ds:datastoreItem>
</file>

<file path=customXml/itemProps3.xml><?xml version="1.0" encoding="utf-8"?>
<ds:datastoreItem xmlns:ds="http://schemas.openxmlformats.org/officeDocument/2006/customXml" ds:itemID="{EDF7D814-9192-4548-9358-FAD7D11458C0}">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12169</Words>
  <Application>WPS Presentation</Application>
  <PresentationFormat>Widescreen</PresentationFormat>
  <Paragraphs>285</Paragraphs>
  <Slides>14</Slides>
  <Notes>5</Notes>
  <HiddenSlides>6</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14</vt:i4>
      </vt:variant>
    </vt:vector>
  </HeadingPairs>
  <TitlesOfParts>
    <vt:vector size="29" baseType="lpstr">
      <vt:lpstr>Arial</vt:lpstr>
      <vt:lpstr>SimSun</vt:lpstr>
      <vt:lpstr>Wingdings</vt:lpstr>
      <vt:lpstr>Aptos Display</vt:lpstr>
      <vt:lpstr>Segoe UI Variable Display</vt:lpstr>
      <vt:lpstr>Aptos</vt:lpstr>
      <vt:lpstr>Arial,Sans-Serif</vt:lpstr>
      <vt:lpstr>Segoe UI</vt:lpstr>
      <vt:lpstr>Microsoft YaHei</vt:lpstr>
      <vt:lpstr>Arial Unicode MS</vt:lpstr>
      <vt:lpstr>Calibri</vt:lpstr>
      <vt:lpstr>Arial</vt:lpstr>
      <vt:lpstr>Consolas</vt:lpstr>
      <vt:lpstr>Segoe Print</vt:lpstr>
      <vt:lpstr>office theme</vt:lpstr>
      <vt:lpstr>Background of the aids dataset</vt:lpstr>
      <vt:lpstr>R1: Does the effect of a drug on the occurrence of an event (e.g., disease progression or death) change over time?</vt:lpstr>
      <vt:lpstr>Preliminary results and analysis</vt:lpstr>
      <vt:lpstr>Expand on this and explore other research questions</vt:lpstr>
      <vt:lpstr>Preliminary results and analysis</vt:lpstr>
      <vt:lpstr>R2: How does CD4 cell count change over time for patients on ddC and ddI?</vt:lpstr>
      <vt:lpstr>Preliminary results and analysis</vt:lpstr>
      <vt:lpstr>R3: Do factors like gender, prevOI, and AZT factors influence CD4 cell count changes? </vt:lpstr>
      <vt:lpstr>Preliminary results and analysis</vt:lpstr>
      <vt:lpstr>PowerPoint 演示文稿</vt:lpstr>
      <vt:lpstr>R4: Does the rate of survival increase with the use of one medicine over another?</vt:lpstr>
      <vt:lpstr>R5: Is there a difference in survival between male and female patients?</vt:lpstr>
      <vt:lpstr>R6: Do patients with a previous AIDS diagnosis have a higher risk of death compared to those without?</vt:lpstr>
      <vt:lpstr>Summary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Wei Wei Ang</cp:lastModifiedBy>
  <cp:revision>83</cp:revision>
  <dcterms:created xsi:type="dcterms:W3CDTF">2024-10-19T01:40:00Z</dcterms:created>
  <dcterms:modified xsi:type="dcterms:W3CDTF">2025-03-13T12:18:08Z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0x0101002373A30F3FC04542AB2A4B8ABC03DA00</vt:lpwstr>
  </property>
  <property fmtid="{D5CDD505-2E9C-101B-9397-08002B2CF9AE}" pid="3" name="ICV">
    <vt:lpwstr>72A4858E15C748E3AF72653C61E17A6C_12</vt:lpwstr>
  </property>
  <property fmtid="{D5CDD505-2E9C-101B-9397-08002B2CF9AE}" pid="4" name="KSOProductBuildVer">
    <vt:lpwstr>1033-12.2.0.20326</vt:lpwstr>
  </property>
</Properties>
</file>