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318" r:id="rId4"/>
    <p:sldId id="324" r:id="rId5"/>
    <p:sldId id="325" r:id="rId6"/>
    <p:sldId id="271" r:id="rId7"/>
    <p:sldId id="314" r:id="rId8"/>
    <p:sldId id="327" r:id="rId9"/>
    <p:sldId id="285" r:id="rId10"/>
    <p:sldId id="329" r:id="rId11"/>
    <p:sldId id="319" r:id="rId12"/>
    <p:sldId id="287" r:id="rId13"/>
    <p:sldId id="305" r:id="rId14"/>
    <p:sldId id="286" r:id="rId15"/>
    <p:sldId id="294" r:id="rId16"/>
    <p:sldId id="315" r:id="rId17"/>
    <p:sldId id="326" r:id="rId18"/>
    <p:sldId id="309" r:id="rId19"/>
    <p:sldId id="311" r:id="rId20"/>
    <p:sldId id="316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CCCCFF"/>
    <a:srgbClr val="FF0000"/>
    <a:srgbClr val="8ED973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22" autoAdjust="0"/>
  </p:normalViewPr>
  <p:slideViewPr>
    <p:cSldViewPr snapToGrid="0">
      <p:cViewPr varScale="1">
        <p:scale>
          <a:sx n="52" d="100"/>
          <a:sy n="52" d="100"/>
        </p:scale>
        <p:origin x="18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 Wei Ang" userId="4f35d523baa51ff4" providerId="LiveId" clId="{CE948380-1C49-4CC3-98C5-E958938952C5}"/>
    <pc:docChg chg="modSld">
      <pc:chgData name="Shu Wei Ang" userId="4f35d523baa51ff4" providerId="LiveId" clId="{CE948380-1C49-4CC3-98C5-E958938952C5}" dt="2024-05-23T11:55:45.897" v="25" actId="20577"/>
      <pc:docMkLst>
        <pc:docMk/>
      </pc:docMkLst>
      <pc:sldChg chg="modNotesTx">
        <pc:chgData name="Shu Wei Ang" userId="4f35d523baa51ff4" providerId="LiveId" clId="{CE948380-1C49-4CC3-98C5-E958938952C5}" dt="2024-05-23T11:55:45.897" v="25" actId="20577"/>
        <pc:sldMkLst>
          <pc:docMk/>
          <pc:sldMk cId="0" sldId="32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4f35d523baa51ff4/Desktop/Masters%20Program/Trimester%203%20(26%20Feb%20-%2031%20May%202024)/Practicum/Related%20to%20project/trends%20for%20overprescrib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SG" sz="18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carbon footprint (kg) per patient over the 5 years</a:t>
            </a: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'[trends for overprescribed.xlsx]Create combination stacked'!$Y$13</c:f>
              <c:strCache>
                <c:ptCount val="1"/>
                <c:pt idx="0">
                  <c:v>All MPR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23482785650676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92-4D7E-91C8-1F7A604D3D33}"/>
                </c:ext>
              </c:extLst>
            </c:dLbl>
            <c:dLbl>
              <c:idx val="2"/>
              <c:layout>
                <c:manualLayout>
                  <c:x val="-2.2173683241027101E-2"/>
                  <c:y val="1.400089605734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92-4D7E-91C8-1F7A604D3D33}"/>
                </c:ext>
              </c:extLst>
            </c:dLbl>
            <c:dLbl>
              <c:idx val="3"/>
              <c:layout>
                <c:manualLayout>
                  <c:x val="-1.9720983028890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92-4D7E-91C8-1F7A604D3D33}"/>
                </c:ext>
              </c:extLst>
            </c:dLbl>
            <c:dLbl>
              <c:idx val="4"/>
              <c:layout>
                <c:manualLayout>
                  <c:x val="-1.8113262290225401E-2"/>
                  <c:y val="5.2892567490602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92-4D7E-91C8-1F7A604D3D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'[trends for overprescribed.xlsx]Create combination stacked'!$W$18:$X$22</c:f>
              <c:multiLvlStrCache>
                <c:ptCount val="5"/>
                <c:lvl>
                  <c:pt idx="0">
                    <c:v>ICS MDI</c:v>
                  </c:pt>
                  <c:pt idx="1">
                    <c:v>ICS DPI</c:v>
                  </c:pt>
                  <c:pt idx="2">
                    <c:v>ICS-LABA MDI</c:v>
                  </c:pt>
                  <c:pt idx="3">
                    <c:v>ICS-LABA DPI</c:v>
                  </c:pt>
                  <c:pt idx="4">
                    <c:v>SABA</c:v>
                  </c:pt>
                </c:lvl>
                <c:lvl>
                  <c:pt idx="0">
                    <c:v>Avg carbon footprint (KG)</c:v>
                  </c:pt>
                </c:lvl>
              </c:multiLvlStrCache>
            </c:multiLvlStrRef>
          </c:cat>
          <c:val>
            <c:numRef>
              <c:f>'[trends for overprescribed.xlsx]Create combination stacked'!$Y$18:$Y$22</c:f>
              <c:numCache>
                <c:formatCode>General</c:formatCode>
                <c:ptCount val="5"/>
                <c:pt idx="0">
                  <c:v>35.450000000000003</c:v>
                </c:pt>
                <c:pt idx="1">
                  <c:v>1.37</c:v>
                </c:pt>
                <c:pt idx="2">
                  <c:v>103.03</c:v>
                </c:pt>
                <c:pt idx="3">
                  <c:v>4.16</c:v>
                </c:pt>
                <c:pt idx="4">
                  <c:v>14.78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92-4D7E-91C8-1F7A604D3D33}"/>
            </c:ext>
          </c:extLst>
        </c:ser>
        <c:ser>
          <c:idx val="1"/>
          <c:order val="1"/>
          <c:tx>
            <c:strRef>
              <c:f>'[trends for overprescribed.xlsx]Create combination stacked'!$Z$13</c:f>
              <c:strCache>
                <c:ptCount val="1"/>
                <c:pt idx="0">
                  <c:v>MPR &gt; 1.2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7255860150279301E-2"/>
                  <c:y val="-1.680107526881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92-4D7E-91C8-1F7A604D3D33}"/>
                </c:ext>
              </c:extLst>
            </c:dLbl>
            <c:dLbl>
              <c:idx val="1"/>
              <c:layout>
                <c:manualLayout>
                  <c:x val="1.03504355944145E-2"/>
                  <c:y val="-9.696858687671659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92-4D7E-91C8-1F7A604D3D33}"/>
                </c:ext>
              </c:extLst>
            </c:dLbl>
            <c:dLbl>
              <c:idx val="3"/>
              <c:layout>
                <c:manualLayout>
                  <c:x val="7.7628266958107896E-3"/>
                  <c:y val="7.93388512359046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8240686747327"/>
                      <c:h val="5.24165343831883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192-4D7E-91C8-1F7A604D3D33}"/>
                </c:ext>
              </c:extLst>
            </c:dLbl>
            <c:dLbl>
              <c:idx val="4"/>
              <c:layout>
                <c:manualLayout>
                  <c:x val="1.55256533916216E-2"/>
                  <c:y val="7.93388512359046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92-4D7E-91C8-1F7A604D3D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'[trends for overprescribed.xlsx]Create combination stacked'!$W$18:$X$22</c:f>
              <c:multiLvlStrCache>
                <c:ptCount val="5"/>
                <c:lvl>
                  <c:pt idx="0">
                    <c:v>ICS MDI</c:v>
                  </c:pt>
                  <c:pt idx="1">
                    <c:v>ICS DPI</c:v>
                  </c:pt>
                  <c:pt idx="2">
                    <c:v>ICS-LABA MDI</c:v>
                  </c:pt>
                  <c:pt idx="3">
                    <c:v>ICS-LABA DPI</c:v>
                  </c:pt>
                  <c:pt idx="4">
                    <c:v>SABA</c:v>
                  </c:pt>
                </c:lvl>
                <c:lvl>
                  <c:pt idx="0">
                    <c:v>Avg carbon footprint (KG)</c:v>
                  </c:pt>
                </c:lvl>
              </c:multiLvlStrCache>
            </c:multiLvlStrRef>
          </c:cat>
          <c:val>
            <c:numRef>
              <c:f>'[trends for overprescribed.xlsx]Create combination stacked'!$Z$18:$Z$22</c:f>
              <c:numCache>
                <c:formatCode>General</c:formatCode>
                <c:ptCount val="5"/>
                <c:pt idx="0">
                  <c:v>41.74</c:v>
                </c:pt>
                <c:pt idx="1">
                  <c:v>1.26</c:v>
                </c:pt>
                <c:pt idx="2">
                  <c:v>136.38</c:v>
                </c:pt>
                <c:pt idx="3">
                  <c:v>4.83</c:v>
                </c:pt>
                <c:pt idx="4">
                  <c:v>15.35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192-4D7E-91C8-1F7A604D3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5972303"/>
        <c:axId val="1875957423"/>
      </c:barChart>
      <c:catAx>
        <c:axId val="187597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57423"/>
        <c:crosses val="autoZero"/>
        <c:auto val="1"/>
        <c:lblAlgn val="ctr"/>
        <c:lblOffset val="100"/>
        <c:noMultiLvlLbl val="0"/>
      </c:catAx>
      <c:valAx>
        <c:axId val="1875957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7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512875622690002"/>
          <c:y val="0.94465522650568001"/>
          <c:w val="0.32753143580266803"/>
          <c:h val="5.5344773494319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SG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carbon</a:t>
            </a:r>
            <a:r>
              <a:rPr lang="en-SG" sz="18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footprint (kg) over the 5 years</a:t>
            </a:r>
            <a:endParaRPr lang="en-SG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085291251606799"/>
          <c:y val="0.15451691410482599"/>
          <c:w val="0.48141387921508799"/>
          <c:h val="0.6829540542227110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7C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63-4695-9B73-6676372B666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63-4695-9B73-6676372B666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63-4695-9B73-6676372B6666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63-4695-9B73-6676372B6666}"/>
              </c:ext>
            </c:extLst>
          </c:dPt>
          <c:dPt>
            <c:idx val="4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63-4695-9B73-6676372B66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4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B63-4695-9B73-6676372B66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400" b="1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B63-4695-9B73-6676372B66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'[trends for overprescribed.xlsx]Create combination stacked'!$X$27:$X$31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stacked'!$Y$27:$Y$31</c:f>
              <c:numCache>
                <c:formatCode>_-* #,##0_-;\-* #,##0_-;_-* "-"??_-;_-@_-</c:formatCode>
                <c:ptCount val="5"/>
                <c:pt idx="0">
                  <c:v>336146</c:v>
                </c:pt>
                <c:pt idx="1">
                  <c:v>3185</c:v>
                </c:pt>
                <c:pt idx="2">
                  <c:v>846102</c:v>
                </c:pt>
                <c:pt idx="3">
                  <c:v>25329</c:v>
                </c:pt>
                <c:pt idx="4">
                  <c:v>331829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63-4695-9B73-6676372B6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alt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Distribution of carbon footprint contributed by various inhalers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'[trends for overprescribed.xlsx]Create combination stacked'!$C$93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stacked'!$D$92:$H$92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 </c:v>
                </c:pt>
              </c:strCache>
            </c:strRef>
          </c:cat>
          <c:val>
            <c:numRef>
              <c:f>'[trends for overprescribed.xlsx]Create combination stacked'!$D$93:$H$93</c:f>
              <c:numCache>
                <c:formatCode>General</c:formatCode>
                <c:ptCount val="5"/>
                <c:pt idx="0" formatCode="#,##0">
                  <c:v>68143</c:v>
                </c:pt>
                <c:pt idx="1">
                  <c:v>740</c:v>
                </c:pt>
                <c:pt idx="2" formatCode="#,##0">
                  <c:v>114476</c:v>
                </c:pt>
                <c:pt idx="3" formatCode="#,##0">
                  <c:v>3377</c:v>
                </c:pt>
                <c:pt idx="4" formatCode="#,##0">
                  <c:v>59875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2-44E1-B3ED-F528E23FF15A}"/>
            </c:ext>
          </c:extLst>
        </c:ser>
        <c:ser>
          <c:idx val="1"/>
          <c:order val="1"/>
          <c:tx>
            <c:strRef>
              <c:f>'[trends for overprescribed.xlsx]Create combination stacked'!$C$94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stacked'!$D$92:$H$92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 </c:v>
                </c:pt>
              </c:strCache>
            </c:strRef>
          </c:cat>
          <c:val>
            <c:numRef>
              <c:f>'[trends for overprescribed.xlsx]Create combination stacked'!$D$94:$H$94</c:f>
              <c:numCache>
                <c:formatCode>General</c:formatCode>
                <c:ptCount val="5"/>
                <c:pt idx="0" formatCode="#,##0">
                  <c:v>68641</c:v>
                </c:pt>
                <c:pt idx="1">
                  <c:v>705</c:v>
                </c:pt>
                <c:pt idx="2" formatCode="#,##0">
                  <c:v>151229</c:v>
                </c:pt>
                <c:pt idx="3" formatCode="#,##0">
                  <c:v>4630</c:v>
                </c:pt>
                <c:pt idx="4" formatCode="#,##0">
                  <c:v>65314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72-44E1-B3ED-F528E23FF15A}"/>
            </c:ext>
          </c:extLst>
        </c:ser>
        <c:ser>
          <c:idx val="2"/>
          <c:order val="2"/>
          <c:tx>
            <c:strRef>
              <c:f>'[trends for overprescribed.xlsx]Create combination stacked'!$C$95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stacked'!$D$92:$H$92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 </c:v>
                </c:pt>
              </c:strCache>
            </c:strRef>
          </c:cat>
          <c:val>
            <c:numRef>
              <c:f>'[trends for overprescribed.xlsx]Create combination stacked'!$D$95:$H$95</c:f>
              <c:numCache>
                <c:formatCode>General</c:formatCode>
                <c:ptCount val="5"/>
                <c:pt idx="0" formatCode="#,##0">
                  <c:v>68406</c:v>
                </c:pt>
                <c:pt idx="1">
                  <c:v>634</c:v>
                </c:pt>
                <c:pt idx="2" formatCode="#,##0">
                  <c:v>172433</c:v>
                </c:pt>
                <c:pt idx="3" formatCode="#,##0">
                  <c:v>5278</c:v>
                </c:pt>
                <c:pt idx="4" formatCode="#,##0">
                  <c:v>69934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72-44E1-B3ED-F528E23FF15A}"/>
            </c:ext>
          </c:extLst>
        </c:ser>
        <c:ser>
          <c:idx val="3"/>
          <c:order val="3"/>
          <c:tx>
            <c:strRef>
              <c:f>'[trends for overprescribed.xlsx]Create combination stacked'!$C$96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stacked'!$D$92:$H$92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 </c:v>
                </c:pt>
              </c:strCache>
            </c:strRef>
          </c:cat>
          <c:val>
            <c:numRef>
              <c:f>'[trends for overprescribed.xlsx]Create combination stacked'!$D$96:$H$96</c:f>
              <c:numCache>
                <c:formatCode>General</c:formatCode>
                <c:ptCount val="5"/>
                <c:pt idx="0" formatCode="#,##0">
                  <c:v>66333</c:v>
                </c:pt>
                <c:pt idx="1">
                  <c:v>603</c:v>
                </c:pt>
                <c:pt idx="2" formatCode="#,##0">
                  <c:v>193389</c:v>
                </c:pt>
                <c:pt idx="3" formatCode="#,##0">
                  <c:v>5591</c:v>
                </c:pt>
                <c:pt idx="4" formatCode="#,##0">
                  <c:v>69775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72-44E1-B3ED-F528E23FF15A}"/>
            </c:ext>
          </c:extLst>
        </c:ser>
        <c:ser>
          <c:idx val="4"/>
          <c:order val="4"/>
          <c:tx>
            <c:strRef>
              <c:f>'[trends for overprescribed.xlsx]Create combination stacked'!$C$97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stacked'!$D$92:$H$92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 </c:v>
                </c:pt>
              </c:strCache>
            </c:strRef>
          </c:cat>
          <c:val>
            <c:numRef>
              <c:f>'[trends for overprescribed.xlsx]Create combination stacked'!$D$97:$H$97</c:f>
              <c:numCache>
                <c:formatCode>General</c:formatCode>
                <c:ptCount val="5"/>
                <c:pt idx="0" formatCode="#,##0">
                  <c:v>64623</c:v>
                </c:pt>
                <c:pt idx="1">
                  <c:v>503</c:v>
                </c:pt>
                <c:pt idx="2" formatCode="#,##0">
                  <c:v>214575</c:v>
                </c:pt>
                <c:pt idx="3" formatCode="#,##0">
                  <c:v>6453</c:v>
                </c:pt>
                <c:pt idx="4" formatCode="#,##0">
                  <c:v>66931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72-44E1-B3ED-F528E23FF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769583"/>
        <c:axId val="1326766703"/>
      </c:barChart>
      <c:catAx>
        <c:axId val="132676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766703"/>
        <c:crosses val="autoZero"/>
        <c:auto val="1"/>
        <c:lblAlgn val="ctr"/>
        <c:lblOffset val="100"/>
        <c:noMultiLvlLbl val="0"/>
      </c:catAx>
      <c:valAx>
        <c:axId val="132676670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76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 of no. of inhalers across the 5 year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'[trends for overprescribed.xlsx]Create combination stacked'!$D$118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stacked'!$C$119:$C$123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stacked'!$D$119:$D$123</c:f>
              <c:numCache>
                <c:formatCode>#,##0</c:formatCode>
                <c:ptCount val="5"/>
                <c:pt idx="0">
                  <c:v>7630</c:v>
                </c:pt>
                <c:pt idx="1">
                  <c:v>2269</c:v>
                </c:pt>
                <c:pt idx="2">
                  <c:v>6270</c:v>
                </c:pt>
                <c:pt idx="3">
                  <c:v>4503</c:v>
                </c:pt>
                <c:pt idx="4" formatCode="General">
                  <c:v>14256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3-4DB6-9535-18D2D9E43E3E}"/>
            </c:ext>
          </c:extLst>
        </c:ser>
        <c:ser>
          <c:idx val="1"/>
          <c:order val="1"/>
          <c:tx>
            <c:strRef>
              <c:f>'[trends for overprescribed.xlsx]Create combination stacked'!$E$118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stacked'!$C$119:$C$123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stacked'!$E$119:$E$123</c:f>
              <c:numCache>
                <c:formatCode>#,##0</c:formatCode>
                <c:ptCount val="5"/>
                <c:pt idx="0">
                  <c:v>7627</c:v>
                </c:pt>
                <c:pt idx="1">
                  <c:v>2222</c:v>
                </c:pt>
                <c:pt idx="2">
                  <c:v>8281</c:v>
                </c:pt>
                <c:pt idx="3">
                  <c:v>6167</c:v>
                </c:pt>
                <c:pt idx="4" formatCode="General">
                  <c:v>15551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3-4DB6-9535-18D2D9E43E3E}"/>
            </c:ext>
          </c:extLst>
        </c:ser>
        <c:ser>
          <c:idx val="2"/>
          <c:order val="2"/>
          <c:tx>
            <c:strRef>
              <c:f>'[trends for overprescribed.xlsx]Create combination stacked'!$F$118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stacked'!$C$119:$C$123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stacked'!$F$119:$F$123</c:f>
              <c:numCache>
                <c:formatCode>#,##0</c:formatCode>
                <c:ptCount val="5"/>
                <c:pt idx="0">
                  <c:v>7478</c:v>
                </c:pt>
                <c:pt idx="1">
                  <c:v>1918</c:v>
                </c:pt>
                <c:pt idx="2">
                  <c:v>9445</c:v>
                </c:pt>
                <c:pt idx="3">
                  <c:v>7030</c:v>
                </c:pt>
                <c:pt idx="4" formatCode="General">
                  <c:v>16651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3-4DB6-9535-18D2D9E43E3E}"/>
            </c:ext>
          </c:extLst>
        </c:ser>
        <c:ser>
          <c:idx val="3"/>
          <c:order val="3"/>
          <c:tx>
            <c:strRef>
              <c:f>'[trends for overprescribed.xlsx]Create combination stacked'!$G$118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stacked'!$C$119:$C$123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stacked'!$G$119:$G$123</c:f>
              <c:numCache>
                <c:formatCode>#,##0</c:formatCode>
                <c:ptCount val="5"/>
                <c:pt idx="0">
                  <c:v>7074</c:v>
                </c:pt>
                <c:pt idx="1">
                  <c:v>1707</c:v>
                </c:pt>
                <c:pt idx="2">
                  <c:v>10593</c:v>
                </c:pt>
                <c:pt idx="3">
                  <c:v>7438</c:v>
                </c:pt>
                <c:pt idx="4" formatCode="General">
                  <c:v>16613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B3-4DB6-9535-18D2D9E43E3E}"/>
            </c:ext>
          </c:extLst>
        </c:ser>
        <c:ser>
          <c:idx val="4"/>
          <c:order val="4"/>
          <c:tx>
            <c:strRef>
              <c:f>'[trends for overprescribed.xlsx]Create combination stacked'!$H$118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'[trends for overprescribed.xlsx]Create combination stacked'!$C$119:$C$123</c:f>
              <c:strCache>
                <c:ptCount val="5"/>
                <c:pt idx="0">
                  <c:v>ICS MDI</c:v>
                </c:pt>
                <c:pt idx="1">
                  <c:v>ICS DPI</c:v>
                </c:pt>
                <c:pt idx="2">
                  <c:v>ICS-LABA MDI</c:v>
                </c:pt>
                <c:pt idx="3">
                  <c:v>ICS-LABA DPI</c:v>
                </c:pt>
                <c:pt idx="4">
                  <c:v>SABA</c:v>
                </c:pt>
              </c:strCache>
            </c:strRef>
          </c:cat>
          <c:val>
            <c:numRef>
              <c:f>'[trends for overprescribed.xlsx]Create combination stacked'!$H$119:$H$123</c:f>
              <c:numCache>
                <c:formatCode>#,##0</c:formatCode>
                <c:ptCount val="5"/>
                <c:pt idx="0">
                  <c:v>6853</c:v>
                </c:pt>
                <c:pt idx="1">
                  <c:v>1514</c:v>
                </c:pt>
                <c:pt idx="2">
                  <c:v>11746</c:v>
                </c:pt>
                <c:pt idx="3">
                  <c:v>8592</c:v>
                </c:pt>
                <c:pt idx="4" formatCode="General">
                  <c:v>15936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B3-4DB6-9535-18D2D9E43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727887"/>
        <c:axId val="1490728367"/>
      </c:barChart>
      <c:catAx>
        <c:axId val="149072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8367"/>
        <c:crosses val="autoZero"/>
        <c:auto val="1"/>
        <c:lblAlgn val="ctr"/>
        <c:lblOffset val="100"/>
        <c:noMultiLvlLbl val="0"/>
      </c:catAx>
      <c:valAx>
        <c:axId val="1490728367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000"/>
              <a:t>Total no. of switches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698297755110294E-2"/>
          <c:y val="0.138780150355413"/>
          <c:w val="0.89782025989603298"/>
          <c:h val="0.71515583697230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Inhaler switch (different drug, different device)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Sheet1!$F$5:$I$5</c:f>
              <c:strCache>
                <c:ptCount val="4"/>
                <c:pt idx="0">
                  <c:v>[0,1]</c:v>
                </c:pt>
                <c:pt idx="1">
                  <c:v>(1,3]</c:v>
                </c:pt>
                <c:pt idx="2">
                  <c:v>(3,5]</c:v>
                </c:pt>
                <c:pt idx="3">
                  <c:v>(5,Inf]</c:v>
                </c:pt>
              </c:strCache>
            </c:strRef>
          </c:cat>
          <c:val>
            <c:numRef>
              <c:f>Sheet1!$F$6:$I$6</c:f>
              <c:numCache>
                <c:formatCode>General</c:formatCode>
                <c:ptCount val="4"/>
                <c:pt idx="0">
                  <c:v>455</c:v>
                </c:pt>
                <c:pt idx="1">
                  <c:v>335</c:v>
                </c:pt>
                <c:pt idx="2">
                  <c:v>69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5-408E-84ED-340C2F274915}"/>
            </c:ext>
          </c:extLst>
        </c:ser>
        <c:ser>
          <c:idx val="1"/>
          <c:order val="1"/>
          <c:tx>
            <c:strRef>
              <c:f>Sheet1!$E$7</c:f>
              <c:strCache>
                <c:ptCount val="1"/>
                <c:pt idx="0">
                  <c:v>Inhaler switch (same drug, different device)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Sheet1!$F$5:$I$5</c:f>
              <c:strCache>
                <c:ptCount val="4"/>
                <c:pt idx="0">
                  <c:v>[0,1]</c:v>
                </c:pt>
                <c:pt idx="1">
                  <c:v>(1,3]</c:v>
                </c:pt>
                <c:pt idx="2">
                  <c:v>(3,5]</c:v>
                </c:pt>
                <c:pt idx="3">
                  <c:v>(5,Inf]</c:v>
                </c:pt>
              </c:strCache>
            </c:strRef>
          </c:cat>
          <c:val>
            <c:numRef>
              <c:f>Sheet1!$F$7:$I$7</c:f>
              <c:numCache>
                <c:formatCode>General</c:formatCode>
                <c:ptCount val="4"/>
                <c:pt idx="0">
                  <c:v>58</c:v>
                </c:pt>
                <c:pt idx="1">
                  <c:v>80</c:v>
                </c:pt>
                <c:pt idx="2">
                  <c:v>15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25-408E-84ED-340C2F274915}"/>
            </c:ext>
          </c:extLst>
        </c:ser>
        <c:ser>
          <c:idx val="2"/>
          <c:order val="2"/>
          <c:tx>
            <c:strRef>
              <c:f>Sheet1!$E$8</c:f>
              <c:strCache>
                <c:ptCount val="1"/>
                <c:pt idx="0">
                  <c:v>No inhaler switch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Sheet1!$F$5:$I$5</c:f>
              <c:strCache>
                <c:ptCount val="4"/>
                <c:pt idx="0">
                  <c:v>[0,1]</c:v>
                </c:pt>
                <c:pt idx="1">
                  <c:v>(1,3]</c:v>
                </c:pt>
                <c:pt idx="2">
                  <c:v>(3,5]</c:v>
                </c:pt>
                <c:pt idx="3">
                  <c:v>(5,Inf]</c:v>
                </c:pt>
              </c:strCache>
            </c:strRef>
          </c:cat>
          <c:val>
            <c:numRef>
              <c:f>Sheet1!$F$8:$I$8</c:f>
              <c:numCache>
                <c:formatCode>General</c:formatCode>
                <c:ptCount val="4"/>
                <c:pt idx="0">
                  <c:v>6454</c:v>
                </c:pt>
                <c:pt idx="1">
                  <c:v>485</c:v>
                </c:pt>
                <c:pt idx="2">
                  <c:v>44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5-408E-84ED-340C2F274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397584"/>
        <c:axId val="1221398544"/>
      </c:barChart>
      <c:catAx>
        <c:axId val="122139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98544"/>
        <c:crosses val="autoZero"/>
        <c:auto val="1"/>
        <c:lblAlgn val="ctr"/>
        <c:lblOffset val="100"/>
        <c:noMultiLvlLbl val="0"/>
      </c:catAx>
      <c:valAx>
        <c:axId val="122139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97584"/>
        <c:crosses val="autoZero"/>
        <c:crossBetween val="between"/>
        <c:majorUnit val="1000"/>
        <c:minorUnit val="50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000" dirty="0"/>
              <a:t>Total</a:t>
            </a:r>
            <a:r>
              <a:rPr lang="en-SG" sz="2000" baseline="0" dirty="0"/>
              <a:t> no. of ED Visits</a:t>
            </a:r>
            <a:endParaRPr lang="en-SG" sz="2000" dirty="0"/>
          </a:p>
        </c:rich>
      </c:tx>
      <c:layout>
        <c:manualLayout>
          <c:xMode val="edge"/>
          <c:yMode val="edge"/>
          <c:x val="0.33129965292172497"/>
          <c:y val="5.2993931082157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178572521006599E-2"/>
          <c:y val="0.17520032947442499"/>
          <c:w val="0.90109180295221503"/>
          <c:h val="0.650067344495655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Sheet1!$E$31</c:f>
              <c:strCache>
                <c:ptCount val="1"/>
                <c:pt idx="0">
                  <c:v>Inhaler switch (different drug, different device)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Sheet1!$F$30:$I$30</c:f>
              <c:strCache>
                <c:ptCount val="4"/>
                <c:pt idx="0">
                  <c:v>[0,4]</c:v>
                </c:pt>
                <c:pt idx="1">
                  <c:v>(4,9]</c:v>
                </c:pt>
                <c:pt idx="2">
                  <c:v>(9,14]  </c:v>
                </c:pt>
                <c:pt idx="3">
                  <c:v>(14,Inf] </c:v>
                </c:pt>
              </c:strCache>
            </c:strRef>
          </c:cat>
          <c:val>
            <c:numRef>
              <c:f>Sheet1!$F$31:$I$31</c:f>
              <c:numCache>
                <c:formatCode>General</c:formatCode>
                <c:ptCount val="4"/>
                <c:pt idx="0">
                  <c:v>761</c:v>
                </c:pt>
                <c:pt idx="1">
                  <c:v>70</c:v>
                </c:pt>
                <c:pt idx="2">
                  <c:v>22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C-4BD5-A7E7-5DC933A13F4B}"/>
            </c:ext>
          </c:extLst>
        </c:ser>
        <c:ser>
          <c:idx val="1"/>
          <c:order val="1"/>
          <c:tx>
            <c:strRef>
              <c:f>Sheet1!$E$32</c:f>
              <c:strCache>
                <c:ptCount val="1"/>
                <c:pt idx="0">
                  <c:v>Inhaler switch (same drug, different device)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Sheet1!$F$30:$I$30</c:f>
              <c:strCache>
                <c:ptCount val="4"/>
                <c:pt idx="0">
                  <c:v>[0,4]</c:v>
                </c:pt>
                <c:pt idx="1">
                  <c:v>(4,9]</c:v>
                </c:pt>
                <c:pt idx="2">
                  <c:v>(9,14]  </c:v>
                </c:pt>
                <c:pt idx="3">
                  <c:v>(14,Inf] </c:v>
                </c:pt>
              </c:strCache>
            </c:strRef>
          </c:cat>
          <c:val>
            <c:numRef>
              <c:f>Sheet1!$F$32:$I$32</c:f>
              <c:numCache>
                <c:formatCode>General</c:formatCode>
                <c:ptCount val="4"/>
                <c:pt idx="0">
                  <c:v>144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C-4BD5-A7E7-5DC933A13F4B}"/>
            </c:ext>
          </c:extLst>
        </c:ser>
        <c:ser>
          <c:idx val="2"/>
          <c:order val="2"/>
          <c:tx>
            <c:strRef>
              <c:f>Sheet1!$E$33</c:f>
              <c:strCache>
                <c:ptCount val="1"/>
                <c:pt idx="0">
                  <c:v>No inhaler switch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Sheet1!$F$30:$I$30</c:f>
              <c:strCache>
                <c:ptCount val="4"/>
                <c:pt idx="0">
                  <c:v>[0,4]</c:v>
                </c:pt>
                <c:pt idx="1">
                  <c:v>(4,9]</c:v>
                </c:pt>
                <c:pt idx="2">
                  <c:v>(9,14]  </c:v>
                </c:pt>
                <c:pt idx="3">
                  <c:v>(14,Inf] </c:v>
                </c:pt>
              </c:strCache>
            </c:strRef>
          </c:cat>
          <c:val>
            <c:numRef>
              <c:f>Sheet1!$F$33:$I$33</c:f>
              <c:numCache>
                <c:formatCode>General</c:formatCode>
                <c:ptCount val="4"/>
                <c:pt idx="0">
                  <c:v>6573</c:v>
                </c:pt>
                <c:pt idx="1">
                  <c:v>292</c:v>
                </c:pt>
                <c:pt idx="2">
                  <c:v>66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2C-4BD5-A7E7-5DC933A13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4911919"/>
        <c:axId val="1304914799"/>
      </c:barChart>
      <c:catAx>
        <c:axId val="13049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914799"/>
        <c:crosses val="autoZero"/>
        <c:auto val="1"/>
        <c:lblAlgn val="ctr"/>
        <c:lblOffset val="100"/>
        <c:noMultiLvlLbl val="0"/>
      </c:catAx>
      <c:valAx>
        <c:axId val="1304914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491191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000" dirty="0"/>
              <a:t>Total no. of Exacerbations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954188369989604E-2"/>
          <c:y val="0.16192489907032401"/>
          <c:w val="0.89664284538031302"/>
          <c:h val="0.606954181340839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Sheet1!$E$66</c:f>
              <c:strCache>
                <c:ptCount val="1"/>
                <c:pt idx="0">
                  <c:v>Inhaler switch (different drug, different device)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Sheet1!$F$65:$I$65</c:f>
              <c:strCache>
                <c:ptCount val="4"/>
                <c:pt idx="0">
                  <c:v>0 exacerbation</c:v>
                </c:pt>
                <c:pt idx="1">
                  <c:v>1 exacerbation</c:v>
                </c:pt>
                <c:pt idx="2">
                  <c:v>2 exacerbations</c:v>
                </c:pt>
                <c:pt idx="3">
                  <c:v>more than 2 exacerbations</c:v>
                </c:pt>
              </c:strCache>
            </c:strRef>
          </c:cat>
          <c:val>
            <c:numRef>
              <c:f>Sheet1!$F$66:$I$66</c:f>
              <c:numCache>
                <c:formatCode>General</c:formatCode>
                <c:ptCount val="4"/>
                <c:pt idx="0">
                  <c:v>177</c:v>
                </c:pt>
                <c:pt idx="1">
                  <c:v>24</c:v>
                </c:pt>
                <c:pt idx="2">
                  <c:v>21</c:v>
                </c:pt>
                <c:pt idx="3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9-4E82-BF11-676654872E71}"/>
            </c:ext>
          </c:extLst>
        </c:ser>
        <c:ser>
          <c:idx val="1"/>
          <c:order val="1"/>
          <c:tx>
            <c:strRef>
              <c:f>Sheet1!$E$67</c:f>
              <c:strCache>
                <c:ptCount val="1"/>
                <c:pt idx="0">
                  <c:v>Inhaler switch (same drug, different device)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Sheet1!$F$65:$I$65</c:f>
              <c:strCache>
                <c:ptCount val="4"/>
                <c:pt idx="0">
                  <c:v>0 exacerbation</c:v>
                </c:pt>
                <c:pt idx="1">
                  <c:v>1 exacerbation</c:v>
                </c:pt>
                <c:pt idx="2">
                  <c:v>2 exacerbations</c:v>
                </c:pt>
                <c:pt idx="3">
                  <c:v>more than 2 exacerbations</c:v>
                </c:pt>
              </c:strCache>
            </c:strRef>
          </c:cat>
          <c:val>
            <c:numRef>
              <c:f>Sheet1!$F$67:$I$67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0</c:v>
                </c:pt>
                <c:pt idx="3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59-4E82-BF11-676654872E71}"/>
            </c:ext>
          </c:extLst>
        </c:ser>
        <c:ser>
          <c:idx val="2"/>
          <c:order val="2"/>
          <c:tx>
            <c:strRef>
              <c:f>Sheet1!$E$68</c:f>
              <c:strCache>
                <c:ptCount val="1"/>
                <c:pt idx="0">
                  <c:v>No inhaler switch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Sheet1!$F$65:$I$65</c:f>
              <c:strCache>
                <c:ptCount val="4"/>
                <c:pt idx="0">
                  <c:v>0 exacerbation</c:v>
                </c:pt>
                <c:pt idx="1">
                  <c:v>1 exacerbation</c:v>
                </c:pt>
                <c:pt idx="2">
                  <c:v>2 exacerbations</c:v>
                </c:pt>
                <c:pt idx="3">
                  <c:v>more than 2 exacerbations</c:v>
                </c:pt>
              </c:strCache>
            </c:strRef>
          </c:cat>
          <c:val>
            <c:numRef>
              <c:f>Sheet1!$F$68:$I$68</c:f>
              <c:numCache>
                <c:formatCode>General</c:formatCode>
                <c:ptCount val="4"/>
                <c:pt idx="0">
                  <c:v>2734</c:v>
                </c:pt>
                <c:pt idx="1">
                  <c:v>217</c:v>
                </c:pt>
                <c:pt idx="2">
                  <c:v>147</c:v>
                </c:pt>
                <c:pt idx="3">
                  <c:v>3895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59-4E82-BF11-676654872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6840079"/>
        <c:axId val="1286844399"/>
      </c:barChart>
      <c:catAx>
        <c:axId val="128684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844399"/>
        <c:crosses val="autoZero"/>
        <c:auto val="1"/>
        <c:lblAlgn val="ctr"/>
        <c:lblOffset val="100"/>
        <c:noMultiLvlLbl val="0"/>
      </c:catAx>
      <c:valAx>
        <c:axId val="1286844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840079"/>
        <c:crosses val="autoZero"/>
        <c:crossBetween val="between"/>
        <c:majorUnit val="1000"/>
        <c:dispUnits>
          <c:builtInUnit val="thousands"/>
          <c:dispUnitsLbl>
            <c:layout>
              <c:manualLayout>
                <c:xMode val="edge"/>
                <c:yMode val="edge"/>
                <c:x val="4.3231945343927998E-3"/>
                <c:y val="0.133395866167039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Total no. of ICU admissions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647992499452"/>
          <c:y val="0.18736025948579299"/>
          <c:w val="0.87576930751266802"/>
          <c:h val="0.593334242111150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Sheet1!$E$56</c:f>
              <c:strCache>
                <c:ptCount val="1"/>
                <c:pt idx="0">
                  <c:v>Inhaler switch (different drug, different device)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Sheet1!$F$55:$I$55</c:f>
              <c:strCache>
                <c:ptCount val="4"/>
                <c:pt idx="0">
                  <c:v>0 admissions</c:v>
                </c:pt>
                <c:pt idx="1">
                  <c:v>1 admission</c:v>
                </c:pt>
                <c:pt idx="2">
                  <c:v>2 admissions</c:v>
                </c:pt>
                <c:pt idx="3">
                  <c:v>3 admissions</c:v>
                </c:pt>
              </c:strCache>
            </c:strRef>
          </c:cat>
          <c:val>
            <c:numRef>
              <c:f>Sheet1!$F$56:$I$56</c:f>
              <c:numCache>
                <c:formatCode>General</c:formatCode>
                <c:ptCount val="4"/>
                <c:pt idx="0">
                  <c:v>856</c:v>
                </c:pt>
                <c:pt idx="1">
                  <c:v>12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0-4342-ADA7-51C89E1CCF2A}"/>
            </c:ext>
          </c:extLst>
        </c:ser>
        <c:ser>
          <c:idx val="1"/>
          <c:order val="1"/>
          <c:tx>
            <c:strRef>
              <c:f>Sheet1!$E$57</c:f>
              <c:strCache>
                <c:ptCount val="1"/>
                <c:pt idx="0">
                  <c:v>Inhaler switch (same drug, different device)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Sheet1!$F$55:$I$55</c:f>
              <c:strCache>
                <c:ptCount val="4"/>
                <c:pt idx="0">
                  <c:v>0 admissions</c:v>
                </c:pt>
                <c:pt idx="1">
                  <c:v>1 admission</c:v>
                </c:pt>
                <c:pt idx="2">
                  <c:v>2 admissions</c:v>
                </c:pt>
                <c:pt idx="3">
                  <c:v>3 admissions</c:v>
                </c:pt>
              </c:strCache>
            </c:strRef>
          </c:cat>
          <c:val>
            <c:numRef>
              <c:f>Sheet1!$F$57:$I$57</c:f>
              <c:numCache>
                <c:formatCode>General</c:formatCode>
                <c:ptCount val="4"/>
                <c:pt idx="0">
                  <c:v>155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0-4342-ADA7-51C89E1CCF2A}"/>
            </c:ext>
          </c:extLst>
        </c:ser>
        <c:ser>
          <c:idx val="2"/>
          <c:order val="2"/>
          <c:tx>
            <c:strRef>
              <c:f>Sheet1!$E$58</c:f>
              <c:strCache>
                <c:ptCount val="1"/>
                <c:pt idx="0">
                  <c:v>No inhaler switch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Sheet1!$F$55:$I$55</c:f>
              <c:strCache>
                <c:ptCount val="4"/>
                <c:pt idx="0">
                  <c:v>0 admissions</c:v>
                </c:pt>
                <c:pt idx="1">
                  <c:v>1 admission</c:v>
                </c:pt>
                <c:pt idx="2">
                  <c:v>2 admissions</c:v>
                </c:pt>
                <c:pt idx="3">
                  <c:v>3 admissions</c:v>
                </c:pt>
              </c:strCache>
            </c:strRef>
          </c:cat>
          <c:val>
            <c:numRef>
              <c:f>Sheet1!$F$58:$I$58</c:f>
              <c:numCache>
                <c:formatCode>General</c:formatCode>
                <c:ptCount val="4"/>
                <c:pt idx="0">
                  <c:v>6938</c:v>
                </c:pt>
                <c:pt idx="1">
                  <c:v>52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0-4342-ADA7-51C89E1CC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09708735"/>
        <c:axId val="1058593007"/>
      </c:barChart>
      <c:catAx>
        <c:axId val="130970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593007"/>
        <c:crosses val="autoZero"/>
        <c:auto val="1"/>
        <c:lblAlgn val="ctr"/>
        <c:lblOffset val="100"/>
        <c:noMultiLvlLbl val="0"/>
      </c:catAx>
      <c:valAx>
        <c:axId val="1058593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70873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r>
              <a:rPr lang="en-SG" sz="2400" dirty="0">
                <a:latin typeface="+mn-lt"/>
              </a:rPr>
              <a:t>Correlation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'[Charts for switches_v1.xlsx]Sheet1'!$E$98</c:f>
              <c:strCache>
                <c:ptCount val="1"/>
                <c:pt idx="0">
                  <c:v>ED Visits vs ICU admissions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'[Charts for switches_v1.xlsx]Sheet1'!$F$97:$H$97</c:f>
              <c:strCache>
                <c:ptCount val="3"/>
                <c:pt idx="0">
                  <c:v>No inhaler switch</c:v>
                </c:pt>
                <c:pt idx="1">
                  <c:v>Inhaler switch</c:v>
                </c:pt>
                <c:pt idx="2">
                  <c:v>Inhaler switch (same drug, different device)</c:v>
                </c:pt>
              </c:strCache>
            </c:strRef>
          </c:cat>
          <c:val>
            <c:numRef>
              <c:f>'[Charts for switches_v1.xlsx]Sheet1'!$F$98:$H$98</c:f>
              <c:numCache>
                <c:formatCode>General</c:formatCode>
                <c:ptCount val="3"/>
                <c:pt idx="0">
                  <c:v>0.128</c:v>
                </c:pt>
                <c:pt idx="1">
                  <c:v>0.34799999999999998</c:v>
                </c:pt>
                <c:pt idx="2">
                  <c:v>0.52900000000000003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3-4F94-B9CD-B095496FE4D5}"/>
            </c:ext>
          </c:extLst>
        </c:ser>
        <c:ser>
          <c:idx val="1"/>
          <c:order val="1"/>
          <c:tx>
            <c:strRef>
              <c:f>'[Charts for switches_v1.xlsx]Sheet1'!$E$99</c:f>
              <c:strCache>
                <c:ptCount val="1"/>
                <c:pt idx="0">
                  <c:v>Switches vs Exacerbations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'[Charts for switches_v1.xlsx]Sheet1'!$F$97:$H$97</c:f>
              <c:strCache>
                <c:ptCount val="3"/>
                <c:pt idx="0">
                  <c:v>No inhaler switch</c:v>
                </c:pt>
                <c:pt idx="1">
                  <c:v>Inhaler switch</c:v>
                </c:pt>
                <c:pt idx="2">
                  <c:v>Inhaler switch (same drug, different device)</c:v>
                </c:pt>
              </c:strCache>
            </c:strRef>
          </c:cat>
          <c:val>
            <c:numRef>
              <c:f>'[Charts for switches_v1.xlsx]Sheet1'!$F$99:$H$99</c:f>
              <c:numCache>
                <c:formatCode>General</c:formatCode>
                <c:ptCount val="3"/>
                <c:pt idx="0">
                  <c:v>0.18</c:v>
                </c:pt>
                <c:pt idx="1">
                  <c:v>0.29799999999999999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43-4F94-B9CD-B095496FE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6289632"/>
        <c:axId val="1738907247"/>
      </c:barChart>
      <c:catAx>
        <c:axId val="137628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8907247"/>
        <c:crosses val="autoZero"/>
        <c:auto val="1"/>
        <c:lblAlgn val="ctr"/>
        <c:lblOffset val="100"/>
        <c:noMultiLvlLbl val="0"/>
      </c:catAx>
      <c:valAx>
        <c:axId val="1738907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7628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C00CB-C95D-4B22-A727-322B5F0B6748}" type="doc">
      <dgm:prSet loTypeId="urn:microsoft.com/office/officeart/2005/8/layout/pList2" loCatId="list" qsTypeId="urn:microsoft.com/office/officeart/2005/8/quickstyle/simple1#1" qsCatId="simple" csTypeId="urn:microsoft.com/office/officeart/2005/8/colors/accent1_2#1" csCatId="accent1" phldr="1"/>
      <dgm:spPr/>
    </dgm:pt>
    <dgm:pt modelId="{8C569870-E134-4947-AD6E-DBD260B813A5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dirty="0">
              <a:latin typeface="+mn-lt"/>
              <a:cs typeface="Poppins" panose="00000500000000000000" charset="0"/>
            </a:rPr>
            <a:t>Metered dose inhalers 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dirty="0">
              <a:latin typeface="+mn-lt"/>
              <a:cs typeface="Poppins" panose="00000500000000000000" charset="0"/>
            </a:rPr>
            <a:t>(MDI)</a:t>
          </a:r>
          <a:endParaRPr sz="2800" dirty="0">
            <a:latin typeface="+mn-lt"/>
            <a:cs typeface="Poppins" panose="00000500000000000000" charset="0"/>
          </a:endParaRPr>
        </a:p>
      </dgm:t>
    </dgm:pt>
    <dgm:pt modelId="{DE13AEAD-281F-45EA-96EB-EEAFB91BDECC}" type="parTrans" cxnId="{BF915DB3-A512-41EC-988D-B7E573C04CCE}">
      <dgm:prSet/>
      <dgm:spPr/>
      <dgm:t>
        <a:bodyPr/>
        <a:lstStyle/>
        <a:p>
          <a:endParaRPr lang="en-SG"/>
        </a:p>
      </dgm:t>
    </dgm:pt>
    <dgm:pt modelId="{E95DDC84-6FA7-4D53-ABCD-8B9D3FB68EF3}" type="sibTrans" cxnId="{BF915DB3-A512-41EC-988D-B7E573C04CCE}">
      <dgm:prSet/>
      <dgm:spPr/>
      <dgm:t>
        <a:bodyPr/>
        <a:lstStyle/>
        <a:p>
          <a:endParaRPr lang="en-SG"/>
        </a:p>
      </dgm:t>
    </dgm:pt>
    <dgm:pt modelId="{E1225102-C0E6-4FB3-A3BD-3809B627CCB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Dry powder inhalers   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(DPI)</a:t>
          </a:r>
        </a:p>
      </dgm:t>
    </dgm:pt>
    <dgm:pt modelId="{381B5F37-3968-48D9-95A0-D111CEBD6033}" type="parTrans" cxnId="{A2576DA9-AFF7-4EF9-9622-8DF628459329}">
      <dgm:prSet/>
      <dgm:spPr/>
      <dgm:t>
        <a:bodyPr/>
        <a:lstStyle/>
        <a:p>
          <a:endParaRPr lang="en-SG"/>
        </a:p>
      </dgm:t>
    </dgm:pt>
    <dgm:pt modelId="{25523711-9950-42B2-B4FC-7444B0964D2B}" type="sibTrans" cxnId="{A2576DA9-AFF7-4EF9-9622-8DF628459329}">
      <dgm:prSet/>
      <dgm:spPr/>
      <dgm:t>
        <a:bodyPr/>
        <a:lstStyle/>
        <a:p>
          <a:endParaRPr lang="en-SG"/>
        </a:p>
      </dgm:t>
    </dgm:pt>
    <dgm:pt modelId="{70B92D46-0C69-4D72-9703-D1B06E92A79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Soft Mist inhaler     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(SMI)</a:t>
          </a:r>
          <a:endParaRPr sz="2800" kern="1200" dirty="0">
            <a:solidFill>
              <a:prstClr val="white"/>
            </a:solidFill>
            <a:latin typeface="Calibri" panose="020F0502020204030204"/>
            <a:ea typeface="+mn-ea"/>
            <a:cs typeface="Poppins" panose="00000500000000000000" charset="0"/>
          </a:endParaRPr>
        </a:p>
      </dgm:t>
    </dgm:pt>
    <dgm:pt modelId="{440F89F4-FAB4-4F22-8D5F-387F0C888DA9}" type="parTrans" cxnId="{81D7AA1E-BBB2-448C-A892-3C717C8987F2}">
      <dgm:prSet/>
      <dgm:spPr/>
      <dgm:t>
        <a:bodyPr/>
        <a:lstStyle/>
        <a:p>
          <a:endParaRPr lang="en-SG"/>
        </a:p>
      </dgm:t>
    </dgm:pt>
    <dgm:pt modelId="{7E88E8F1-5630-4CBC-A086-041B9B0805E1}" type="sibTrans" cxnId="{81D7AA1E-BBB2-448C-A892-3C717C8987F2}">
      <dgm:prSet/>
      <dgm:spPr/>
      <dgm:t>
        <a:bodyPr/>
        <a:lstStyle/>
        <a:p>
          <a:endParaRPr lang="en-SG"/>
        </a:p>
      </dgm:t>
    </dgm:pt>
    <dgm:pt modelId="{0B454803-3EFD-4548-8408-CD8D241AC342}" type="pres">
      <dgm:prSet presAssocID="{1A2C00CB-C95D-4B22-A727-322B5F0B6748}" presName="Name0" presStyleCnt="0">
        <dgm:presLayoutVars>
          <dgm:dir/>
          <dgm:resizeHandles val="exact"/>
        </dgm:presLayoutVars>
      </dgm:prSet>
      <dgm:spPr/>
    </dgm:pt>
    <dgm:pt modelId="{C01B4FFC-AD5E-4383-8217-34D79D165A93}" type="pres">
      <dgm:prSet presAssocID="{1A2C00CB-C95D-4B22-A727-322B5F0B6748}" presName="bkgdShp" presStyleLbl="alignAccFollowNode1" presStyleIdx="0" presStyleCnt="1"/>
      <dgm:spPr>
        <a:ln>
          <a:noFill/>
        </a:ln>
      </dgm:spPr>
    </dgm:pt>
    <dgm:pt modelId="{4DEC3A5A-5583-484E-A891-50C20FAF3795}" type="pres">
      <dgm:prSet presAssocID="{1A2C00CB-C95D-4B22-A727-322B5F0B6748}" presName="linComp" presStyleCnt="0"/>
      <dgm:spPr/>
    </dgm:pt>
    <dgm:pt modelId="{7E152D5D-9E86-4537-BA73-1A3D1C6E118B}" type="pres">
      <dgm:prSet presAssocID="{8C569870-E134-4947-AD6E-DBD260B813A5}" presName="compNode" presStyleCnt="0"/>
      <dgm:spPr/>
    </dgm:pt>
    <dgm:pt modelId="{54C0B1FE-6272-44D0-BE48-3EEA2B271220}" type="pres">
      <dgm:prSet presAssocID="{8C569870-E134-4947-AD6E-DBD260B813A5}" presName="node" presStyleLbl="node1" presStyleIdx="0" presStyleCnt="3">
        <dgm:presLayoutVars>
          <dgm:bulletEnabled val="1"/>
        </dgm:presLayoutVars>
      </dgm:prSet>
      <dgm:spPr/>
    </dgm:pt>
    <dgm:pt modelId="{9014806F-9689-4F6A-95B8-BF0F50B2E6F4}" type="pres">
      <dgm:prSet presAssocID="{8C569870-E134-4947-AD6E-DBD260B813A5}" presName="invisiNode" presStyleLbl="node1" presStyleIdx="0" presStyleCnt="3"/>
      <dgm:spPr/>
    </dgm:pt>
    <dgm:pt modelId="{7A509209-DD14-41D8-916C-0CD0227EE3CF}" type="pres">
      <dgm:prSet presAssocID="{8C569870-E134-4947-AD6E-DBD260B813A5}" presName="imagNode" presStyleLbl="fgImgPlace1" presStyleIdx="0" presStyleCnt="3" custLinFactNeighborX="0" custLinFactNeighborY="-685"/>
      <dgm:spPr>
        <a:noFill/>
      </dgm:spPr>
    </dgm:pt>
    <dgm:pt modelId="{8F67BED2-D31D-4A76-836B-5090AC43B4EC}" type="pres">
      <dgm:prSet presAssocID="{E95DDC84-6FA7-4D53-ABCD-8B9D3FB68EF3}" presName="sibTrans" presStyleLbl="sibTrans2D1" presStyleIdx="0" presStyleCnt="0"/>
      <dgm:spPr/>
    </dgm:pt>
    <dgm:pt modelId="{E6A1709B-4489-46FD-91AC-7A8ECDAFAB28}" type="pres">
      <dgm:prSet presAssocID="{E1225102-C0E6-4FB3-A3BD-3809B627CCBC}" presName="compNode" presStyleCnt="0"/>
      <dgm:spPr/>
    </dgm:pt>
    <dgm:pt modelId="{DE9437D3-FF5C-406F-9D16-4757F680675F}" type="pres">
      <dgm:prSet presAssocID="{E1225102-C0E6-4FB3-A3BD-3809B627CCBC}" presName="node" presStyleLbl="node1" presStyleIdx="1" presStyleCnt="3">
        <dgm:presLayoutVars>
          <dgm:bulletEnabled val="1"/>
        </dgm:presLayoutVars>
      </dgm:prSet>
      <dgm:spPr/>
    </dgm:pt>
    <dgm:pt modelId="{16C37A9B-7868-4CCA-98AE-DE627FE6EDC8}" type="pres">
      <dgm:prSet presAssocID="{E1225102-C0E6-4FB3-A3BD-3809B627CCBC}" presName="invisiNode" presStyleLbl="node1" presStyleIdx="1" presStyleCnt="3"/>
      <dgm:spPr/>
    </dgm:pt>
    <dgm:pt modelId="{B7C3E6EF-5FBD-42A1-AD65-7B36102EA6F9}" type="pres">
      <dgm:prSet presAssocID="{E1225102-C0E6-4FB3-A3BD-3809B627CCBC}" presName="imagNode" presStyleLbl="fgImgPlace1" presStyleIdx="1" presStyleCnt="3"/>
      <dgm:spPr/>
    </dgm:pt>
    <dgm:pt modelId="{F3DEA8DF-5D42-4BC9-8ECB-E23AC06111AB}" type="pres">
      <dgm:prSet presAssocID="{25523711-9950-42B2-B4FC-7444B0964D2B}" presName="sibTrans" presStyleLbl="sibTrans2D1" presStyleIdx="0" presStyleCnt="0"/>
      <dgm:spPr/>
    </dgm:pt>
    <dgm:pt modelId="{17C04A69-F1F7-47D5-9FA7-E60937004075}" type="pres">
      <dgm:prSet presAssocID="{70B92D46-0C69-4D72-9703-D1B06E92A79A}" presName="compNode" presStyleCnt="0"/>
      <dgm:spPr/>
    </dgm:pt>
    <dgm:pt modelId="{A845EC55-969E-443B-B123-730472E05899}" type="pres">
      <dgm:prSet presAssocID="{70B92D46-0C69-4D72-9703-D1B06E92A79A}" presName="node" presStyleLbl="node1" presStyleIdx="2" presStyleCnt="3">
        <dgm:presLayoutVars>
          <dgm:bulletEnabled val="1"/>
        </dgm:presLayoutVars>
      </dgm:prSet>
      <dgm:spPr/>
    </dgm:pt>
    <dgm:pt modelId="{971C7611-D02B-4844-994D-7B1C01B9E7AC}" type="pres">
      <dgm:prSet presAssocID="{70B92D46-0C69-4D72-9703-D1B06E92A79A}" presName="invisiNode" presStyleLbl="node1" presStyleIdx="2" presStyleCnt="3"/>
      <dgm:spPr/>
    </dgm:pt>
    <dgm:pt modelId="{0AB392C4-0A8B-4FCA-8252-7E1846EE2B82}" type="pres">
      <dgm:prSet presAssocID="{70B92D46-0C69-4D72-9703-D1B06E92A79A}" presName="imagNode" presStyleLbl="fgImgPlace1" presStyleIdx="2" presStyleCnt="3"/>
      <dgm:spPr/>
    </dgm:pt>
  </dgm:ptLst>
  <dgm:cxnLst>
    <dgm:cxn modelId="{81D7AA1E-BBB2-448C-A892-3C717C8987F2}" srcId="{1A2C00CB-C95D-4B22-A727-322B5F0B6748}" destId="{70B92D46-0C69-4D72-9703-D1B06E92A79A}" srcOrd="2" destOrd="0" parTransId="{440F89F4-FAB4-4F22-8D5F-387F0C888DA9}" sibTransId="{7E88E8F1-5630-4CBC-A086-041B9B0805E1}"/>
    <dgm:cxn modelId="{9FC3813B-71AD-4278-A129-B22ACD1593A6}" type="presOf" srcId="{E1225102-C0E6-4FB3-A3BD-3809B627CCBC}" destId="{DE9437D3-FF5C-406F-9D16-4757F680675F}" srcOrd="0" destOrd="0" presId="urn:microsoft.com/office/officeart/2005/8/layout/pList2"/>
    <dgm:cxn modelId="{F6F92F5E-76D3-4945-A0C2-2B52E9EB950D}" type="presOf" srcId="{25523711-9950-42B2-B4FC-7444B0964D2B}" destId="{F3DEA8DF-5D42-4BC9-8ECB-E23AC06111AB}" srcOrd="0" destOrd="0" presId="urn:microsoft.com/office/officeart/2005/8/layout/pList2"/>
    <dgm:cxn modelId="{06051247-0B80-4935-9E2E-381089DE19BA}" type="presOf" srcId="{70B92D46-0C69-4D72-9703-D1B06E92A79A}" destId="{A845EC55-969E-443B-B123-730472E05899}" srcOrd="0" destOrd="0" presId="urn:microsoft.com/office/officeart/2005/8/layout/pList2"/>
    <dgm:cxn modelId="{D86B706C-23F5-42E7-BE53-0C0A0617F2E3}" type="presOf" srcId="{1A2C00CB-C95D-4B22-A727-322B5F0B6748}" destId="{0B454803-3EFD-4548-8408-CD8D241AC342}" srcOrd="0" destOrd="0" presId="urn:microsoft.com/office/officeart/2005/8/layout/pList2"/>
    <dgm:cxn modelId="{A2576DA9-AFF7-4EF9-9622-8DF628459329}" srcId="{1A2C00CB-C95D-4B22-A727-322B5F0B6748}" destId="{E1225102-C0E6-4FB3-A3BD-3809B627CCBC}" srcOrd="1" destOrd="0" parTransId="{381B5F37-3968-48D9-95A0-D111CEBD6033}" sibTransId="{25523711-9950-42B2-B4FC-7444B0964D2B}"/>
    <dgm:cxn modelId="{BF915DB3-A512-41EC-988D-B7E573C04CCE}" srcId="{1A2C00CB-C95D-4B22-A727-322B5F0B6748}" destId="{8C569870-E134-4947-AD6E-DBD260B813A5}" srcOrd="0" destOrd="0" parTransId="{DE13AEAD-281F-45EA-96EB-EEAFB91BDECC}" sibTransId="{E95DDC84-6FA7-4D53-ABCD-8B9D3FB68EF3}"/>
    <dgm:cxn modelId="{C4D85FC6-795F-4A20-84A8-157DDD525A29}" type="presOf" srcId="{8C569870-E134-4947-AD6E-DBD260B813A5}" destId="{54C0B1FE-6272-44D0-BE48-3EEA2B271220}" srcOrd="0" destOrd="0" presId="urn:microsoft.com/office/officeart/2005/8/layout/pList2"/>
    <dgm:cxn modelId="{56633BE9-5B79-4D42-8D60-0D06E0DB34FB}" type="presOf" srcId="{E95DDC84-6FA7-4D53-ABCD-8B9D3FB68EF3}" destId="{8F67BED2-D31D-4A76-836B-5090AC43B4EC}" srcOrd="0" destOrd="0" presId="urn:microsoft.com/office/officeart/2005/8/layout/pList2"/>
    <dgm:cxn modelId="{D619EC9F-D96F-4A47-81EA-5655B408CF6F}" type="presParOf" srcId="{0B454803-3EFD-4548-8408-CD8D241AC342}" destId="{C01B4FFC-AD5E-4383-8217-34D79D165A93}" srcOrd="0" destOrd="0" presId="urn:microsoft.com/office/officeart/2005/8/layout/pList2"/>
    <dgm:cxn modelId="{C32BE854-92FA-4BE6-9084-98301F54254B}" type="presParOf" srcId="{0B454803-3EFD-4548-8408-CD8D241AC342}" destId="{4DEC3A5A-5583-484E-A891-50C20FAF3795}" srcOrd="1" destOrd="0" presId="urn:microsoft.com/office/officeart/2005/8/layout/pList2"/>
    <dgm:cxn modelId="{1B46F028-1F74-4CAA-B6C1-775EBDE1496C}" type="presParOf" srcId="{4DEC3A5A-5583-484E-A891-50C20FAF3795}" destId="{7E152D5D-9E86-4537-BA73-1A3D1C6E118B}" srcOrd="0" destOrd="0" presId="urn:microsoft.com/office/officeart/2005/8/layout/pList2"/>
    <dgm:cxn modelId="{FBF62B9C-7BDB-4F22-8332-8F30FB57E1F5}" type="presParOf" srcId="{7E152D5D-9E86-4537-BA73-1A3D1C6E118B}" destId="{54C0B1FE-6272-44D0-BE48-3EEA2B271220}" srcOrd="0" destOrd="0" presId="urn:microsoft.com/office/officeart/2005/8/layout/pList2"/>
    <dgm:cxn modelId="{9A04181F-1E44-4A48-8802-49618C95C5DA}" type="presParOf" srcId="{7E152D5D-9E86-4537-BA73-1A3D1C6E118B}" destId="{9014806F-9689-4F6A-95B8-BF0F50B2E6F4}" srcOrd="1" destOrd="0" presId="urn:microsoft.com/office/officeart/2005/8/layout/pList2"/>
    <dgm:cxn modelId="{2E4B52B3-8D88-4F8C-ACD8-C8398202D16A}" type="presParOf" srcId="{7E152D5D-9E86-4537-BA73-1A3D1C6E118B}" destId="{7A509209-DD14-41D8-916C-0CD0227EE3CF}" srcOrd="2" destOrd="0" presId="urn:microsoft.com/office/officeart/2005/8/layout/pList2"/>
    <dgm:cxn modelId="{6AE084BE-F22D-44CE-AC7F-3351FC531F3E}" type="presParOf" srcId="{4DEC3A5A-5583-484E-A891-50C20FAF3795}" destId="{8F67BED2-D31D-4A76-836B-5090AC43B4EC}" srcOrd="1" destOrd="0" presId="urn:microsoft.com/office/officeart/2005/8/layout/pList2"/>
    <dgm:cxn modelId="{DC108350-D2F2-40CC-B70C-5AB21BCAB763}" type="presParOf" srcId="{4DEC3A5A-5583-484E-A891-50C20FAF3795}" destId="{E6A1709B-4489-46FD-91AC-7A8ECDAFAB28}" srcOrd="2" destOrd="0" presId="urn:microsoft.com/office/officeart/2005/8/layout/pList2"/>
    <dgm:cxn modelId="{933B6860-64D6-4CFA-876E-FE592F487455}" type="presParOf" srcId="{E6A1709B-4489-46FD-91AC-7A8ECDAFAB28}" destId="{DE9437D3-FF5C-406F-9D16-4757F680675F}" srcOrd="0" destOrd="0" presId="urn:microsoft.com/office/officeart/2005/8/layout/pList2"/>
    <dgm:cxn modelId="{797188E0-F3BE-4C69-9C67-A9807EE34902}" type="presParOf" srcId="{E6A1709B-4489-46FD-91AC-7A8ECDAFAB28}" destId="{16C37A9B-7868-4CCA-98AE-DE627FE6EDC8}" srcOrd="1" destOrd="0" presId="urn:microsoft.com/office/officeart/2005/8/layout/pList2"/>
    <dgm:cxn modelId="{B6807B0F-DDED-4170-9398-FF4F7EA88A8B}" type="presParOf" srcId="{E6A1709B-4489-46FD-91AC-7A8ECDAFAB28}" destId="{B7C3E6EF-5FBD-42A1-AD65-7B36102EA6F9}" srcOrd="2" destOrd="0" presId="urn:microsoft.com/office/officeart/2005/8/layout/pList2"/>
    <dgm:cxn modelId="{7E5433C0-3451-468A-8D74-AC66D1378722}" type="presParOf" srcId="{4DEC3A5A-5583-484E-A891-50C20FAF3795}" destId="{F3DEA8DF-5D42-4BC9-8ECB-E23AC06111AB}" srcOrd="3" destOrd="0" presId="urn:microsoft.com/office/officeart/2005/8/layout/pList2"/>
    <dgm:cxn modelId="{8395FD34-6D0B-46FA-825C-2953FD46F15D}" type="presParOf" srcId="{4DEC3A5A-5583-484E-A891-50C20FAF3795}" destId="{17C04A69-F1F7-47D5-9FA7-E60937004075}" srcOrd="4" destOrd="0" presId="urn:microsoft.com/office/officeart/2005/8/layout/pList2"/>
    <dgm:cxn modelId="{5109973F-4104-4A9C-B194-CFA069172FAD}" type="presParOf" srcId="{17C04A69-F1F7-47D5-9FA7-E60937004075}" destId="{A845EC55-969E-443B-B123-730472E05899}" srcOrd="0" destOrd="0" presId="urn:microsoft.com/office/officeart/2005/8/layout/pList2"/>
    <dgm:cxn modelId="{6DF0AF50-4069-4D0B-8B6D-5CD6B499D977}" type="presParOf" srcId="{17C04A69-F1F7-47D5-9FA7-E60937004075}" destId="{971C7611-D02B-4844-994D-7B1C01B9E7AC}" srcOrd="1" destOrd="0" presId="urn:microsoft.com/office/officeart/2005/8/layout/pList2"/>
    <dgm:cxn modelId="{C8B7BD48-3AE7-4AB6-A2FA-CAA4C62B5B80}" type="presParOf" srcId="{17C04A69-F1F7-47D5-9FA7-E60937004075}" destId="{0AB392C4-0A8B-4FCA-8252-7E1846EE2B8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C00CB-C95D-4B22-A727-322B5F0B6748}" type="doc">
      <dgm:prSet loTypeId="urn:microsoft.com/office/officeart/2005/8/layout/pList2" loCatId="list" qsTypeId="urn:microsoft.com/office/officeart/2005/8/quickstyle/simple1#2" qsCatId="simple" csTypeId="urn:microsoft.com/office/officeart/2005/8/colors/accent1_2#2" csCatId="accent1" phldr="1"/>
      <dgm:spPr/>
    </dgm:pt>
    <dgm:pt modelId="{8C569870-E134-4947-AD6E-DBD260B813A5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dirty="0"/>
            <a:t>MDI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SG" sz="2400" dirty="0"/>
        </a:p>
      </dgm:t>
    </dgm:pt>
    <dgm:pt modelId="{DE13AEAD-281F-45EA-96EB-EEAFB91BDECC}" type="parTrans" cxnId="{61C0A0AB-D1B0-48A1-BF5B-AF690C3F5097}">
      <dgm:prSet/>
      <dgm:spPr/>
      <dgm:t>
        <a:bodyPr/>
        <a:lstStyle/>
        <a:p>
          <a:endParaRPr lang="en-SG"/>
        </a:p>
      </dgm:t>
    </dgm:pt>
    <dgm:pt modelId="{E95DDC84-6FA7-4D53-ABCD-8B9D3FB68EF3}" type="sibTrans" cxnId="{61C0A0AB-D1B0-48A1-BF5B-AF690C3F5097}">
      <dgm:prSet/>
      <dgm:spPr/>
      <dgm:t>
        <a:bodyPr/>
        <a:lstStyle/>
        <a:p>
          <a:endParaRPr lang="en-SG"/>
        </a:p>
      </dgm:t>
    </dgm:pt>
    <dgm:pt modelId="{E1225102-C0E6-4FB3-A3BD-3809B627CCBC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dirty="0"/>
            <a:t>DPI</a:t>
          </a:r>
        </a:p>
      </dgm:t>
    </dgm:pt>
    <dgm:pt modelId="{381B5F37-3968-48D9-95A0-D111CEBD6033}" type="parTrans" cxnId="{BE170051-47E9-4F77-BFEB-2154F99A1B40}">
      <dgm:prSet/>
      <dgm:spPr/>
      <dgm:t>
        <a:bodyPr/>
        <a:lstStyle/>
        <a:p>
          <a:endParaRPr lang="en-SG"/>
        </a:p>
      </dgm:t>
    </dgm:pt>
    <dgm:pt modelId="{25523711-9950-42B2-B4FC-7444B0964D2B}" type="sibTrans" cxnId="{BE170051-47E9-4F77-BFEB-2154F99A1B40}">
      <dgm:prSet/>
      <dgm:spPr/>
      <dgm:t>
        <a:bodyPr/>
        <a:lstStyle/>
        <a:p>
          <a:endParaRPr lang="en-SG"/>
        </a:p>
      </dgm:t>
    </dgm:pt>
    <dgm:pt modelId="{70B92D46-0C69-4D72-9703-D1B06E92A79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2800" dirty="0"/>
            <a:t>SMI</a:t>
          </a:r>
        </a:p>
      </dgm:t>
    </dgm:pt>
    <dgm:pt modelId="{440F89F4-FAB4-4F22-8D5F-387F0C888DA9}" type="parTrans" cxnId="{C2AEA0BD-4EAB-4176-AC7A-484B1CFB77D9}">
      <dgm:prSet/>
      <dgm:spPr/>
      <dgm:t>
        <a:bodyPr/>
        <a:lstStyle/>
        <a:p>
          <a:endParaRPr lang="en-SG"/>
        </a:p>
      </dgm:t>
    </dgm:pt>
    <dgm:pt modelId="{7E88E8F1-5630-4CBC-A086-041B9B0805E1}" type="sibTrans" cxnId="{C2AEA0BD-4EAB-4176-AC7A-484B1CFB77D9}">
      <dgm:prSet/>
      <dgm:spPr/>
      <dgm:t>
        <a:bodyPr/>
        <a:lstStyle/>
        <a:p>
          <a:endParaRPr lang="en-SG"/>
        </a:p>
      </dgm:t>
    </dgm:pt>
    <dgm:pt modelId="{0B454803-3EFD-4548-8408-CD8D241AC342}" type="pres">
      <dgm:prSet presAssocID="{1A2C00CB-C95D-4B22-A727-322B5F0B6748}" presName="Name0" presStyleCnt="0">
        <dgm:presLayoutVars>
          <dgm:dir/>
          <dgm:resizeHandles val="exact"/>
        </dgm:presLayoutVars>
      </dgm:prSet>
      <dgm:spPr/>
    </dgm:pt>
    <dgm:pt modelId="{C01B4FFC-AD5E-4383-8217-34D79D165A93}" type="pres">
      <dgm:prSet presAssocID="{1A2C00CB-C95D-4B22-A727-322B5F0B6748}" presName="bkgdShp" presStyleLbl="alignAccFollowNode1" presStyleIdx="0" presStyleCnt="1"/>
      <dgm:spPr>
        <a:ln>
          <a:noFill/>
        </a:ln>
      </dgm:spPr>
    </dgm:pt>
    <dgm:pt modelId="{4DEC3A5A-5583-484E-A891-50C20FAF3795}" type="pres">
      <dgm:prSet presAssocID="{1A2C00CB-C95D-4B22-A727-322B5F0B6748}" presName="linComp" presStyleCnt="0"/>
      <dgm:spPr/>
    </dgm:pt>
    <dgm:pt modelId="{7E152D5D-9E86-4537-BA73-1A3D1C6E118B}" type="pres">
      <dgm:prSet presAssocID="{8C569870-E134-4947-AD6E-DBD260B813A5}" presName="compNode" presStyleCnt="0"/>
      <dgm:spPr/>
    </dgm:pt>
    <dgm:pt modelId="{54C0B1FE-6272-44D0-BE48-3EEA2B271220}" type="pres">
      <dgm:prSet presAssocID="{8C569870-E134-4947-AD6E-DBD260B813A5}" presName="node" presStyleLbl="node1" presStyleIdx="0" presStyleCnt="3">
        <dgm:presLayoutVars>
          <dgm:bulletEnabled val="1"/>
        </dgm:presLayoutVars>
      </dgm:prSet>
      <dgm:spPr/>
    </dgm:pt>
    <dgm:pt modelId="{9014806F-9689-4F6A-95B8-BF0F50B2E6F4}" type="pres">
      <dgm:prSet presAssocID="{8C569870-E134-4947-AD6E-DBD260B813A5}" presName="invisiNode" presStyleLbl="node1" presStyleIdx="0" presStyleCnt="3"/>
      <dgm:spPr/>
    </dgm:pt>
    <dgm:pt modelId="{7A509209-DD14-41D8-916C-0CD0227EE3CF}" type="pres">
      <dgm:prSet presAssocID="{8C569870-E134-4947-AD6E-DBD260B813A5}" presName="imagNode" presStyleLbl="fgImgPlace1" presStyleIdx="0" presStyleCnt="3" custLinFactNeighborX="0" custLinFactNeighborY="-685"/>
      <dgm:spPr>
        <a:noFill/>
      </dgm:spPr>
    </dgm:pt>
    <dgm:pt modelId="{8F67BED2-D31D-4A76-836B-5090AC43B4EC}" type="pres">
      <dgm:prSet presAssocID="{E95DDC84-6FA7-4D53-ABCD-8B9D3FB68EF3}" presName="sibTrans" presStyleLbl="sibTrans2D1" presStyleIdx="0" presStyleCnt="0"/>
      <dgm:spPr/>
    </dgm:pt>
    <dgm:pt modelId="{E6A1709B-4489-46FD-91AC-7A8ECDAFAB28}" type="pres">
      <dgm:prSet presAssocID="{E1225102-C0E6-4FB3-A3BD-3809B627CCBC}" presName="compNode" presStyleCnt="0"/>
      <dgm:spPr/>
    </dgm:pt>
    <dgm:pt modelId="{DE9437D3-FF5C-406F-9D16-4757F680675F}" type="pres">
      <dgm:prSet presAssocID="{E1225102-C0E6-4FB3-A3BD-3809B627CCBC}" presName="node" presStyleLbl="node1" presStyleIdx="1" presStyleCnt="3">
        <dgm:presLayoutVars>
          <dgm:bulletEnabled val="1"/>
        </dgm:presLayoutVars>
      </dgm:prSet>
      <dgm:spPr/>
    </dgm:pt>
    <dgm:pt modelId="{16C37A9B-7868-4CCA-98AE-DE627FE6EDC8}" type="pres">
      <dgm:prSet presAssocID="{E1225102-C0E6-4FB3-A3BD-3809B627CCBC}" presName="invisiNode" presStyleLbl="node1" presStyleIdx="1" presStyleCnt="3"/>
      <dgm:spPr/>
    </dgm:pt>
    <dgm:pt modelId="{B7C3E6EF-5FBD-42A1-AD65-7B36102EA6F9}" type="pres">
      <dgm:prSet presAssocID="{E1225102-C0E6-4FB3-A3BD-3809B627CCBC}" presName="imagNode" presStyleLbl="fgImgPlace1" presStyleIdx="1" presStyleCnt="3"/>
      <dgm:spPr/>
    </dgm:pt>
    <dgm:pt modelId="{F3DEA8DF-5D42-4BC9-8ECB-E23AC06111AB}" type="pres">
      <dgm:prSet presAssocID="{25523711-9950-42B2-B4FC-7444B0964D2B}" presName="sibTrans" presStyleLbl="sibTrans2D1" presStyleIdx="0" presStyleCnt="0"/>
      <dgm:spPr/>
    </dgm:pt>
    <dgm:pt modelId="{17C04A69-F1F7-47D5-9FA7-E60937004075}" type="pres">
      <dgm:prSet presAssocID="{70B92D46-0C69-4D72-9703-D1B06E92A79A}" presName="compNode" presStyleCnt="0"/>
      <dgm:spPr/>
    </dgm:pt>
    <dgm:pt modelId="{A845EC55-969E-443B-B123-730472E05899}" type="pres">
      <dgm:prSet presAssocID="{70B92D46-0C69-4D72-9703-D1B06E92A79A}" presName="node" presStyleLbl="node1" presStyleIdx="2" presStyleCnt="3">
        <dgm:presLayoutVars>
          <dgm:bulletEnabled val="1"/>
        </dgm:presLayoutVars>
      </dgm:prSet>
      <dgm:spPr/>
    </dgm:pt>
    <dgm:pt modelId="{971C7611-D02B-4844-994D-7B1C01B9E7AC}" type="pres">
      <dgm:prSet presAssocID="{70B92D46-0C69-4D72-9703-D1B06E92A79A}" presName="invisiNode" presStyleLbl="node1" presStyleIdx="2" presStyleCnt="3"/>
      <dgm:spPr/>
    </dgm:pt>
    <dgm:pt modelId="{0AB392C4-0A8B-4FCA-8252-7E1846EE2B82}" type="pres">
      <dgm:prSet presAssocID="{70B92D46-0C69-4D72-9703-D1B06E92A79A}" presName="imagNode" presStyleLbl="fgImgPlace1" presStyleIdx="2" presStyleCnt="3"/>
      <dgm:spPr/>
    </dgm:pt>
  </dgm:ptLst>
  <dgm:cxnLst>
    <dgm:cxn modelId="{7418FA0B-33EA-4A23-A0AD-A3D971443534}" type="presOf" srcId="{1A2C00CB-C95D-4B22-A727-322B5F0B6748}" destId="{0B454803-3EFD-4548-8408-CD8D241AC342}" srcOrd="0" destOrd="0" presId="urn:microsoft.com/office/officeart/2005/8/layout/pList2"/>
    <dgm:cxn modelId="{0FEF6965-CEF3-4A4B-AA16-B2F9D5C42A19}" type="presOf" srcId="{25523711-9950-42B2-B4FC-7444B0964D2B}" destId="{F3DEA8DF-5D42-4BC9-8ECB-E23AC06111AB}" srcOrd="0" destOrd="0" presId="urn:microsoft.com/office/officeart/2005/8/layout/pList2"/>
    <dgm:cxn modelId="{BE170051-47E9-4F77-BFEB-2154F99A1B40}" srcId="{1A2C00CB-C95D-4B22-A727-322B5F0B6748}" destId="{E1225102-C0E6-4FB3-A3BD-3809B627CCBC}" srcOrd="1" destOrd="0" parTransId="{381B5F37-3968-48D9-95A0-D111CEBD6033}" sibTransId="{25523711-9950-42B2-B4FC-7444B0964D2B}"/>
    <dgm:cxn modelId="{FF2F9255-0BA6-44BE-ABF8-9164581748CE}" type="presOf" srcId="{70B92D46-0C69-4D72-9703-D1B06E92A79A}" destId="{A845EC55-969E-443B-B123-730472E05899}" srcOrd="0" destOrd="0" presId="urn:microsoft.com/office/officeart/2005/8/layout/pList2"/>
    <dgm:cxn modelId="{26D12576-D5BD-41F2-AF9B-F6F97E7652A1}" type="presOf" srcId="{E95DDC84-6FA7-4D53-ABCD-8B9D3FB68EF3}" destId="{8F67BED2-D31D-4A76-836B-5090AC43B4EC}" srcOrd="0" destOrd="0" presId="urn:microsoft.com/office/officeart/2005/8/layout/pList2"/>
    <dgm:cxn modelId="{61C0A0AB-D1B0-48A1-BF5B-AF690C3F5097}" srcId="{1A2C00CB-C95D-4B22-A727-322B5F0B6748}" destId="{8C569870-E134-4947-AD6E-DBD260B813A5}" srcOrd="0" destOrd="0" parTransId="{DE13AEAD-281F-45EA-96EB-EEAFB91BDECC}" sibTransId="{E95DDC84-6FA7-4D53-ABCD-8B9D3FB68EF3}"/>
    <dgm:cxn modelId="{18ACA8AD-47CE-4FA0-A835-B21691804E8F}" type="presOf" srcId="{8C569870-E134-4947-AD6E-DBD260B813A5}" destId="{54C0B1FE-6272-44D0-BE48-3EEA2B271220}" srcOrd="0" destOrd="0" presId="urn:microsoft.com/office/officeart/2005/8/layout/pList2"/>
    <dgm:cxn modelId="{C2AEA0BD-4EAB-4176-AC7A-484B1CFB77D9}" srcId="{1A2C00CB-C95D-4B22-A727-322B5F0B6748}" destId="{70B92D46-0C69-4D72-9703-D1B06E92A79A}" srcOrd="2" destOrd="0" parTransId="{440F89F4-FAB4-4F22-8D5F-387F0C888DA9}" sibTransId="{7E88E8F1-5630-4CBC-A086-041B9B0805E1}"/>
    <dgm:cxn modelId="{B86028DA-FBF3-4E40-A6CC-6AE09D40EFE5}" type="presOf" srcId="{E1225102-C0E6-4FB3-A3BD-3809B627CCBC}" destId="{DE9437D3-FF5C-406F-9D16-4757F680675F}" srcOrd="0" destOrd="0" presId="urn:microsoft.com/office/officeart/2005/8/layout/pList2"/>
    <dgm:cxn modelId="{6A168A67-956D-4086-B075-013825FE0C1E}" type="presParOf" srcId="{0B454803-3EFD-4548-8408-CD8D241AC342}" destId="{C01B4FFC-AD5E-4383-8217-34D79D165A93}" srcOrd="0" destOrd="0" presId="urn:microsoft.com/office/officeart/2005/8/layout/pList2"/>
    <dgm:cxn modelId="{0A1752E6-D9E4-4DF9-A688-0ED606F6F367}" type="presParOf" srcId="{0B454803-3EFD-4548-8408-CD8D241AC342}" destId="{4DEC3A5A-5583-484E-A891-50C20FAF3795}" srcOrd="1" destOrd="0" presId="urn:microsoft.com/office/officeart/2005/8/layout/pList2"/>
    <dgm:cxn modelId="{9C66A730-B6AA-4377-800C-BF2CBB6E5778}" type="presParOf" srcId="{4DEC3A5A-5583-484E-A891-50C20FAF3795}" destId="{7E152D5D-9E86-4537-BA73-1A3D1C6E118B}" srcOrd="0" destOrd="0" presId="urn:microsoft.com/office/officeart/2005/8/layout/pList2"/>
    <dgm:cxn modelId="{B23426F3-3686-48B7-929F-48934CA1F1AD}" type="presParOf" srcId="{7E152D5D-9E86-4537-BA73-1A3D1C6E118B}" destId="{54C0B1FE-6272-44D0-BE48-3EEA2B271220}" srcOrd="0" destOrd="0" presId="urn:microsoft.com/office/officeart/2005/8/layout/pList2"/>
    <dgm:cxn modelId="{0D49CB03-92D1-4807-88ED-3E1E8D1D4FBF}" type="presParOf" srcId="{7E152D5D-9E86-4537-BA73-1A3D1C6E118B}" destId="{9014806F-9689-4F6A-95B8-BF0F50B2E6F4}" srcOrd="1" destOrd="0" presId="urn:microsoft.com/office/officeart/2005/8/layout/pList2"/>
    <dgm:cxn modelId="{BC6F8B16-CCE2-4681-B718-8821AF47AC9A}" type="presParOf" srcId="{7E152D5D-9E86-4537-BA73-1A3D1C6E118B}" destId="{7A509209-DD14-41D8-916C-0CD0227EE3CF}" srcOrd="2" destOrd="0" presId="urn:microsoft.com/office/officeart/2005/8/layout/pList2"/>
    <dgm:cxn modelId="{678BF3BE-F1B5-428E-AF82-2FC081467A95}" type="presParOf" srcId="{4DEC3A5A-5583-484E-A891-50C20FAF3795}" destId="{8F67BED2-D31D-4A76-836B-5090AC43B4EC}" srcOrd="1" destOrd="0" presId="urn:microsoft.com/office/officeart/2005/8/layout/pList2"/>
    <dgm:cxn modelId="{97C56600-EF20-4E6B-A91F-FCA851792F0E}" type="presParOf" srcId="{4DEC3A5A-5583-484E-A891-50C20FAF3795}" destId="{E6A1709B-4489-46FD-91AC-7A8ECDAFAB28}" srcOrd="2" destOrd="0" presId="urn:microsoft.com/office/officeart/2005/8/layout/pList2"/>
    <dgm:cxn modelId="{BFD43EB0-489B-41CB-BA6F-A76AE6D4E92A}" type="presParOf" srcId="{E6A1709B-4489-46FD-91AC-7A8ECDAFAB28}" destId="{DE9437D3-FF5C-406F-9D16-4757F680675F}" srcOrd="0" destOrd="0" presId="urn:microsoft.com/office/officeart/2005/8/layout/pList2"/>
    <dgm:cxn modelId="{87CAE5C6-468E-429F-AEE4-0CB7DCCD1470}" type="presParOf" srcId="{E6A1709B-4489-46FD-91AC-7A8ECDAFAB28}" destId="{16C37A9B-7868-4CCA-98AE-DE627FE6EDC8}" srcOrd="1" destOrd="0" presId="urn:microsoft.com/office/officeart/2005/8/layout/pList2"/>
    <dgm:cxn modelId="{6921A5FD-794E-4044-8B2F-F304E8A0BBD0}" type="presParOf" srcId="{E6A1709B-4489-46FD-91AC-7A8ECDAFAB28}" destId="{B7C3E6EF-5FBD-42A1-AD65-7B36102EA6F9}" srcOrd="2" destOrd="0" presId="urn:microsoft.com/office/officeart/2005/8/layout/pList2"/>
    <dgm:cxn modelId="{2C1E2871-701D-4DC9-AB6A-D2ECC07AB783}" type="presParOf" srcId="{4DEC3A5A-5583-484E-A891-50C20FAF3795}" destId="{F3DEA8DF-5D42-4BC9-8ECB-E23AC06111AB}" srcOrd="3" destOrd="0" presId="urn:microsoft.com/office/officeart/2005/8/layout/pList2"/>
    <dgm:cxn modelId="{3C935FF8-C4C5-4206-9B4E-D4C4A2EE5E6D}" type="presParOf" srcId="{4DEC3A5A-5583-484E-A891-50C20FAF3795}" destId="{17C04A69-F1F7-47D5-9FA7-E60937004075}" srcOrd="4" destOrd="0" presId="urn:microsoft.com/office/officeart/2005/8/layout/pList2"/>
    <dgm:cxn modelId="{14162A18-D195-4B31-8C18-DC53558A48C5}" type="presParOf" srcId="{17C04A69-F1F7-47D5-9FA7-E60937004075}" destId="{A845EC55-969E-443B-B123-730472E05899}" srcOrd="0" destOrd="0" presId="urn:microsoft.com/office/officeart/2005/8/layout/pList2"/>
    <dgm:cxn modelId="{4AF63D3C-84EA-431B-A797-8182F6A43D1C}" type="presParOf" srcId="{17C04A69-F1F7-47D5-9FA7-E60937004075}" destId="{971C7611-D02B-4844-994D-7B1C01B9E7AC}" srcOrd="1" destOrd="0" presId="urn:microsoft.com/office/officeart/2005/8/layout/pList2"/>
    <dgm:cxn modelId="{E21E26B2-369E-42BF-B563-E0E0EA1B79EE}" type="presParOf" srcId="{17C04A69-F1F7-47D5-9FA7-E60937004075}" destId="{0AB392C4-0A8B-4FCA-8252-7E1846EE2B8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98CE3-92A8-4DAA-82F2-6429A3667FAA}" type="doc">
      <dgm:prSet loTypeId="urn:microsoft.com/office/officeart/2005/8/layout/cycle2" loCatId="cycle" qsTypeId="urn:microsoft.com/office/officeart/2005/8/quickstyle/3d1#1" qsCatId="3D" csTypeId="urn:microsoft.com/office/officeart/2005/8/colors/colorful1#1" csCatId="colorful" phldr="1"/>
      <dgm:spPr/>
      <dgm:t>
        <a:bodyPr/>
        <a:lstStyle/>
        <a:p>
          <a:endParaRPr lang="en-SG"/>
        </a:p>
      </dgm:t>
    </dgm:pt>
    <dgm:pt modelId="{250A823F-AB13-4149-B220-793CCA6AE9D3}">
      <dgm:prSet phldrT="[Text]" phldr="0" custT="1"/>
      <dgm:spPr>
        <a:solidFill>
          <a:srgbClr val="FF0000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1400" b="1" dirty="0"/>
            <a:t>Carbon footprint </a:t>
          </a:r>
          <a:r>
            <a:rPr lang="en-SG" sz="1400" dirty="0"/>
            <a:t>and cost of inhalers </a:t>
          </a:r>
          <a:r>
            <a:rPr lang="en-SG" sz="1400" b="1" dirty="0"/>
            <a:t>match</a:t>
          </a:r>
          <a:r>
            <a:rPr lang="en-SG" sz="1400" dirty="0"/>
            <a:t> with the </a:t>
          </a:r>
          <a:r>
            <a:rPr lang="en-SG" sz="1400" b="1" dirty="0"/>
            <a:t>visits data </a:t>
          </a:r>
          <a:r>
            <a:rPr lang="en-SG" sz="1400" dirty="0"/>
            <a:t>and </a:t>
          </a:r>
          <a:r>
            <a:rPr lang="en-SG" sz="1400" b="1" dirty="0"/>
            <a:t>cohort data</a:t>
          </a:r>
          <a:endParaRPr lang="en-SG" sz="1400" b="1" baseline="0" dirty="0"/>
        </a:p>
      </dgm:t>
    </dgm:pt>
    <dgm:pt modelId="{AFB33D7C-A76B-4A3B-AE69-50461AEABFD6}" type="parTrans" cxnId="{081E606F-D29E-4A01-8AA1-52421170AEDC}">
      <dgm:prSet/>
      <dgm:spPr/>
      <dgm:t>
        <a:bodyPr/>
        <a:lstStyle/>
        <a:p>
          <a:endParaRPr lang="en-SG"/>
        </a:p>
      </dgm:t>
    </dgm:pt>
    <dgm:pt modelId="{FB4FB404-D06C-4B00-931D-1E10746BA9BD}" type="sibTrans" cxnId="{081E606F-D29E-4A01-8AA1-52421170AEDC}">
      <dgm:prSet/>
      <dgm:spPr>
        <a:solidFill>
          <a:srgbClr val="FF0000"/>
        </a:solidFill>
      </dgm:spPr>
      <dgm:t>
        <a:bodyPr/>
        <a:lstStyle/>
        <a:p>
          <a:endParaRPr lang="en-SG"/>
        </a:p>
      </dgm:t>
    </dgm:pt>
    <dgm:pt modelId="{0A90AB47-3506-4F59-8E4B-9422F5F755F3}">
      <dgm:prSet phldrT="[Text]" phldr="0" custT="1"/>
      <dgm:spPr>
        <a:solidFill>
          <a:schemeClr val="accent2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/>
            <a:t>Retrospective analysis </a:t>
          </a:r>
          <a:r>
            <a:rPr lang="en-US" sz="1200" dirty="0"/>
            <a:t>of asthmatic patients’ records from </a:t>
          </a:r>
          <a:r>
            <a:rPr lang="en-US" sz="1200" dirty="0" err="1"/>
            <a:t>SingHealth</a:t>
          </a:r>
          <a:r>
            <a:rPr lang="en-US" sz="1200" dirty="0"/>
            <a:t> COPD and Asthma Data Mart (SCDM)</a:t>
          </a:r>
          <a:r>
            <a:rPr lang="en-US" sz="1200" baseline="30000" dirty="0"/>
            <a:t>1</a:t>
          </a:r>
        </a:p>
      </dgm:t>
    </dgm:pt>
    <dgm:pt modelId="{91466466-3610-4E80-8B21-5C3A32CABEE6}" type="parTrans" cxnId="{CB54D671-4C05-4A4B-93A6-3B5CB6F3675D}">
      <dgm:prSet/>
      <dgm:spPr/>
      <dgm:t>
        <a:bodyPr/>
        <a:lstStyle/>
        <a:p>
          <a:endParaRPr lang="en-SG"/>
        </a:p>
      </dgm:t>
    </dgm:pt>
    <dgm:pt modelId="{E63D4B37-60D5-472D-BD23-D115C8AA31E1}" type="sibTrans" cxnId="{CB54D671-4C05-4A4B-93A6-3B5CB6F3675D}">
      <dgm:prSet/>
      <dgm:spPr>
        <a:solidFill>
          <a:schemeClr val="accent2"/>
        </a:solidFill>
      </dgm:spPr>
      <dgm:t>
        <a:bodyPr/>
        <a:lstStyle/>
        <a:p>
          <a:endParaRPr lang="en-SG"/>
        </a:p>
      </dgm:t>
    </dgm:pt>
    <dgm:pt modelId="{CE1E313A-6498-4C0E-8A49-AFB340B3111B}">
      <dgm:prSet phldrT="[Text]" phldr="0" custT="1"/>
      <dgm:spPr>
        <a:solidFill>
          <a:schemeClr val="accent4"/>
        </a:solidFill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1400" b="1" dirty="0">
              <a:sym typeface="+mn-ea"/>
            </a:rPr>
            <a:t>Temporal trends </a:t>
          </a:r>
          <a:r>
            <a:rPr lang="en-SG" sz="1400" dirty="0">
              <a:sym typeface="+mn-ea"/>
            </a:rPr>
            <a:t>of </a:t>
          </a:r>
          <a:r>
            <a:rPr lang="en-SG" sz="1400" b="1" dirty="0">
              <a:sym typeface="+mn-ea"/>
            </a:rPr>
            <a:t>carbon footprint </a:t>
          </a:r>
          <a:r>
            <a:rPr lang="en-SG" sz="1400" dirty="0">
              <a:sym typeface="+mn-ea"/>
            </a:rPr>
            <a:t>of  inhalers</a:t>
          </a:r>
          <a:endParaRPr lang="en-SG" sz="1400" b="1" dirty="0"/>
        </a:p>
      </dgm:t>
    </dgm:pt>
    <dgm:pt modelId="{138DC475-0D4D-4984-B0A7-FAB92976BB55}" type="parTrans" cxnId="{3E0CA653-1BE0-4309-8E6F-8226E2082E7B}">
      <dgm:prSet/>
      <dgm:spPr/>
      <dgm:t>
        <a:bodyPr/>
        <a:lstStyle/>
        <a:p>
          <a:endParaRPr lang="en-SG"/>
        </a:p>
      </dgm:t>
    </dgm:pt>
    <dgm:pt modelId="{31C89ECE-C221-4381-A19D-EDBD28BE0AA8}" type="sibTrans" cxnId="{3E0CA653-1BE0-4309-8E6F-8226E2082E7B}">
      <dgm:prSet/>
      <dgm:spPr>
        <a:solidFill>
          <a:schemeClr val="accent4"/>
        </a:solidFill>
      </dgm:spPr>
      <dgm:t>
        <a:bodyPr/>
        <a:lstStyle/>
        <a:p>
          <a:endParaRPr lang="en-SG"/>
        </a:p>
      </dgm:t>
    </dgm:pt>
    <dgm:pt modelId="{ED57DC4F-D8B5-40FF-8CFA-D3AC336EFBE2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SG" sz="1400" b="1" dirty="0"/>
            <a:t>Factors </a:t>
          </a:r>
          <a:r>
            <a:rPr lang="en-SG" sz="1400" dirty="0"/>
            <a:t>contributing to </a:t>
          </a:r>
          <a:r>
            <a:rPr lang="en-SG" sz="1400" b="1" dirty="0"/>
            <a:t>medication oversupply via multivariate logistic regression</a:t>
          </a:r>
        </a:p>
      </dgm:t>
    </dgm:pt>
    <dgm:pt modelId="{3EF20C92-6AFF-48BD-AA40-373656D37084}" type="parTrans" cxnId="{AE9B464E-B3CC-4D71-8DB3-50A0E436EE3C}">
      <dgm:prSet/>
      <dgm:spPr/>
      <dgm:t>
        <a:bodyPr/>
        <a:lstStyle/>
        <a:p>
          <a:endParaRPr lang="en-SG"/>
        </a:p>
      </dgm:t>
    </dgm:pt>
    <dgm:pt modelId="{3D403125-D5AC-4618-B3B2-E20265587944}" type="sibTrans" cxnId="{AE9B464E-B3CC-4D71-8DB3-50A0E436EE3C}">
      <dgm:prSet/>
      <dgm:spPr/>
      <dgm:t>
        <a:bodyPr/>
        <a:lstStyle/>
        <a:p>
          <a:endParaRPr lang="en-SG"/>
        </a:p>
      </dgm:t>
    </dgm:pt>
    <dgm:pt modelId="{C11C45C4-3E3B-4C79-9C59-C79CB7AD9DA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/>
            <a:t>Association </a:t>
          </a:r>
          <a:r>
            <a:rPr lang="en-US" sz="1400" dirty="0"/>
            <a:t>and </a:t>
          </a:r>
          <a:r>
            <a:rPr lang="en-US" sz="1400" b="1" dirty="0"/>
            <a:t>correlation</a:t>
          </a:r>
          <a:r>
            <a:rPr lang="en-US" sz="1400" dirty="0"/>
            <a:t> of the switch in inhalers</a:t>
          </a:r>
          <a:endParaRPr lang="en-SG" sz="1400" dirty="0"/>
        </a:p>
      </dgm:t>
    </dgm:pt>
    <dgm:pt modelId="{8987D086-8138-4A61-AE23-7A958F0F18C1}" type="parTrans" cxnId="{2E2F4E91-7C41-4E0D-ACCE-524B41044078}">
      <dgm:prSet/>
      <dgm:spPr/>
      <dgm:t>
        <a:bodyPr/>
        <a:lstStyle/>
        <a:p>
          <a:endParaRPr lang="en-SG"/>
        </a:p>
      </dgm:t>
    </dgm:pt>
    <dgm:pt modelId="{0C199993-C539-418B-9147-4369FE845404}" type="sibTrans" cxnId="{2E2F4E91-7C41-4E0D-ACCE-524B41044078}">
      <dgm:prSet/>
      <dgm:spPr/>
      <dgm:t>
        <a:bodyPr/>
        <a:lstStyle/>
        <a:p>
          <a:endParaRPr lang="en-SG"/>
        </a:p>
      </dgm:t>
    </dgm:pt>
    <dgm:pt modelId="{FC602180-99CA-46F7-A03C-1EA2908647D8}" type="pres">
      <dgm:prSet presAssocID="{93F98CE3-92A8-4DAA-82F2-6429A3667FAA}" presName="cycle" presStyleCnt="0">
        <dgm:presLayoutVars>
          <dgm:dir/>
          <dgm:resizeHandles val="exact"/>
        </dgm:presLayoutVars>
      </dgm:prSet>
      <dgm:spPr/>
    </dgm:pt>
    <dgm:pt modelId="{3AD2769B-622C-438F-BCCF-054A46CFDCE3}" type="pres">
      <dgm:prSet presAssocID="{250A823F-AB13-4149-B220-793CCA6AE9D3}" presName="node" presStyleLbl="node1" presStyleIdx="0" presStyleCnt="5" custScaleX="153443" custScaleY="143019" custRadScaleRad="91598" custRadScaleInc="-15890">
        <dgm:presLayoutVars>
          <dgm:bulletEnabled val="1"/>
        </dgm:presLayoutVars>
      </dgm:prSet>
      <dgm:spPr/>
    </dgm:pt>
    <dgm:pt modelId="{881D970B-DA36-4972-B362-1DC0A7581CBA}" type="pres">
      <dgm:prSet presAssocID="{FB4FB404-D06C-4B00-931D-1E10746BA9BD}" presName="sibTrans" presStyleLbl="sibTrans2D1" presStyleIdx="0" presStyleCnt="5"/>
      <dgm:spPr/>
    </dgm:pt>
    <dgm:pt modelId="{776DD10B-BD4A-4C60-A2F7-CF8C3345FBF4}" type="pres">
      <dgm:prSet presAssocID="{FB4FB404-D06C-4B00-931D-1E10746BA9BD}" presName="connectorText" presStyleLbl="sibTrans2D1" presStyleIdx="0" presStyleCnt="5"/>
      <dgm:spPr/>
    </dgm:pt>
    <dgm:pt modelId="{53216FF9-DF3B-48A1-A381-ABC3B61B619B}" type="pres">
      <dgm:prSet presAssocID="{0A90AB47-3506-4F59-8E4B-9422F5F755F3}" presName="node" presStyleLbl="node1" presStyleIdx="1" presStyleCnt="5" custScaleX="146838" custScaleY="141807" custRadScaleRad="130341" custRadScaleInc="7500">
        <dgm:presLayoutVars>
          <dgm:bulletEnabled val="1"/>
        </dgm:presLayoutVars>
      </dgm:prSet>
      <dgm:spPr/>
    </dgm:pt>
    <dgm:pt modelId="{8553A341-CE82-449F-8F59-8B80663DFBD4}" type="pres">
      <dgm:prSet presAssocID="{E63D4B37-60D5-472D-BD23-D115C8AA31E1}" presName="sibTrans" presStyleLbl="sibTrans2D1" presStyleIdx="1" presStyleCnt="5" custScaleX="118561"/>
      <dgm:spPr/>
    </dgm:pt>
    <dgm:pt modelId="{80E07C34-758E-4099-AC5A-3D0CC39761EE}" type="pres">
      <dgm:prSet presAssocID="{E63D4B37-60D5-472D-BD23-D115C8AA31E1}" presName="connectorText" presStyleLbl="sibTrans2D1" presStyleIdx="1" presStyleCnt="5"/>
      <dgm:spPr/>
    </dgm:pt>
    <dgm:pt modelId="{5B8DA2C1-CAC5-42CF-B539-7A19FDCBD44E}" type="pres">
      <dgm:prSet presAssocID="{CE1E313A-6498-4C0E-8A49-AFB340B3111B}" presName="node" presStyleLbl="node1" presStyleIdx="2" presStyleCnt="5" custScaleX="151715" custScaleY="142121" custRadScaleRad="99284" custRadScaleInc="5033">
        <dgm:presLayoutVars>
          <dgm:bulletEnabled val="1"/>
        </dgm:presLayoutVars>
      </dgm:prSet>
      <dgm:spPr/>
    </dgm:pt>
    <dgm:pt modelId="{80FED682-E551-4DDD-A45F-D91EEABF3830}" type="pres">
      <dgm:prSet presAssocID="{31C89ECE-C221-4381-A19D-EDBD28BE0AA8}" presName="sibTrans" presStyleLbl="sibTrans2D1" presStyleIdx="2" presStyleCnt="5" custScaleX="134080" custScaleY="97024" custLinFactNeighborX="-21359"/>
      <dgm:spPr/>
    </dgm:pt>
    <dgm:pt modelId="{FF278B27-419D-4D2D-A0CC-8761EB2CCC53}" type="pres">
      <dgm:prSet presAssocID="{31C89ECE-C221-4381-A19D-EDBD28BE0AA8}" presName="connectorText" presStyleLbl="sibTrans2D1" presStyleIdx="2" presStyleCnt="5"/>
      <dgm:spPr/>
    </dgm:pt>
    <dgm:pt modelId="{F24C6B68-4FD8-4451-A3EA-8F5BACF6FF7E}" type="pres">
      <dgm:prSet presAssocID="{ED57DC4F-D8B5-40FF-8CFA-D3AC336EFBE2}" presName="node" presStyleLbl="node1" presStyleIdx="3" presStyleCnt="5" custScaleX="153972" custScaleY="145624" custRadScaleRad="120234" custRadScaleInc="28660">
        <dgm:presLayoutVars>
          <dgm:bulletEnabled val="1"/>
        </dgm:presLayoutVars>
      </dgm:prSet>
      <dgm:spPr/>
    </dgm:pt>
    <dgm:pt modelId="{CA0509A1-A0DB-4328-8A26-D3D5015700C7}" type="pres">
      <dgm:prSet presAssocID="{3D403125-D5AC-4618-B3B2-E20265587944}" presName="sibTrans" presStyleLbl="sibTrans2D1" presStyleIdx="3" presStyleCnt="5"/>
      <dgm:spPr/>
    </dgm:pt>
    <dgm:pt modelId="{CE28F21A-B08B-4E60-B988-19741AF4D0B9}" type="pres">
      <dgm:prSet presAssocID="{3D403125-D5AC-4618-B3B2-E20265587944}" presName="connectorText" presStyleLbl="sibTrans2D1" presStyleIdx="3" presStyleCnt="5"/>
      <dgm:spPr/>
    </dgm:pt>
    <dgm:pt modelId="{14C8BE2B-DEAA-4FBB-A4A2-FDF5743A3EA0}" type="pres">
      <dgm:prSet presAssocID="{C11C45C4-3E3B-4C79-9C59-C79CB7AD9DAA}" presName="node" presStyleLbl="node1" presStyleIdx="4" presStyleCnt="5" custScaleX="147566" custScaleY="135105" custRadScaleRad="153440" custRadScaleInc="-10459">
        <dgm:presLayoutVars>
          <dgm:bulletEnabled val="1"/>
        </dgm:presLayoutVars>
      </dgm:prSet>
      <dgm:spPr/>
    </dgm:pt>
    <dgm:pt modelId="{9E2D1CC4-CF0E-4548-8595-0018F76E508F}" type="pres">
      <dgm:prSet presAssocID="{0C199993-C539-418B-9147-4369FE845404}" presName="sibTrans" presStyleLbl="sibTrans2D1" presStyleIdx="4" presStyleCnt="5"/>
      <dgm:spPr/>
    </dgm:pt>
    <dgm:pt modelId="{090E60CA-A76C-4DA7-95EE-458F212E08BC}" type="pres">
      <dgm:prSet presAssocID="{0C199993-C539-418B-9147-4369FE845404}" presName="connectorText" presStyleLbl="sibTrans2D1" presStyleIdx="4" presStyleCnt="5"/>
      <dgm:spPr/>
    </dgm:pt>
  </dgm:ptLst>
  <dgm:cxnLst>
    <dgm:cxn modelId="{34C90528-D9EA-4B89-B0F1-DBCDA59C4A98}" type="presOf" srcId="{0C199993-C539-418B-9147-4369FE845404}" destId="{090E60CA-A76C-4DA7-95EE-458F212E08BC}" srcOrd="1" destOrd="0" presId="urn:microsoft.com/office/officeart/2005/8/layout/cycle2"/>
    <dgm:cxn modelId="{2EE13230-E74D-47C5-AC2D-ED99D62B2796}" type="presOf" srcId="{31C89ECE-C221-4381-A19D-EDBD28BE0AA8}" destId="{80FED682-E551-4DDD-A45F-D91EEABF3830}" srcOrd="0" destOrd="0" presId="urn:microsoft.com/office/officeart/2005/8/layout/cycle2"/>
    <dgm:cxn modelId="{80ADB930-5C8C-47B6-8D2D-3913097B3289}" type="presOf" srcId="{0A90AB47-3506-4F59-8E4B-9422F5F755F3}" destId="{53216FF9-DF3B-48A1-A381-ABC3B61B619B}" srcOrd="0" destOrd="0" presId="urn:microsoft.com/office/officeart/2005/8/layout/cycle2"/>
    <dgm:cxn modelId="{9174B164-90F4-4DF6-9AD0-4708569CC885}" type="presOf" srcId="{250A823F-AB13-4149-B220-793CCA6AE9D3}" destId="{3AD2769B-622C-438F-BCCF-054A46CFDCE3}" srcOrd="0" destOrd="0" presId="urn:microsoft.com/office/officeart/2005/8/layout/cycle2"/>
    <dgm:cxn modelId="{E02A4768-C5B4-45B3-9561-5DB04BD65D9A}" type="presOf" srcId="{3D403125-D5AC-4618-B3B2-E20265587944}" destId="{CE28F21A-B08B-4E60-B988-19741AF4D0B9}" srcOrd="1" destOrd="0" presId="urn:microsoft.com/office/officeart/2005/8/layout/cycle2"/>
    <dgm:cxn modelId="{1786A14A-8576-41BA-BEC5-5C2828F0001E}" type="presOf" srcId="{FB4FB404-D06C-4B00-931D-1E10746BA9BD}" destId="{881D970B-DA36-4972-B362-1DC0A7581CBA}" srcOrd="0" destOrd="0" presId="urn:microsoft.com/office/officeart/2005/8/layout/cycle2"/>
    <dgm:cxn modelId="{DBFAE16D-E329-47F7-A7CB-9CE846958D9C}" type="presOf" srcId="{3D403125-D5AC-4618-B3B2-E20265587944}" destId="{CA0509A1-A0DB-4328-8A26-D3D5015700C7}" srcOrd="0" destOrd="0" presId="urn:microsoft.com/office/officeart/2005/8/layout/cycle2"/>
    <dgm:cxn modelId="{2980126E-C79A-4F32-A4BB-177C4D6E9A31}" type="presOf" srcId="{E63D4B37-60D5-472D-BD23-D115C8AA31E1}" destId="{8553A341-CE82-449F-8F59-8B80663DFBD4}" srcOrd="0" destOrd="0" presId="urn:microsoft.com/office/officeart/2005/8/layout/cycle2"/>
    <dgm:cxn modelId="{AE9B464E-B3CC-4D71-8DB3-50A0E436EE3C}" srcId="{93F98CE3-92A8-4DAA-82F2-6429A3667FAA}" destId="{ED57DC4F-D8B5-40FF-8CFA-D3AC336EFBE2}" srcOrd="3" destOrd="0" parTransId="{3EF20C92-6AFF-48BD-AA40-373656D37084}" sibTransId="{3D403125-D5AC-4618-B3B2-E20265587944}"/>
    <dgm:cxn modelId="{081E606F-D29E-4A01-8AA1-52421170AEDC}" srcId="{93F98CE3-92A8-4DAA-82F2-6429A3667FAA}" destId="{250A823F-AB13-4149-B220-793CCA6AE9D3}" srcOrd="0" destOrd="0" parTransId="{AFB33D7C-A76B-4A3B-AE69-50461AEABFD6}" sibTransId="{FB4FB404-D06C-4B00-931D-1E10746BA9BD}"/>
    <dgm:cxn modelId="{CB54D671-4C05-4A4B-93A6-3B5CB6F3675D}" srcId="{93F98CE3-92A8-4DAA-82F2-6429A3667FAA}" destId="{0A90AB47-3506-4F59-8E4B-9422F5F755F3}" srcOrd="1" destOrd="0" parTransId="{91466466-3610-4E80-8B21-5C3A32CABEE6}" sibTransId="{E63D4B37-60D5-472D-BD23-D115C8AA31E1}"/>
    <dgm:cxn modelId="{3E0CA653-1BE0-4309-8E6F-8226E2082E7B}" srcId="{93F98CE3-92A8-4DAA-82F2-6429A3667FAA}" destId="{CE1E313A-6498-4C0E-8A49-AFB340B3111B}" srcOrd="2" destOrd="0" parTransId="{138DC475-0D4D-4984-B0A7-FAB92976BB55}" sibTransId="{31C89ECE-C221-4381-A19D-EDBD28BE0AA8}"/>
    <dgm:cxn modelId="{49CC4287-E394-48E0-8758-1569A7EC23AA}" type="presOf" srcId="{C11C45C4-3E3B-4C79-9C59-C79CB7AD9DAA}" destId="{14C8BE2B-DEAA-4FBB-A4A2-FDF5743A3EA0}" srcOrd="0" destOrd="0" presId="urn:microsoft.com/office/officeart/2005/8/layout/cycle2"/>
    <dgm:cxn modelId="{2E2F4E91-7C41-4E0D-ACCE-524B41044078}" srcId="{93F98CE3-92A8-4DAA-82F2-6429A3667FAA}" destId="{C11C45C4-3E3B-4C79-9C59-C79CB7AD9DAA}" srcOrd="4" destOrd="0" parTransId="{8987D086-8138-4A61-AE23-7A958F0F18C1}" sibTransId="{0C199993-C539-418B-9147-4369FE845404}"/>
    <dgm:cxn modelId="{5ADEF893-BD5D-47D8-BBD6-1CE09C78A799}" type="presOf" srcId="{31C89ECE-C221-4381-A19D-EDBD28BE0AA8}" destId="{FF278B27-419D-4D2D-A0CC-8761EB2CCC53}" srcOrd="1" destOrd="0" presId="urn:microsoft.com/office/officeart/2005/8/layout/cycle2"/>
    <dgm:cxn modelId="{EFA64894-A403-4CD6-BCCC-7D713159268B}" type="presOf" srcId="{ED57DC4F-D8B5-40FF-8CFA-D3AC336EFBE2}" destId="{F24C6B68-4FD8-4451-A3EA-8F5BACF6FF7E}" srcOrd="0" destOrd="0" presId="urn:microsoft.com/office/officeart/2005/8/layout/cycle2"/>
    <dgm:cxn modelId="{E98B55A4-0DE4-4B5A-BE09-95AE9755206B}" type="presOf" srcId="{E63D4B37-60D5-472D-BD23-D115C8AA31E1}" destId="{80E07C34-758E-4099-AC5A-3D0CC39761EE}" srcOrd="1" destOrd="0" presId="urn:microsoft.com/office/officeart/2005/8/layout/cycle2"/>
    <dgm:cxn modelId="{3D7245A5-BADE-47D9-B8CA-C38F8DDC5FAB}" type="presOf" srcId="{93F98CE3-92A8-4DAA-82F2-6429A3667FAA}" destId="{FC602180-99CA-46F7-A03C-1EA2908647D8}" srcOrd="0" destOrd="0" presId="urn:microsoft.com/office/officeart/2005/8/layout/cycle2"/>
    <dgm:cxn modelId="{6DD1D1AA-5E70-45C0-9919-A63D6DDBC2F8}" type="presOf" srcId="{CE1E313A-6498-4C0E-8A49-AFB340B3111B}" destId="{5B8DA2C1-CAC5-42CF-B539-7A19FDCBD44E}" srcOrd="0" destOrd="0" presId="urn:microsoft.com/office/officeart/2005/8/layout/cycle2"/>
    <dgm:cxn modelId="{ED6BF1AF-1056-4740-9B44-5954D6606A29}" type="presOf" srcId="{FB4FB404-D06C-4B00-931D-1E10746BA9BD}" destId="{776DD10B-BD4A-4C60-A2F7-CF8C3345FBF4}" srcOrd="1" destOrd="0" presId="urn:microsoft.com/office/officeart/2005/8/layout/cycle2"/>
    <dgm:cxn modelId="{4BFDFCFB-B594-4FFB-B158-4427E8CD8278}" type="presOf" srcId="{0C199993-C539-418B-9147-4369FE845404}" destId="{9E2D1CC4-CF0E-4548-8595-0018F76E508F}" srcOrd="0" destOrd="0" presId="urn:microsoft.com/office/officeart/2005/8/layout/cycle2"/>
    <dgm:cxn modelId="{2AC8A657-FFB7-4619-B411-EE10625D5E49}" type="presParOf" srcId="{FC602180-99CA-46F7-A03C-1EA2908647D8}" destId="{3AD2769B-622C-438F-BCCF-054A46CFDCE3}" srcOrd="0" destOrd="0" presId="urn:microsoft.com/office/officeart/2005/8/layout/cycle2"/>
    <dgm:cxn modelId="{F6E0B85D-F95A-4360-BEAB-9FE31348229B}" type="presParOf" srcId="{FC602180-99CA-46F7-A03C-1EA2908647D8}" destId="{881D970B-DA36-4972-B362-1DC0A7581CBA}" srcOrd="1" destOrd="0" presId="urn:microsoft.com/office/officeart/2005/8/layout/cycle2"/>
    <dgm:cxn modelId="{D9D01F1B-B288-4CDF-B649-E02630A63E91}" type="presParOf" srcId="{881D970B-DA36-4972-B362-1DC0A7581CBA}" destId="{776DD10B-BD4A-4C60-A2F7-CF8C3345FBF4}" srcOrd="0" destOrd="0" presId="urn:microsoft.com/office/officeart/2005/8/layout/cycle2"/>
    <dgm:cxn modelId="{B5EC9090-B8F5-4B9B-9F14-653E9FD1E588}" type="presParOf" srcId="{FC602180-99CA-46F7-A03C-1EA2908647D8}" destId="{53216FF9-DF3B-48A1-A381-ABC3B61B619B}" srcOrd="2" destOrd="0" presId="urn:microsoft.com/office/officeart/2005/8/layout/cycle2"/>
    <dgm:cxn modelId="{7B317F12-A063-4FCE-8F47-AC79BAF6E857}" type="presParOf" srcId="{FC602180-99CA-46F7-A03C-1EA2908647D8}" destId="{8553A341-CE82-449F-8F59-8B80663DFBD4}" srcOrd="3" destOrd="0" presId="urn:microsoft.com/office/officeart/2005/8/layout/cycle2"/>
    <dgm:cxn modelId="{4492B825-12DF-4CF6-AFAC-0CE1D7C6D05D}" type="presParOf" srcId="{8553A341-CE82-449F-8F59-8B80663DFBD4}" destId="{80E07C34-758E-4099-AC5A-3D0CC39761EE}" srcOrd="0" destOrd="0" presId="urn:microsoft.com/office/officeart/2005/8/layout/cycle2"/>
    <dgm:cxn modelId="{463FC376-9125-4192-8B3A-C2DFE421A9F4}" type="presParOf" srcId="{FC602180-99CA-46F7-A03C-1EA2908647D8}" destId="{5B8DA2C1-CAC5-42CF-B539-7A19FDCBD44E}" srcOrd="4" destOrd="0" presId="urn:microsoft.com/office/officeart/2005/8/layout/cycle2"/>
    <dgm:cxn modelId="{42FCE70D-0370-4419-958B-FD48A0BF68FD}" type="presParOf" srcId="{FC602180-99CA-46F7-A03C-1EA2908647D8}" destId="{80FED682-E551-4DDD-A45F-D91EEABF3830}" srcOrd="5" destOrd="0" presId="urn:microsoft.com/office/officeart/2005/8/layout/cycle2"/>
    <dgm:cxn modelId="{3CEB2E02-E5D7-4574-8EA3-17699649047F}" type="presParOf" srcId="{80FED682-E551-4DDD-A45F-D91EEABF3830}" destId="{FF278B27-419D-4D2D-A0CC-8761EB2CCC53}" srcOrd="0" destOrd="0" presId="urn:microsoft.com/office/officeart/2005/8/layout/cycle2"/>
    <dgm:cxn modelId="{1251A2B4-21F3-4C68-A30E-BB7EF4DB139A}" type="presParOf" srcId="{FC602180-99CA-46F7-A03C-1EA2908647D8}" destId="{F24C6B68-4FD8-4451-A3EA-8F5BACF6FF7E}" srcOrd="6" destOrd="0" presId="urn:microsoft.com/office/officeart/2005/8/layout/cycle2"/>
    <dgm:cxn modelId="{8B0C96B2-AC6F-475B-A447-7E3F736ED164}" type="presParOf" srcId="{FC602180-99CA-46F7-A03C-1EA2908647D8}" destId="{CA0509A1-A0DB-4328-8A26-D3D5015700C7}" srcOrd="7" destOrd="0" presId="urn:microsoft.com/office/officeart/2005/8/layout/cycle2"/>
    <dgm:cxn modelId="{B1ABF119-5B5E-4C9E-9D64-24D7734409F5}" type="presParOf" srcId="{CA0509A1-A0DB-4328-8A26-D3D5015700C7}" destId="{CE28F21A-B08B-4E60-B988-19741AF4D0B9}" srcOrd="0" destOrd="0" presId="urn:microsoft.com/office/officeart/2005/8/layout/cycle2"/>
    <dgm:cxn modelId="{90AB3091-9A03-4001-BF6B-71EB08713E6F}" type="presParOf" srcId="{FC602180-99CA-46F7-A03C-1EA2908647D8}" destId="{14C8BE2B-DEAA-4FBB-A4A2-FDF5743A3EA0}" srcOrd="8" destOrd="0" presId="urn:microsoft.com/office/officeart/2005/8/layout/cycle2"/>
    <dgm:cxn modelId="{2DC497E7-1D7D-4484-B250-121D8EAC5C4D}" type="presParOf" srcId="{FC602180-99CA-46F7-A03C-1EA2908647D8}" destId="{9E2D1CC4-CF0E-4548-8595-0018F76E508F}" srcOrd="9" destOrd="0" presId="urn:microsoft.com/office/officeart/2005/8/layout/cycle2"/>
    <dgm:cxn modelId="{BAA64D74-6340-48D8-A345-48B3A6A08BB8}" type="presParOf" srcId="{9E2D1CC4-CF0E-4548-8595-0018F76E508F}" destId="{090E60CA-A76C-4DA7-95EE-458F212E08B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B4FFC-AD5E-4383-8217-34D79D165A93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9209-DD14-41D8-916C-0CD0227EE3CF}">
      <dsp:nvSpPr>
        <dsp:cNvPr id="0" name=""/>
        <dsp:cNvSpPr/>
      </dsp:nvSpPr>
      <dsp:spPr>
        <a:xfrm>
          <a:off x="315468" y="251244"/>
          <a:ext cx="3088957" cy="143594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0B1FE-6272-44D0-BE48-3EEA2B271220}">
      <dsp:nvSpPr>
        <dsp:cNvPr id="0" name=""/>
        <dsp:cNvSpPr/>
      </dsp:nvSpPr>
      <dsp:spPr>
        <a:xfrm rot="10800000">
          <a:off x="315468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latin typeface="+mn-lt"/>
              <a:cs typeface="Poppins" panose="00000500000000000000" charset="0"/>
            </a:rPr>
            <a:t>Metered dose inhalers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latin typeface="+mn-lt"/>
              <a:cs typeface="Poppins" panose="00000500000000000000" charset="0"/>
            </a:rPr>
            <a:t>(MDI)</a:t>
          </a:r>
          <a:endParaRPr sz="2800" kern="1200" dirty="0">
            <a:latin typeface="+mn-lt"/>
            <a:cs typeface="Poppins" panose="00000500000000000000" charset="0"/>
          </a:endParaRPr>
        </a:p>
      </dsp:txBody>
      <dsp:txXfrm rot="10800000">
        <a:off x="389068" y="1958102"/>
        <a:ext cx="2941757" cy="2319636"/>
      </dsp:txXfrm>
    </dsp:sp>
    <dsp:sp modelId="{B7C3E6EF-5FBD-42A1-AD65-7B36102EA6F9}">
      <dsp:nvSpPr>
        <dsp:cNvPr id="0" name=""/>
        <dsp:cNvSpPr/>
      </dsp:nvSpPr>
      <dsp:spPr>
        <a:xfrm>
          <a:off x="3713321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37D3-FF5C-406F-9D16-4757F680675F}">
      <dsp:nvSpPr>
        <dsp:cNvPr id="0" name=""/>
        <dsp:cNvSpPr/>
      </dsp:nvSpPr>
      <dsp:spPr>
        <a:xfrm rot="10800000">
          <a:off x="3713321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Dry powder inhalers  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(DPI)</a:t>
          </a:r>
        </a:p>
      </dsp:txBody>
      <dsp:txXfrm rot="10800000">
        <a:off x="3786921" y="1958102"/>
        <a:ext cx="2941757" cy="2319636"/>
      </dsp:txXfrm>
    </dsp:sp>
    <dsp:sp modelId="{0AB392C4-0A8B-4FCA-8252-7E1846EE2B82}">
      <dsp:nvSpPr>
        <dsp:cNvPr id="0" name=""/>
        <dsp:cNvSpPr/>
      </dsp:nvSpPr>
      <dsp:spPr>
        <a:xfrm>
          <a:off x="7111174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EC55-969E-443B-B123-730472E05899}">
      <dsp:nvSpPr>
        <dsp:cNvPr id="0" name=""/>
        <dsp:cNvSpPr/>
      </dsp:nvSpPr>
      <dsp:spPr>
        <a:xfrm rot="10800000">
          <a:off x="7111174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Soft Mist inhaler    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prstClr val="white"/>
              </a:solidFill>
              <a:latin typeface="Calibri" panose="020F0502020204030204"/>
              <a:ea typeface="+mn-ea"/>
              <a:cs typeface="Poppins" panose="00000500000000000000" charset="0"/>
            </a:rPr>
            <a:t>(SMI)</a:t>
          </a:r>
          <a:endParaRPr sz="2800" kern="1200" dirty="0">
            <a:solidFill>
              <a:prstClr val="white"/>
            </a:solidFill>
            <a:latin typeface="Calibri" panose="020F0502020204030204"/>
            <a:ea typeface="+mn-ea"/>
            <a:cs typeface="Poppins" panose="00000500000000000000" charset="0"/>
          </a:endParaRPr>
        </a:p>
      </dsp:txBody>
      <dsp:txXfrm rot="10800000">
        <a:off x="7184774" y="1958102"/>
        <a:ext cx="2941757" cy="2319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B4FFC-AD5E-4383-8217-34D79D165A93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9209-DD14-41D8-916C-0CD0227EE3CF}">
      <dsp:nvSpPr>
        <dsp:cNvPr id="0" name=""/>
        <dsp:cNvSpPr/>
      </dsp:nvSpPr>
      <dsp:spPr>
        <a:xfrm>
          <a:off x="315468" y="251244"/>
          <a:ext cx="3088957" cy="143594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0B1FE-6272-44D0-BE48-3EEA2B271220}">
      <dsp:nvSpPr>
        <dsp:cNvPr id="0" name=""/>
        <dsp:cNvSpPr/>
      </dsp:nvSpPr>
      <dsp:spPr>
        <a:xfrm rot="10800000">
          <a:off x="315468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MDI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400" kern="1200" dirty="0"/>
        </a:p>
      </dsp:txBody>
      <dsp:txXfrm rot="10800000">
        <a:off x="389068" y="1958102"/>
        <a:ext cx="2941757" cy="2319636"/>
      </dsp:txXfrm>
    </dsp:sp>
    <dsp:sp modelId="{B7C3E6EF-5FBD-42A1-AD65-7B36102EA6F9}">
      <dsp:nvSpPr>
        <dsp:cNvPr id="0" name=""/>
        <dsp:cNvSpPr/>
      </dsp:nvSpPr>
      <dsp:spPr>
        <a:xfrm>
          <a:off x="3713321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37D3-FF5C-406F-9D16-4757F680675F}">
      <dsp:nvSpPr>
        <dsp:cNvPr id="0" name=""/>
        <dsp:cNvSpPr/>
      </dsp:nvSpPr>
      <dsp:spPr>
        <a:xfrm rot="10800000">
          <a:off x="3713321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DPI</a:t>
          </a:r>
        </a:p>
      </dsp:txBody>
      <dsp:txXfrm rot="10800000">
        <a:off x="3786921" y="1958102"/>
        <a:ext cx="2941757" cy="2319636"/>
      </dsp:txXfrm>
    </dsp:sp>
    <dsp:sp modelId="{0AB392C4-0A8B-4FCA-8252-7E1846EE2B82}">
      <dsp:nvSpPr>
        <dsp:cNvPr id="0" name=""/>
        <dsp:cNvSpPr/>
      </dsp:nvSpPr>
      <dsp:spPr>
        <a:xfrm>
          <a:off x="7111174" y="261080"/>
          <a:ext cx="3088957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EC55-969E-443B-B123-730472E05899}">
      <dsp:nvSpPr>
        <dsp:cNvPr id="0" name=""/>
        <dsp:cNvSpPr/>
      </dsp:nvSpPr>
      <dsp:spPr>
        <a:xfrm rot="10800000">
          <a:off x="7111174" y="1958102"/>
          <a:ext cx="3088957" cy="23932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SMI</a:t>
          </a:r>
        </a:p>
      </dsp:txBody>
      <dsp:txXfrm rot="10800000">
        <a:off x="7184774" y="1958102"/>
        <a:ext cx="2941757" cy="2319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2769B-622C-438F-BCCF-054A46CFDCE3}">
      <dsp:nvSpPr>
        <dsp:cNvPr id="0" name=""/>
        <dsp:cNvSpPr/>
      </dsp:nvSpPr>
      <dsp:spPr>
        <a:xfrm>
          <a:off x="4260291" y="-174491"/>
          <a:ext cx="2484787" cy="2315985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Carbon footprint </a:t>
          </a:r>
          <a:r>
            <a:rPr lang="en-SG" sz="1400" kern="1200" dirty="0"/>
            <a:t>and cost of inhalers </a:t>
          </a:r>
          <a:r>
            <a:rPr lang="en-SG" sz="1400" b="1" kern="1200" dirty="0"/>
            <a:t>match</a:t>
          </a:r>
          <a:r>
            <a:rPr lang="en-SG" sz="1400" kern="1200" dirty="0"/>
            <a:t> with the </a:t>
          </a:r>
          <a:r>
            <a:rPr lang="en-SG" sz="1400" b="1" kern="1200" dirty="0"/>
            <a:t>visits data </a:t>
          </a:r>
          <a:r>
            <a:rPr lang="en-SG" sz="1400" kern="1200" dirty="0"/>
            <a:t>and </a:t>
          </a:r>
          <a:r>
            <a:rPr lang="en-SG" sz="1400" b="1" kern="1200" dirty="0"/>
            <a:t>cohort data</a:t>
          </a:r>
          <a:endParaRPr lang="en-SG" sz="1400" b="1" kern="1200" baseline="0" dirty="0"/>
        </a:p>
      </dsp:txBody>
      <dsp:txXfrm>
        <a:off x="4624180" y="164677"/>
        <a:ext cx="1757009" cy="1637649"/>
      </dsp:txXfrm>
    </dsp:sp>
    <dsp:sp modelId="{881D970B-DA36-4972-B362-1DC0A7581CBA}">
      <dsp:nvSpPr>
        <dsp:cNvPr id="0" name=""/>
        <dsp:cNvSpPr/>
      </dsp:nvSpPr>
      <dsp:spPr>
        <a:xfrm rot="1369345">
          <a:off x="6746976" y="1302450"/>
          <a:ext cx="325981" cy="54653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>
        <a:off x="6750804" y="1392790"/>
        <a:ext cx="228187" cy="327920"/>
      </dsp:txXfrm>
    </dsp:sp>
    <dsp:sp modelId="{53216FF9-DF3B-48A1-A381-ABC3B61B619B}">
      <dsp:nvSpPr>
        <dsp:cNvPr id="0" name=""/>
        <dsp:cNvSpPr/>
      </dsp:nvSpPr>
      <dsp:spPr>
        <a:xfrm>
          <a:off x="7102941" y="1009065"/>
          <a:ext cx="2377828" cy="2296359"/>
        </a:xfrm>
        <a:prstGeom prst="ellipse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Retrospective analysis </a:t>
          </a:r>
          <a:r>
            <a:rPr lang="en-US" sz="1200" kern="1200" dirty="0"/>
            <a:t>of asthmatic patients’ records from </a:t>
          </a:r>
          <a:r>
            <a:rPr lang="en-US" sz="1200" kern="1200" dirty="0" err="1"/>
            <a:t>SingHealth</a:t>
          </a:r>
          <a:r>
            <a:rPr lang="en-US" sz="1200" kern="1200" dirty="0"/>
            <a:t> COPD and Asthma Data Mart (SCDM)</a:t>
          </a:r>
          <a:r>
            <a:rPr lang="en-US" sz="1200" kern="1200" baseline="30000" dirty="0"/>
            <a:t>1</a:t>
          </a:r>
        </a:p>
      </dsp:txBody>
      <dsp:txXfrm>
        <a:off x="7451166" y="1345359"/>
        <a:ext cx="1681378" cy="1623771"/>
      </dsp:txXfrm>
    </dsp:sp>
    <dsp:sp modelId="{8553A341-CE82-449F-8F59-8B80663DFBD4}">
      <dsp:nvSpPr>
        <dsp:cNvPr id="0" name=""/>
        <dsp:cNvSpPr/>
      </dsp:nvSpPr>
      <dsp:spPr>
        <a:xfrm rot="7274339">
          <a:off x="7430597" y="3065531"/>
          <a:ext cx="289170" cy="5465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 rot="10800000">
        <a:off x="7496467" y="3137750"/>
        <a:ext cx="202419" cy="327920"/>
      </dsp:txXfrm>
    </dsp:sp>
    <dsp:sp modelId="{5B8DA2C1-CAC5-42CF-B539-7A19FDCBD44E}">
      <dsp:nvSpPr>
        <dsp:cNvPr id="0" name=""/>
        <dsp:cNvSpPr/>
      </dsp:nvSpPr>
      <dsp:spPr>
        <a:xfrm>
          <a:off x="5617018" y="3391208"/>
          <a:ext cx="2456804" cy="2301443"/>
        </a:xfrm>
        <a:prstGeom prst="ellipse">
          <a:avLst/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>
              <a:sym typeface="+mn-ea"/>
            </a:rPr>
            <a:t>Temporal trends </a:t>
          </a:r>
          <a:r>
            <a:rPr lang="en-SG" sz="1400" kern="1200" dirty="0">
              <a:sym typeface="+mn-ea"/>
            </a:rPr>
            <a:t>of </a:t>
          </a:r>
          <a:r>
            <a:rPr lang="en-SG" sz="1400" b="1" kern="1200" dirty="0">
              <a:sym typeface="+mn-ea"/>
            </a:rPr>
            <a:t>carbon footprint </a:t>
          </a:r>
          <a:r>
            <a:rPr lang="en-SG" sz="1400" kern="1200" dirty="0">
              <a:sym typeface="+mn-ea"/>
            </a:rPr>
            <a:t>of  inhalers</a:t>
          </a:r>
          <a:endParaRPr lang="en-SG" sz="1400" b="1" kern="1200" dirty="0"/>
        </a:p>
      </dsp:txBody>
      <dsp:txXfrm>
        <a:off x="5976809" y="3728247"/>
        <a:ext cx="1737222" cy="1627365"/>
      </dsp:txXfrm>
    </dsp:sp>
    <dsp:sp modelId="{80FED682-E551-4DDD-A45F-D91EEABF3830}">
      <dsp:nvSpPr>
        <dsp:cNvPr id="0" name=""/>
        <dsp:cNvSpPr/>
      </dsp:nvSpPr>
      <dsp:spPr>
        <a:xfrm rot="10800000">
          <a:off x="5161956" y="4276796"/>
          <a:ext cx="339143" cy="530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200" kern="1200"/>
        </a:p>
      </dsp:txBody>
      <dsp:txXfrm rot="10800000">
        <a:off x="5263699" y="4382849"/>
        <a:ext cx="237400" cy="318161"/>
      </dsp:txXfrm>
    </dsp:sp>
    <dsp:sp modelId="{F24C6B68-4FD8-4451-A3EA-8F5BACF6FF7E}">
      <dsp:nvSpPr>
        <dsp:cNvPr id="0" name=""/>
        <dsp:cNvSpPr/>
      </dsp:nvSpPr>
      <dsp:spPr>
        <a:xfrm>
          <a:off x="2646417" y="3362845"/>
          <a:ext cx="2493353" cy="235816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Factors </a:t>
          </a:r>
          <a:r>
            <a:rPr lang="en-SG" sz="1400" kern="1200" dirty="0"/>
            <a:t>contributing to </a:t>
          </a:r>
          <a:r>
            <a:rPr lang="en-SG" sz="1400" b="1" kern="1200" dirty="0"/>
            <a:t>medication oversupply via multivariate logistic regression</a:t>
          </a:r>
        </a:p>
      </dsp:txBody>
      <dsp:txXfrm>
        <a:off x="3011560" y="3708191"/>
        <a:ext cx="1763067" cy="1667477"/>
      </dsp:txXfrm>
    </dsp:sp>
    <dsp:sp modelId="{CA0509A1-A0DB-4328-8A26-D3D5015700C7}">
      <dsp:nvSpPr>
        <dsp:cNvPr id="0" name=""/>
        <dsp:cNvSpPr/>
      </dsp:nvSpPr>
      <dsp:spPr>
        <a:xfrm rot="14549493">
          <a:off x="3117029" y="3012779"/>
          <a:ext cx="244115" cy="5465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 rot="10800000">
        <a:off x="3170559" y="3154562"/>
        <a:ext cx="170881" cy="327920"/>
      </dsp:txXfrm>
    </dsp:sp>
    <dsp:sp modelId="{14C8BE2B-DEAA-4FBB-A4A2-FDF5743A3EA0}">
      <dsp:nvSpPr>
        <dsp:cNvPr id="0" name=""/>
        <dsp:cNvSpPr/>
      </dsp:nvSpPr>
      <dsp:spPr>
        <a:xfrm>
          <a:off x="1420510" y="994315"/>
          <a:ext cx="2389617" cy="218782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Association </a:t>
          </a:r>
          <a:r>
            <a:rPr lang="en-US" sz="1400" kern="1200" dirty="0"/>
            <a:t>and </a:t>
          </a:r>
          <a:r>
            <a:rPr lang="en-US" sz="1400" b="1" kern="1200" dirty="0"/>
            <a:t>correlation</a:t>
          </a:r>
          <a:r>
            <a:rPr lang="en-US" sz="1400" kern="1200" dirty="0"/>
            <a:t> of the switch in inhalers</a:t>
          </a:r>
          <a:endParaRPr lang="en-SG" sz="1400" kern="1200" dirty="0"/>
        </a:p>
      </dsp:txBody>
      <dsp:txXfrm>
        <a:off x="1770461" y="1314715"/>
        <a:ext cx="1689715" cy="1547029"/>
      </dsp:txXfrm>
    </dsp:sp>
    <dsp:sp modelId="{9E2D1CC4-CF0E-4548-8595-0018F76E508F}">
      <dsp:nvSpPr>
        <dsp:cNvPr id="0" name=""/>
        <dsp:cNvSpPr/>
      </dsp:nvSpPr>
      <dsp:spPr>
        <a:xfrm rot="20343765">
          <a:off x="3845666" y="1275221"/>
          <a:ext cx="360694" cy="5465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300" kern="1200"/>
        </a:p>
      </dsp:txBody>
      <dsp:txXfrm>
        <a:off x="3849238" y="1403861"/>
        <a:ext cx="252486" cy="32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Dear professors, Shu Wei here and today I will be presenting my project titled </a:t>
            </a:r>
          </a:p>
          <a:p>
            <a:r>
              <a:rPr lang="en-SG" dirty="0"/>
              <a:t>“</a:t>
            </a: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Asthma-related medication oversupply and carbon footprint in the Singapore General Hospital (SGH) asthma cohort”. </a:t>
            </a:r>
          </a:p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Asst Prof Hong is my practicum’s supervisor.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the carbon footprint of each inhaler after verifying</a:t>
            </a:r>
          </a:p>
          <a:p>
            <a:r>
              <a:rPr lang="en-SG" dirty="0"/>
              <a:t>through various sources like looking at the strength, </a:t>
            </a:r>
          </a:p>
          <a:p>
            <a:r>
              <a:rPr lang="en-SG" dirty="0"/>
              <a:t>brand and components of the inhaler. We try</a:t>
            </a:r>
          </a:p>
          <a:p>
            <a:r>
              <a:rPr lang="en-SG" dirty="0"/>
              <a:t>to match the correct carbon footprint of each inhaler. </a:t>
            </a:r>
          </a:p>
          <a:p>
            <a:r>
              <a:rPr lang="en-SG" dirty="0"/>
              <a:t>And the cost of each inhaler is provided by SGH pharmacists </a:t>
            </a:r>
          </a:p>
          <a:p>
            <a:r>
              <a:rPr lang="en-SG" dirty="0"/>
              <a:t>whom I collaborated with in the study.</a:t>
            </a:r>
          </a:p>
          <a:p>
            <a:endParaRPr lang="en-SG" dirty="0"/>
          </a:p>
          <a:p>
            <a:pPr algn="l"/>
            <a:r>
              <a:rPr lang="en-SG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 the carbon footprint, MDIs have high carbon footprint as compared to DPIs and SMIs.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Throughout the 5 years, the total carbon footprint is the highest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ICS-LABA MDI followed by SABA then ICS MDI.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Comparing All MPR and MPR&gt;1.2 (Medication Oversupply group),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the average carbon footprint per patient over the 5 years is higher for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dirty="0"/>
              <a:t>medication oversupply group. Especially for the ICS-LABA MDI, it is around 30% higher.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temporal trend of carbon footprint, </a:t>
            </a:r>
          </a:p>
          <a:p>
            <a:r>
              <a:rPr lang="en-US" dirty="0"/>
              <a:t>ICS-LABA is increasing across the years. </a:t>
            </a:r>
            <a:endParaRPr lang="en-SG" dirty="0"/>
          </a:p>
          <a:p>
            <a:endParaRPr lang="en-SG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/>
              <a:t>This is just the tip of the iceberg. Because if you see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/>
              <a:t>terms of the no. of unique patients having the medication.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dirty="0"/>
              <a:t>SABA has the highest no. of patients using it.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sz="1800" dirty="0"/>
          </a:p>
          <a:p>
            <a:endParaRPr lang="en-SG" sz="1800" kern="100" dirty="0"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the chart,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is the multivariate logistic regression analysis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patient-related and disease-related factors with the reference group ‘MPR &lt;= 1.2’.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Patient related factors are </a:t>
            </a:r>
            <a:r>
              <a:rPr lang="en-SG" sz="1800" b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race, gender, BMI groups, and age groups.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rest are disease-related factors such as Pneumonia and Hypertension, and </a:t>
            </a:r>
            <a:r>
              <a:rPr lang="en-SG" sz="1800" kern="1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GINAstep</a:t>
            </a: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etc.</a:t>
            </a:r>
          </a:p>
          <a:p>
            <a:endParaRPr lang="en-SG" dirty="0"/>
          </a:p>
          <a:p>
            <a:r>
              <a:rPr lang="en-SG" dirty="0"/>
              <a:t>We found out that Chinese is more likely to be associated with oversupply.</a:t>
            </a:r>
          </a:p>
          <a:p>
            <a:r>
              <a:rPr lang="en-SG" dirty="0"/>
              <a:t>And patients with </a:t>
            </a:r>
            <a:r>
              <a:rPr lang="en-SG" dirty="0" err="1"/>
              <a:t>GINAstep</a:t>
            </a:r>
            <a:r>
              <a:rPr lang="en-SG" dirty="0"/>
              <a:t> 1 is more likely to have Oversupply. </a:t>
            </a:r>
            <a:r>
              <a:rPr lang="en-US" dirty="0"/>
              <a:t>In GINA step 1, patients typically </a:t>
            </a:r>
          </a:p>
          <a:p>
            <a:r>
              <a:rPr lang="en-US" dirty="0"/>
              <a:t>do not use ICS/ ICS-LABA since it is considered the lowest severity of asthma treatment required.</a:t>
            </a:r>
          </a:p>
          <a:p>
            <a:r>
              <a:rPr lang="en-US" dirty="0"/>
              <a:t>Thus leading them to rely more on SABAs and this causes overuse of medication instead.</a:t>
            </a:r>
            <a:endParaRPr lang="en-SG" dirty="0"/>
          </a:p>
          <a:p>
            <a:endParaRPr lang="en-SG" dirty="0"/>
          </a:p>
          <a:p>
            <a:r>
              <a:rPr lang="en-SG" i="1" dirty="0"/>
              <a:t>FYI: Increasing severity of asthma </a:t>
            </a:r>
            <a:r>
              <a:rPr lang="en-SG" i="1" dirty="0" err="1"/>
              <a:t>GINAstep</a:t>
            </a:r>
            <a:r>
              <a:rPr lang="en-SG" i="1" dirty="0"/>
              <a:t> 1 (lowest severity); GINAstep5 (highest severity)</a:t>
            </a:r>
          </a:p>
          <a:p>
            <a:r>
              <a:rPr lang="en-US" b="1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GINAsthma</a:t>
            </a:r>
            <a:r>
              <a:rPr lang="en-US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(GINA Step) refers to the stepwise approach to asthma management </a:t>
            </a:r>
          </a:p>
          <a:p>
            <a:r>
              <a:rPr lang="en-US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recommended by the Global Initiative for Asthma (GINA). This approach helps </a:t>
            </a:r>
          </a:p>
          <a:p>
            <a:r>
              <a:rPr lang="en-US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healthcare providers tailor treatment plans based on the severity and control </a:t>
            </a:r>
          </a:p>
          <a:p>
            <a:r>
              <a:rPr lang="en-US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 a patient's asthma. 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is to achieve and maintain control of symptoms, </a:t>
            </a:r>
          </a:p>
          <a:p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minimize the risk of exacerbations, and improve overall quality of life.</a:t>
            </a:r>
            <a:endParaRPr lang="en-SG" i="1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200" dirty="0">
                <a:latin typeface="+mn-lt"/>
              </a:rPr>
              <a:t>For the switch of inhalers, we look at the cohort data and calculated the total no. of </a:t>
            </a:r>
          </a:p>
          <a:p>
            <a:r>
              <a:rPr lang="en-US" altLang="en-US" sz="1200" dirty="0">
                <a:latin typeface="+mn-lt"/>
              </a:rPr>
              <a:t>Switches / ED Visits / ICU admissions/ Exacerbations of each patient.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1200" dirty="0">
                <a:latin typeface="+mn-lt"/>
              </a:rPr>
              <a:t>We have sliced the cohort data into 3 groups. 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1200" dirty="0">
                <a:latin typeface="+mn-lt"/>
              </a:rPr>
              <a:t>For no inhaler switch, it means patients with no change in inhaler at all.</a:t>
            </a:r>
          </a:p>
          <a:p>
            <a:endParaRPr lang="en-US" altLang="en-US" sz="1200" dirty="0">
              <a:latin typeface="+mn-lt"/>
            </a:endParaRPr>
          </a:p>
          <a:p>
            <a:r>
              <a:rPr lang="en-US" altLang="en-US" sz="1200" dirty="0">
                <a:latin typeface="+mn-lt"/>
              </a:rPr>
              <a:t>For inhaler switch, it is broken down to either different drug different device or </a:t>
            </a:r>
          </a:p>
          <a:p>
            <a:r>
              <a:rPr lang="en-US" altLang="en-US" sz="1200" dirty="0">
                <a:latin typeface="+mn-lt"/>
              </a:rPr>
              <a:t>same drug different device. Same drug meaning that the medication used is the same</a:t>
            </a:r>
          </a:p>
          <a:p>
            <a:r>
              <a:rPr lang="en-US" altLang="en-US" sz="1200" dirty="0">
                <a:latin typeface="+mn-lt"/>
              </a:rPr>
              <a:t>to cure asthma. Different device meaning it can be from MDI to DPI. For example</a:t>
            </a:r>
          </a:p>
          <a:p>
            <a:r>
              <a:rPr lang="en-US" altLang="en-US" sz="1200" dirty="0">
                <a:latin typeface="+mn-lt"/>
              </a:rPr>
              <a:t>Symbicort MDI to Symbicort DPI is an example of same drug different device.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200" dirty="0"/>
              <a:t>What is interesting to see here is to explore those patients with frequent exacerbations and ED visits but did not switch inhaler.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increasing correlation if we look at the 3 groups - </a:t>
            </a:r>
            <a:r>
              <a:rPr lang="en-US" i="1" dirty="0"/>
              <a:t>when we look at the </a:t>
            </a:r>
          </a:p>
          <a:p>
            <a:r>
              <a:rPr lang="en-US" i="1" dirty="0"/>
              <a:t>correlation between the ED Visits and ICU admissions and the correlation </a:t>
            </a:r>
          </a:p>
          <a:p>
            <a:r>
              <a:rPr lang="en-US" i="1" dirty="0"/>
              <a:t>between Switches and Exacerbations. </a:t>
            </a:r>
          </a:p>
          <a:p>
            <a:endParaRPr lang="en-US" dirty="0"/>
          </a:p>
          <a:p>
            <a:r>
              <a:rPr lang="en-US" b="1" dirty="0"/>
              <a:t>This shows that those with inhaler switch (same drug, different device) </a:t>
            </a:r>
          </a:p>
          <a:p>
            <a:r>
              <a:rPr lang="en-US" b="1" dirty="0"/>
              <a:t>is more associated with ED Visits and ICU admissions. This could be that </a:t>
            </a:r>
          </a:p>
          <a:p>
            <a:r>
              <a:rPr lang="en-US" b="1" dirty="0"/>
              <a:t>the device is not suitable for the patient despite having correct medication.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/>
              <a:t>Read from slide.</a:t>
            </a:r>
          </a:p>
          <a:p>
            <a:endParaRPr lang="en-SG" sz="1200" dirty="0"/>
          </a:p>
          <a:p>
            <a:endParaRPr lang="en-SG" sz="1200" dirty="0"/>
          </a:p>
          <a:p>
            <a:endParaRPr lang="en-SG" sz="1200" dirty="0"/>
          </a:p>
          <a:p>
            <a:r>
              <a:rPr lang="en-SG" sz="1200" dirty="0"/>
              <a:t>Symbicort </a:t>
            </a:r>
            <a:r>
              <a:rPr lang="en-SG" sz="1200" dirty="0" err="1"/>
              <a:t>Rapihaler</a:t>
            </a:r>
            <a:r>
              <a:rPr lang="en-SG" sz="1200" dirty="0"/>
              <a:t> to </a:t>
            </a:r>
            <a:r>
              <a:rPr lang="en-SG" sz="1200" dirty="0" err="1"/>
              <a:t>DuoResp</a:t>
            </a:r>
            <a:r>
              <a:rPr lang="en-SG" sz="1200" dirty="0"/>
              <a:t> (100X carbon footprint) 32 vs 0.34</a:t>
            </a:r>
          </a:p>
          <a:p>
            <a:r>
              <a:rPr lang="en-SG" dirty="0"/>
              <a:t>(go back to the carbon footprint slide 10) can show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My reflections for the project.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sz="1800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 from 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sz="1800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 this topic of asthma and its inhalers is relatively new to 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it is a steep learning curve for me to understand this project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before embarking on it. Besides self-learning on asthma inhalers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through online materials, I am grateful to be given the opportunity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connect with pharmacists who were able to give me a crash course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 asthma inhalers which speeds up my understanding.</a:t>
            </a:r>
            <a:endParaRPr lang="en-SG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To juggle between my full-time job and the tasks set out to do for the project is challenging. </a:t>
            </a:r>
          </a:p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The dataset only resides in a few computers due to strict access to patients’ data which only can </a:t>
            </a:r>
          </a:p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be accessed during working hours. As such, I can only work on the dataset during working hours in between of my current working time. </a:t>
            </a:r>
            <a:endParaRPr lang="en-SG" dirty="0"/>
          </a:p>
          <a:p>
            <a:endParaRPr lang="en-SG" dirty="0"/>
          </a:p>
          <a:p>
            <a:r>
              <a:rPr lang="en-SG" dirty="0"/>
              <a:t>Opportunities like collaboration with multidisciplinary team is priceless and be part of a meaningful project.</a:t>
            </a:r>
          </a:p>
          <a:p>
            <a:r>
              <a:rPr lang="en-SG" dirty="0"/>
              <a:t>We are preparing for manuscript submission and poster submission for various conferences.</a:t>
            </a:r>
          </a:p>
          <a:p>
            <a:r>
              <a:rPr lang="en-SG" dirty="0"/>
              <a:t>Have already submitted 1 abstract to a conference.</a:t>
            </a:r>
          </a:p>
          <a:p>
            <a:endParaRPr lang="en-SG" dirty="0"/>
          </a:p>
          <a:p>
            <a:r>
              <a:rPr lang="en-SG" dirty="0"/>
              <a:t>Overall, this is a great experience.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 would to express my gratitude to everyone who has contributed </a:t>
            </a:r>
          </a:p>
          <a:p>
            <a:r>
              <a:rPr lang="en-SG" dirty="0"/>
              <a:t>and helped me in this project.</a:t>
            </a:r>
          </a:p>
          <a:p>
            <a:r>
              <a:rPr lang="en-SG" dirty="0"/>
              <a:t>Asst Prof Hong who has diligently guiding me and </a:t>
            </a:r>
          </a:p>
          <a:p>
            <a:r>
              <a:rPr lang="en-SG" dirty="0"/>
              <a:t>give me various pointers to improve my report as well as my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This is the outline of the presentation. We will be reviewing the extent of medication oversupply and carbon footprint.</a:t>
            </a:r>
          </a:p>
          <a:p>
            <a:r>
              <a:rPr lang="en-SG" dirty="0"/>
              <a:t>The definition, trends and patterns of medication oversupply. Total and individual components of ICS, ICS-LABA, and SABA.</a:t>
            </a:r>
          </a:p>
          <a:p>
            <a:r>
              <a:rPr lang="en-SG" dirty="0"/>
              <a:t>These are </a:t>
            </a:r>
            <a:r>
              <a:rPr lang="en-US" dirty="0"/>
              <a:t>types of medications commonly used for asthma treatment.</a:t>
            </a:r>
          </a:p>
          <a:p>
            <a:r>
              <a:rPr lang="en-US" dirty="0"/>
              <a:t>The units, medication cost and the carbon footprint as well as the 5-year trend and annual trend.</a:t>
            </a:r>
          </a:p>
          <a:p>
            <a:endParaRPr lang="en-US" dirty="0"/>
          </a:p>
          <a:p>
            <a:r>
              <a:rPr lang="en-US" dirty="0"/>
              <a:t>Next, we will look at the factors associated with medication oversupply. Factors that are patient-related and</a:t>
            </a:r>
          </a:p>
          <a:p>
            <a:r>
              <a:rPr lang="en-US" dirty="0"/>
              <a:t>Disease-related ones.</a:t>
            </a:r>
          </a:p>
          <a:p>
            <a:endParaRPr lang="en-SG" dirty="0"/>
          </a:p>
          <a:p>
            <a:r>
              <a:rPr lang="en-SG" dirty="0"/>
              <a:t>Lastly, let’s look at the switches in inhalers. The type and frequency of switch and the association with switches/ ED Visits (which is called</a:t>
            </a:r>
          </a:p>
          <a:p>
            <a:r>
              <a:rPr lang="en-SG" dirty="0"/>
              <a:t>Emergency Department visits)/ ICU admissions and Exacerbations.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Before we dive into this topic, it would be good to know the types of inhalers </a:t>
            </a:r>
          </a:p>
          <a:p>
            <a:r>
              <a:rPr lang="en-SG" dirty="0"/>
              <a:t>and its environmental impact. The common types of inhalers are the Metered dose</a:t>
            </a:r>
          </a:p>
          <a:p>
            <a:r>
              <a:rPr lang="en-SG" dirty="0"/>
              <a:t>Inhalers known as MDI, dry powder inhalers known as DPI and Soft Mist inhaler</a:t>
            </a:r>
          </a:p>
          <a:p>
            <a:r>
              <a:rPr lang="en-SG" dirty="0"/>
              <a:t>Known as (SMI). </a:t>
            </a:r>
          </a:p>
          <a:p>
            <a:endParaRPr lang="en-SG" dirty="0"/>
          </a:p>
          <a:p>
            <a:r>
              <a:rPr lang="en-SG" dirty="0"/>
              <a:t>The reason why their carbon footprint differs is </a:t>
            </a:r>
            <a:r>
              <a:rPr lang="en-US" dirty="0"/>
              <a:t>due to the type of propellant used.</a:t>
            </a:r>
          </a:p>
          <a:p>
            <a:endParaRPr lang="en-SG" dirty="0"/>
          </a:p>
          <a:p>
            <a:r>
              <a:rPr lang="en-SG" dirty="0"/>
              <a:t>The </a:t>
            </a:r>
            <a:r>
              <a:rPr lang="en-US" dirty="0"/>
              <a:t>MDIs used hydrofluorocarbons called HFCs as a propellant. </a:t>
            </a:r>
          </a:p>
          <a:p>
            <a:r>
              <a:rPr lang="en-US" dirty="0"/>
              <a:t>Although HFCs are not ozone-depleting substances, they are still greenhouse gases that have a </a:t>
            </a:r>
          </a:p>
          <a:p>
            <a:r>
              <a:rPr lang="en-US" dirty="0"/>
              <a:t>high global warming potential. Thus, contributing the most carbon footprint to the </a:t>
            </a:r>
          </a:p>
          <a:p>
            <a:r>
              <a:rPr lang="en-US" dirty="0"/>
              <a:t>environment.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The choice of inhaler depends on patient's preference. Some</a:t>
            </a:r>
          </a:p>
          <a:p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may want to puff dose of medicine instead of inhaling it by choosing </a:t>
            </a:r>
            <a:b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</a:br>
            <a:r>
              <a:rPr lang="en-SG" sz="1800" kern="1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MDI over DPI.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Why do we want to reduce carbon emissions specifically CO2 emissions?</a:t>
            </a:r>
          </a:p>
          <a:p>
            <a:r>
              <a:rPr lang="en-US" dirty="0"/>
              <a:t>Asthma inhalers especially MDIs as mentioned earlier produced much significant CO2 </a:t>
            </a:r>
          </a:p>
          <a:p>
            <a:r>
              <a:rPr lang="en-US" dirty="0"/>
              <a:t>as compared to DPIs. This causes global warming issues like erratic weather, hotter weathers.</a:t>
            </a:r>
          </a:p>
          <a:p>
            <a:r>
              <a:rPr lang="en-US" dirty="0"/>
              <a:t>And high heat stress </a:t>
            </a:r>
            <a:r>
              <a:rPr lang="en-SG" dirty="0">
                <a:sym typeface="+mn-ea"/>
              </a:rPr>
              <a:t>puts people at greater risk of heat exhaustion and heat strokes.</a:t>
            </a:r>
            <a:endParaRPr lang="en-US" dirty="0"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2400" dirty="0">
                <a:sym typeface="+mn-ea"/>
              </a:rPr>
              <a:t>Despite Singapore being a relatively small country, our government is committed to</a:t>
            </a:r>
          </a:p>
          <a:p>
            <a:pPr lvl="0"/>
            <a:r>
              <a:rPr lang="en-SG" sz="2400" dirty="0">
                <a:sym typeface="+mn-ea"/>
              </a:rPr>
              <a:t>Fight climate change and has pledged </a:t>
            </a:r>
            <a:r>
              <a:rPr lang="en-SG" dirty="0">
                <a:sym typeface="+mn-ea"/>
              </a:rPr>
              <a:t>to reduce carbon emissions by 16% from </a:t>
            </a:r>
            <a:r>
              <a:rPr lang="en-SG" b="1" dirty="0">
                <a:sym typeface="+mn-ea"/>
              </a:rPr>
              <a:t>Business As Usual</a:t>
            </a:r>
            <a:r>
              <a:rPr lang="en-SG" dirty="0">
                <a:sym typeface="+mn-ea"/>
              </a:rPr>
              <a:t> levels </a:t>
            </a:r>
          </a:p>
          <a:p>
            <a:pPr lvl="0"/>
            <a:r>
              <a:rPr lang="en-SG" dirty="0">
                <a:sym typeface="+mn-ea"/>
              </a:rPr>
              <a:t>by 2020 and aims to reduce 60 million tonnes of CO2 by 2030.</a:t>
            </a:r>
          </a:p>
          <a:p>
            <a:pPr lvl="0"/>
            <a:endParaRPr lang="en-SG" dirty="0">
              <a:sym typeface="+mn-ea"/>
            </a:endParaRPr>
          </a:p>
          <a:p>
            <a:pPr lvl="0"/>
            <a:r>
              <a:rPr lang="en-SG" dirty="0">
                <a:sym typeface="+mn-ea"/>
              </a:rPr>
              <a:t>Our study is significant as this can potentially influence government policies on the </a:t>
            </a:r>
          </a:p>
          <a:p>
            <a:pPr lvl="0"/>
            <a:r>
              <a:rPr lang="en-SG" dirty="0">
                <a:sym typeface="+mn-ea"/>
              </a:rPr>
              <a:t>use of inhalers especially in public hospitals like SGH. </a:t>
            </a:r>
          </a:p>
          <a:p>
            <a:pPr lvl="0"/>
            <a:endParaRPr lang="en-SG" sz="1200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b="0" dirty="0">
                <a:latin typeface="Poppins" panose="00000500000000000000" charset="0"/>
                <a:cs typeface="Poppins" panose="00000500000000000000" charset="0"/>
                <a:sym typeface="+mn-ea"/>
              </a:rPr>
              <a:t>Let’s look at what other countries have done! </a:t>
            </a:r>
          </a:p>
          <a:p>
            <a:pPr lvl="0"/>
            <a:endParaRPr lang="en-SG" sz="1200" b="1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 lvl="0"/>
            <a:r>
              <a:rPr lang="en-SG" sz="1200" b="0" dirty="0">
                <a:latin typeface="Poppins" panose="00000500000000000000" charset="0"/>
                <a:cs typeface="Poppins" panose="00000500000000000000" charset="0"/>
                <a:sym typeface="+mn-ea"/>
              </a:rPr>
              <a:t>The most common unit of measurement for carbon footprint is CO</a:t>
            </a:r>
            <a:r>
              <a:rPr lang="en-SG" sz="1200" b="0" baseline="-25000" dirty="0">
                <a:latin typeface="Poppins" panose="00000500000000000000" charset="0"/>
                <a:cs typeface="Poppins" panose="00000500000000000000" charset="0"/>
                <a:sym typeface="+mn-ea"/>
              </a:rPr>
              <a:t>2</a:t>
            </a:r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. </a:t>
            </a:r>
          </a:p>
          <a:p>
            <a:pPr lvl="0"/>
            <a:endParaRPr lang="en-SG" sz="1200" b="0" baseline="0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We can explore ways to reduce CO2 by switching inhalers to lower carbon alternatives </a:t>
            </a: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and having programmes to educate the patients on the storage of inhalers as </a:t>
            </a: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proper storage can lengthen the lifespan of inhalers.</a:t>
            </a:r>
          </a:p>
          <a:p>
            <a:pPr lvl="0"/>
            <a:endParaRPr lang="en-SG" sz="1200" b="0" baseline="0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Some reasons for medication oversupply include over purchasing, </a:t>
            </a: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non-adherence and trying to save medicine for future use.</a:t>
            </a: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Pharmacist-delivered counselling on patients’ knowledge and beliefs about medicines, </a:t>
            </a:r>
          </a:p>
          <a:p>
            <a:pPr lvl="0"/>
            <a:r>
              <a:rPr lang="en-SG" sz="1200" b="0" baseline="0" dirty="0">
                <a:latin typeface="Poppins" panose="00000500000000000000" charset="0"/>
                <a:cs typeface="Poppins" panose="00000500000000000000" charset="0"/>
                <a:sym typeface="+mn-ea"/>
              </a:rPr>
              <a:t>Adherence level and asthma control can help to reduce medication oversupply due to overuse.</a:t>
            </a:r>
          </a:p>
          <a:p>
            <a:pPr lvl="0"/>
            <a:endParaRPr lang="en-SG" sz="1200" b="0" baseline="0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 lvl="0"/>
            <a:r>
              <a:rPr lang="en-SG" sz="1200" b="1" dirty="0">
                <a:latin typeface="Poppins" panose="00000500000000000000" charset="0"/>
                <a:cs typeface="Poppins" panose="00000500000000000000" charset="0"/>
                <a:sym typeface="+mn-ea"/>
              </a:rPr>
              <a:t>While there has been a lot of qualitative research on how inhalers will impact</a:t>
            </a:r>
          </a:p>
          <a:p>
            <a:pPr lvl="0"/>
            <a:r>
              <a:rPr lang="en-SG" sz="1200" b="1" dirty="0">
                <a:latin typeface="Poppins" panose="00000500000000000000" charset="0"/>
                <a:cs typeface="Poppins" panose="00000500000000000000" charset="0"/>
                <a:sym typeface="+mn-ea"/>
              </a:rPr>
              <a:t>the environment as discussed, there has not been much quantitative research on this topic</a:t>
            </a:r>
          </a:p>
          <a:p>
            <a:pPr lvl="0"/>
            <a:endParaRPr lang="en-SG" sz="1200" b="1" baseline="0" dirty="0"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Therefore, these are our study objectives as mentioned in the outline earlier.</a:t>
            </a:r>
          </a:p>
          <a:p>
            <a:r>
              <a:rPr lang="en-SG" dirty="0"/>
              <a:t>To understand the extent of carbon footprint in SGH asthma cohort, we look</a:t>
            </a:r>
          </a:p>
          <a:p>
            <a:r>
              <a:rPr lang="en-SG" dirty="0"/>
              <a:t>at the contribution by individual inhalers and the temporal trends of the</a:t>
            </a:r>
          </a:p>
          <a:p>
            <a:r>
              <a:rPr lang="en-SG" dirty="0"/>
              <a:t>Carbon footprint for the 5 years from the inhalers</a:t>
            </a:r>
          </a:p>
          <a:p>
            <a:endParaRPr lang="en-SG" dirty="0"/>
          </a:p>
          <a:p>
            <a:r>
              <a:rPr lang="en-SG" dirty="0"/>
              <a:t>Next to understand the extent of medication oversupply we look at the factors </a:t>
            </a:r>
          </a:p>
          <a:p>
            <a:r>
              <a:rPr lang="en-SG" dirty="0"/>
              <a:t>associated with medication oversupply.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Let’s look at the methodology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First, we came up with the carbon footprint and cost of inhalers so that we can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Match each inhaler to its carbon footprint and cost correctly.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And perform cleaning by aligning the medication names before matching.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Once done, we match the information to all the inhalers in the visits data whereby you can find all the visits for 1 patient.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While the cohort data mean that we have already grouped by each patient to find for example total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Inhalers used by the patient throughout the 5 years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Next, we performed a retrospective analysis of a multi-ethnic cohort of asthmatic patients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seen in </a:t>
            </a:r>
            <a:r>
              <a:rPr lang="en-US"/>
              <a:t>SGH from 2015 to </a:t>
            </a:r>
            <a:r>
              <a:rPr lang="en-US" dirty="0"/>
              <a:t>2019. Patient records were retrieved from the </a:t>
            </a:r>
            <a:r>
              <a:rPr lang="en-US" dirty="0" err="1"/>
              <a:t>Singhealth</a:t>
            </a:r>
            <a:r>
              <a:rPr lang="en-US" dirty="0"/>
              <a:t> COPD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and Asthma Data Mart</a:t>
            </a:r>
            <a:r>
              <a:rPr lang="en-US" baseline="30000" dirty="0"/>
              <a:t>.</a:t>
            </a:r>
            <a:r>
              <a:rPr lang="en-US" baseline="0" dirty="0"/>
              <a:t> To look at the temporal trends of the carbon footprint of the inhalers.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/>
              <a:t>After which we perform the multivariate logistic regression on the cohort data to find the factors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/>
              <a:t>contributing to medication oversupply.</a:t>
            </a:r>
            <a:endParaRPr lang="en-US" baseline="30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aseline="30000" dirty="0"/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bonus would be to see the association and correlation of the switch in inhalers with total no. of </a:t>
            </a:r>
            <a:r>
              <a:rPr lang="en-SG" dirty="0"/>
              <a:t>Switches / ED Visits / </a:t>
            </a:r>
          </a:p>
          <a:p>
            <a:r>
              <a:rPr lang="en-SG" dirty="0"/>
              <a:t>ICU admissions and Exacerbations. 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look at how we define key words: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Carbon footprint is CO2 per kg of 1 canister or bottle of inhaler.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“MPR" refers to the Medication Possession Ratio, a common metric used to measure medication adherence.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Simply put, an MPR greater than 1 indicates that more medication is dispensed than needed for the days in the period.</a:t>
            </a:r>
          </a:p>
          <a:p>
            <a:r>
              <a:rPr lang="en-SG" dirty="0"/>
              <a:t>ICS is used specifically to define MPR because ICS is the backbone of the asthma therapy.</a:t>
            </a:r>
          </a:p>
          <a:p>
            <a:r>
              <a:rPr lang="en-SG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coined medication oversupply if patients have MPR &gt; 1.2.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SABA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overdispensation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when a patient has 3 or more SABA canisters in a year.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9CD7-0FC6-4E27-9E21-85F31191691A}" type="datetimeFigureOut">
              <a:rPr lang="en-SG" smtClean="0"/>
              <a:t>23/5/2024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D131C-9499-4E82-A83D-4521D6E05CE7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629" y="1081788"/>
            <a:ext cx="7644627" cy="3367310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latin typeface="+mn-lt"/>
              </a:rPr>
              <a:t>Asthma-related medication oversupply and carbon footprint in the Singapore General Hospital (SGH) asthma cohort</a:t>
            </a:r>
            <a:endParaRPr lang="en-SG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lnSpcReduction="10000"/>
          </a:bodyPr>
          <a:lstStyle/>
          <a:p>
            <a:pPr algn="r"/>
            <a:r>
              <a:rPr lang="en-SG" dirty="0"/>
              <a:t>Ang Shu Wei</a:t>
            </a:r>
          </a:p>
          <a:p>
            <a:pPr algn="r"/>
            <a:r>
              <a:rPr lang="en-SG" dirty="0"/>
              <a:t>23 May 2024</a:t>
            </a:r>
          </a:p>
          <a:p>
            <a:pPr algn="r"/>
            <a:r>
              <a:rPr lang="en-US" dirty="0"/>
              <a:t>Supervised by: Asst Prof Hong Seok Young </a:t>
            </a:r>
          </a:p>
          <a:p>
            <a:pPr algn="r"/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1" y="1277656"/>
            <a:ext cx="9524519" cy="4953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121801"/>
            <a:ext cx="10515600" cy="1325563"/>
          </a:xfrm>
        </p:spPr>
        <p:txBody>
          <a:bodyPr/>
          <a:lstStyle/>
          <a:p>
            <a:r>
              <a:rPr lang="en-SG" dirty="0">
                <a:latin typeface="+mn-lt"/>
              </a:rPr>
              <a:t>CO</a:t>
            </a:r>
            <a:r>
              <a:rPr lang="en-SG" baseline="-25000" dirty="0">
                <a:latin typeface="+mn-lt"/>
              </a:rPr>
              <a:t>2</a:t>
            </a:r>
            <a:r>
              <a:rPr lang="en-SG" dirty="0">
                <a:latin typeface="+mn-lt"/>
              </a:rPr>
              <a:t> footprint for each inhaler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22" y="6202874"/>
            <a:ext cx="1023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 </a:t>
            </a:r>
            <a:r>
              <a:rPr lang="en-US" sz="1000" dirty="0" err="1"/>
              <a:t>Gagné</a:t>
            </a:r>
            <a:r>
              <a:rPr lang="en-US" sz="1000" dirty="0"/>
              <a:t>, M., </a:t>
            </a:r>
            <a:r>
              <a:rPr lang="en-US" sz="1000" dirty="0" err="1"/>
              <a:t>Karanikas</a:t>
            </a:r>
            <a:r>
              <a:rPr lang="en-US" sz="1000" dirty="0"/>
              <a:t>, A., Green, S., &amp; Gupta, S. (2023). Reductions in inhaler greenhouse gas emissions by addressing care gaps in asthma and chronic obstructive pulmonary disease: an analysis. BMJ Open Respiratory Research, 10(1), e001716. https://doi.org/10.1136/bmjresp-2023-001716</a:t>
            </a:r>
            <a:endParaRPr lang="en-SG" sz="1000" dirty="0"/>
          </a:p>
        </p:txBody>
      </p:sp>
      <p:sp>
        <p:nvSpPr>
          <p:cNvPr id="12" name="Rectangle 11"/>
          <p:cNvSpPr/>
          <p:nvPr/>
        </p:nvSpPr>
        <p:spPr>
          <a:xfrm>
            <a:off x="665922" y="4009236"/>
            <a:ext cx="9499158" cy="2221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 up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SG" altLang="en-US" sz="3400" dirty="0">
                <a:latin typeface="+mn-lt"/>
                <a:sym typeface="+mn-ea"/>
              </a:rPr>
              <a:t>5-year Distribution of carbon footprint </a:t>
            </a:r>
            <a:br>
              <a:rPr lang="en-SG" altLang="en-US" sz="3400" dirty="0">
                <a:latin typeface="+mn-lt"/>
                <a:sym typeface="+mn-ea"/>
              </a:rPr>
            </a:br>
            <a:r>
              <a:rPr lang="en-SG" altLang="en-US" sz="3400" dirty="0">
                <a:latin typeface="+mn-lt"/>
                <a:sym typeface="+mn-ea"/>
              </a:rPr>
              <a:t>(contribution by various inhaler types)</a:t>
            </a:r>
            <a:endParaRPr lang="en-US" sz="3400" dirty="0">
              <a:latin typeface="+mn-lt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6094476" y="1744884"/>
          <a:ext cx="5151873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703185" y="1746202"/>
          <a:ext cx="5391291" cy="430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521952" y="5538406"/>
            <a:ext cx="58521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(kg)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511" y="4367750"/>
            <a:ext cx="3996984" cy="2080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04" y="0"/>
            <a:ext cx="3193496" cy="3697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501128" cy="1086900"/>
          </a:xfrm>
        </p:spPr>
        <p:txBody>
          <a:bodyPr>
            <a:normAutofit/>
          </a:bodyPr>
          <a:lstStyle/>
          <a:p>
            <a:r>
              <a:rPr lang="en-SG" altLang="en-US" sz="3400" dirty="0">
                <a:latin typeface="+mn-lt"/>
              </a:rPr>
              <a:t>Temporal trend of </a:t>
            </a:r>
            <a:r>
              <a:rPr lang="en-SG" altLang="en-US" sz="3400" dirty="0">
                <a:latin typeface="+mn-lt"/>
                <a:sym typeface="+mn-ea"/>
              </a:rPr>
              <a:t>carbon footprint (contributed by various inhalers)</a:t>
            </a:r>
            <a:endParaRPr lang="en-SG" sz="34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0819" y="1690688"/>
          <a:ext cx="6895854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SG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SG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Total CO</a:t>
                      </a:r>
                      <a:r>
                        <a:rPr lang="en-SG" sz="1400" b="1" baseline="-25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 footprint 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endParaRPr lang="en-SG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ICS MDI</a:t>
                      </a: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ICS DPI</a:t>
                      </a: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ICS-LABA MDI</a:t>
                      </a: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ICS-LABA DPI</a:t>
                      </a: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SABA </a:t>
                      </a: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68,143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740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114,476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3,377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59,875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68,641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705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151,229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4,630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65,314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68,406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172,433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5,278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69,934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66,333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193,389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5,591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69,775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64,623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214,575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6,453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66,931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2015-2019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335,146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3,185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846,102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25,329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>
                          <a:solidFill>
                            <a:schemeClr val="tx1"/>
                          </a:solidFill>
                          <a:latin typeface="+mn-lt"/>
                        </a:rPr>
                        <a:t>331,829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59778" y="4161610"/>
          <a:ext cx="6976233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0820788" y="4584525"/>
            <a:ext cx="664655" cy="1863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altLang="en-US" sz="3400" dirty="0">
                <a:latin typeface="+mn-lt"/>
              </a:rPr>
              <a:t>Temporal trend of inhaler dispensed</a:t>
            </a:r>
            <a:br>
              <a:rPr lang="en-SG" altLang="en-US" sz="3400" dirty="0">
                <a:latin typeface="+mn-lt"/>
              </a:rPr>
            </a:br>
            <a:r>
              <a:rPr lang="en-SG" altLang="en-US" sz="3400" dirty="0">
                <a:solidFill>
                  <a:srgbClr val="FF0000"/>
                </a:solidFill>
                <a:latin typeface="+mn-lt"/>
              </a:rPr>
              <a:t>increasing MDI (mostly ICS-LABA) use over the years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975576" y="2136338"/>
            <a:ext cx="249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en-US" dirty="0"/>
              <a:t>SABA is the most commonly dispensed inhaler.</a:t>
            </a:r>
          </a:p>
          <a:p>
            <a:endParaRPr lang="en-SG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en-US" dirty="0"/>
              <a:t>ICS-LABA use is increasing over the 5-year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41782" y="1690688"/>
          <a:ext cx="8355565" cy="433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4518589" y="3016251"/>
            <a:ext cx="1160851" cy="93181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6926" y="3438800"/>
            <a:ext cx="1160851" cy="93181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" y="1084957"/>
            <a:ext cx="10868628" cy="5724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68" y="10597"/>
            <a:ext cx="10515600" cy="981894"/>
          </a:xfrm>
        </p:spPr>
        <p:txBody>
          <a:bodyPr>
            <a:normAutofit/>
          </a:bodyPr>
          <a:lstStyle/>
          <a:p>
            <a:r>
              <a:rPr lang="en-SG" sz="3400" dirty="0">
                <a:latin typeface="+mn-lt"/>
              </a:rPr>
              <a:t>Understanding medication oversupply</a:t>
            </a:r>
            <a:endParaRPr lang="en-SG" sz="3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6545" y="6501191"/>
            <a:ext cx="387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* p-value &lt;0.01</a:t>
            </a:r>
          </a:p>
          <a:p>
            <a:endParaRPr lang="en-SG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98045" y="1423690"/>
            <a:ext cx="647216" cy="3248894"/>
            <a:chOff x="1750140" y="1597120"/>
            <a:chExt cx="266321" cy="2297024"/>
          </a:xfrm>
        </p:grpSpPr>
        <p:sp>
          <p:nvSpPr>
            <p:cNvPr id="7" name="TextBox 6"/>
            <p:cNvSpPr txBox="1"/>
            <p:nvPr/>
          </p:nvSpPr>
          <p:spPr>
            <a:xfrm>
              <a:off x="1750141" y="1966452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50141" y="1781786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50141" y="1597120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0140" y="3524812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0990" y="2265697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0140" y="2821760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0140" y="2645577"/>
              <a:ext cx="26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*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8025204" y="2765637"/>
            <a:ext cx="2692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36921" y="2765637"/>
            <a:ext cx="5912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42409" y="266816"/>
            <a:ext cx="334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MPR &lt;=1.2 reference group; </a:t>
            </a:r>
          </a:p>
          <a:p>
            <a:r>
              <a:rPr lang="en-US" dirty="0"/>
              <a:t>MPR &gt; 1.2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6629" y="1423690"/>
            <a:ext cx="1248228" cy="7303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1146629" y="3664751"/>
            <a:ext cx="1248228" cy="2134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3459" y="4176060"/>
            <a:ext cx="2011398" cy="6984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99857" y="5664914"/>
            <a:ext cx="1295000" cy="8362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25"/>
            <a:ext cx="10515600" cy="515767"/>
          </a:xfrm>
        </p:spPr>
        <p:txBody>
          <a:bodyPr>
            <a:noAutofit/>
          </a:bodyPr>
          <a:lstStyle/>
          <a:p>
            <a:r>
              <a:rPr lang="en-SG" sz="3400" dirty="0">
                <a:latin typeface="+mn-lt"/>
              </a:rPr>
              <a:t>Switch </a:t>
            </a:r>
            <a:r>
              <a:rPr lang="en-SG" altLang="en-US" sz="3400" dirty="0">
                <a:latin typeface="+mn-lt"/>
              </a:rPr>
              <a:t>of inhalers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13493" y="899162"/>
            <a:ext cx="0" cy="5941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0548" y="3718368"/>
            <a:ext cx="119749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9343" y="501532"/>
            <a:ext cx="12052657" cy="369332"/>
            <a:chOff x="139343" y="501532"/>
            <a:chExt cx="12052657" cy="369332"/>
          </a:xfrm>
        </p:grpSpPr>
        <p:sp>
          <p:nvSpPr>
            <p:cNvPr id="25" name="Rectangle 24"/>
            <p:cNvSpPr/>
            <p:nvPr/>
          </p:nvSpPr>
          <p:spPr>
            <a:xfrm>
              <a:off x="139343" y="585024"/>
              <a:ext cx="229972" cy="19471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" y="501532"/>
              <a:ext cx="11841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Inhaler switch (different drug, different device)         </a:t>
              </a:r>
              <a:r>
                <a:rPr lang="en-US" dirty="0"/>
                <a:t>Inhaler switch (same drug, different device)	    No inhaler switch</a:t>
              </a:r>
              <a:endParaRPr lang="en-S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39305" y="599173"/>
              <a:ext cx="212587" cy="2230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480437" y="585024"/>
              <a:ext cx="212587" cy="2230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aphicFrame>
        <p:nvGraphicFramePr>
          <p:cNvPr id="9" name="Chart 8"/>
          <p:cNvGraphicFramePr/>
          <p:nvPr/>
        </p:nvGraphicFramePr>
        <p:xfrm>
          <a:off x="64274" y="822184"/>
          <a:ext cx="5885106" cy="1996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6033584" y="842568"/>
          <a:ext cx="6061960" cy="208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24092" y="3718367"/>
          <a:ext cx="5969311" cy="22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6023477" y="3718367"/>
          <a:ext cx="5923834" cy="235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36737" y="5990708"/>
          <a:ext cx="5855653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Total no. of ICU admissions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0 admissions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1 admission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 admissions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3 admissions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dirty="0">
                          <a:effectLst/>
                        </a:rPr>
                        <a:t>Inhaler switch (different drug, different device)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856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12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Inhaler switch (same drug, different device)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155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dirty="0">
                          <a:effectLst/>
                        </a:rPr>
                        <a:t>No inhaler switch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6938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52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00459" y="5972426"/>
          <a:ext cx="5848921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208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dirty="0">
                          <a:effectLst/>
                        </a:rPr>
                        <a:t>Exacerbation Category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0 exacerbation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1 exacerbation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2 exacerbations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&gt; 2 </a:t>
                      </a:r>
                    </a:p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exacerbations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28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Inhaler switch (different drug, different device)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177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24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21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648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Inhaler switch (same drug, different device)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0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133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828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No inhaler switch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2734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217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147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3895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69315" y="2872238"/>
          <a:ext cx="541020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 dirty="0">
                          <a:effectLst/>
                        </a:rPr>
                        <a:t>Total no of switches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[0,1]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(1,3]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(3,5]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(5,Inf]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</a:rPr>
                        <a:t>Inhaler switch (different drug, different device)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455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335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Inhaler switch (same drug, different device)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80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15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7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</a:rPr>
                        <a:t>No inhaler switch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6454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485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412485" y="2882361"/>
          <a:ext cx="5410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Total no. of ED Visits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[0,4]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(4,9]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(9,14]  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(14,Inf] 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</a:rPr>
                        <a:t>Inhaler switch (different drug, different device)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761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Inhaler switch (same drug, different device)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144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100" u="none" strike="noStrike">
                          <a:effectLst/>
                        </a:rPr>
                        <a:t>No inhaler switch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6573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292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>
                          <a:effectLst/>
                        </a:rPr>
                        <a:t>66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u="none" strike="noStrike" dirty="0">
                          <a:effectLst/>
                        </a:rPr>
                        <a:t>62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442791" y="4786706"/>
            <a:ext cx="581848" cy="222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564880" y="2161095"/>
            <a:ext cx="420514" cy="358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655" y="1216178"/>
            <a:ext cx="4916343" cy="3014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Correlation between the groups of patients associated with:</a:t>
            </a:r>
            <a:br>
              <a:rPr lang="en-US" sz="3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endParaRPr lang="en-US" sz="38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pSp>
        <p:nvGrpSpPr>
          <p:cNvPr id="34" name="Group 33"/>
          <p:cNvGrpSpPr>
            <a:grpSpLocks noGrp="1" noUngrp="1" noRot="1" noChangeAspect="1" noMove="1" noResize="1"/>
          </p:cNvGrpSpPr>
          <p:nvPr/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734889" y="416739"/>
          <a:ext cx="5976344" cy="602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5654" y="3466502"/>
            <a:ext cx="4660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ED Visits vs ICU admissions</a:t>
            </a:r>
            <a:endParaRPr lang="en-US" sz="2800" kern="1200" dirty="0">
              <a:solidFill>
                <a:schemeClr val="tx1"/>
              </a:solidFill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Switches vs Exacerbations</a:t>
            </a:r>
            <a:endParaRPr lang="en-SG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>
            <a:grpSpLocks noGrp="1" noUngrp="1" noRot="1" noChangeAspect="1" noMove="1" noResize="1"/>
          </p:cNvGrpSpPr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SG" sz="4800" dirty="0">
                <a:latin typeface="+mn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5" y="2704014"/>
            <a:ext cx="10816041" cy="3991426"/>
          </a:xfrm>
        </p:spPr>
        <p:txBody>
          <a:bodyPr anchor="ctr">
            <a:normAutofit fontScale="92500" lnSpcReduction="20000"/>
          </a:bodyPr>
          <a:lstStyle/>
          <a:p>
            <a:r>
              <a:rPr lang="en-SG" sz="2600" dirty="0"/>
              <a:t>ICS-LABA MDI has the greatest contribution to carbon footprint.</a:t>
            </a:r>
          </a:p>
          <a:p>
            <a:r>
              <a:rPr lang="en-SG" sz="2600" dirty="0"/>
              <a:t>Over the years, SABA use did not decline (despite guideline recommendations) and ICS-LABA MDI use increased (possibly due to guideline recommendations for earlier ICS-LABA use).</a:t>
            </a:r>
          </a:p>
          <a:p>
            <a:r>
              <a:rPr lang="en-SG" sz="2600" dirty="0"/>
              <a:t>Average carbon footprint for ICS-LABA DPI is the lowest. However, they are one of the most expensive inhalers. </a:t>
            </a:r>
          </a:p>
          <a:p>
            <a:pPr lvl="1"/>
            <a:r>
              <a:rPr lang="en-SG" sz="2600" dirty="0"/>
              <a:t>It might pose challenges for Singapore hospitals to encourage patients to switch from ICS-LABA MDIs to ICS-LABA DPIs due to the higher cost of switching.</a:t>
            </a:r>
          </a:p>
          <a:p>
            <a:pPr lvl="1"/>
            <a:r>
              <a:rPr lang="en-SG" sz="2600" dirty="0"/>
              <a:t>Another viable option is to </a:t>
            </a:r>
            <a:r>
              <a:rPr lang="en-US" sz="2600" dirty="0"/>
              <a:t>switch from branded to generic forms (</a:t>
            </a:r>
            <a:r>
              <a:rPr lang="en-US" sz="2600" dirty="0" err="1"/>
              <a:t>symbicort</a:t>
            </a:r>
            <a:r>
              <a:rPr lang="en-US" sz="2600" dirty="0"/>
              <a:t> to </a:t>
            </a:r>
            <a:r>
              <a:rPr lang="en-US" sz="2600" dirty="0" err="1"/>
              <a:t>duoresp</a:t>
            </a:r>
            <a:r>
              <a:rPr lang="en-US" sz="2600" dirty="0"/>
              <a:t>).</a:t>
            </a:r>
            <a:endParaRPr lang="en-SG" sz="2600" dirty="0"/>
          </a:p>
          <a:p>
            <a:r>
              <a:rPr lang="en-SG" sz="2600" dirty="0"/>
              <a:t>Explore those patients with frequent exacerbations / ED visits but did not switch inhaler.</a:t>
            </a:r>
          </a:p>
          <a:p>
            <a:pPr lvl="1"/>
            <a:endParaRPr lang="en-SG" sz="1900" dirty="0"/>
          </a:p>
        </p:txBody>
      </p:sp>
      <p:cxnSp>
        <p:nvCxnSpPr>
          <p:cNvPr id="61" name="Straight Connector 6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63" y="0"/>
            <a:ext cx="5334197" cy="1097280"/>
          </a:xfrm>
        </p:spPr>
        <p:txBody>
          <a:bodyPr anchor="ctr">
            <a:normAutofit/>
          </a:bodyPr>
          <a:lstStyle/>
          <a:p>
            <a:r>
              <a:rPr lang="en-SG" sz="3400" dirty="0">
                <a:latin typeface="+mn-lt"/>
              </a:rPr>
              <a:t>Reflections</a:t>
            </a:r>
          </a:p>
        </p:txBody>
      </p:sp>
      <p:pic>
        <p:nvPicPr>
          <p:cNvPr id="5" name="Picture 4" descr="Magnifying glass on clear background"/>
          <p:cNvPicPr>
            <a:picLocks noChangeAspect="1"/>
          </p:cNvPicPr>
          <p:nvPr/>
        </p:nvPicPr>
        <p:blipFill rotWithShape="1">
          <a:blip r:embed="rId3"/>
          <a:srcRect l="36694" r="11469" b="-1"/>
          <a:stretch>
            <a:fillRect/>
          </a:stretch>
        </p:blipFill>
        <p:spPr>
          <a:xfrm>
            <a:off x="7264094" y="0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63" y="949870"/>
            <a:ext cx="6356756" cy="4639770"/>
          </a:xfrm>
        </p:spPr>
        <p:txBody>
          <a:bodyPr anchor="ctr">
            <a:normAutofit/>
          </a:bodyPr>
          <a:lstStyle/>
          <a:p>
            <a:r>
              <a:rPr lang="en-SG" sz="2400" dirty="0"/>
              <a:t>In the beginning, it looks daunting to be able to achieve the objectives as the time is short.</a:t>
            </a:r>
          </a:p>
          <a:p>
            <a:r>
              <a:rPr lang="en-SG" sz="2400" dirty="0"/>
              <a:t>Challenges: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Steep learning curve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G" dirty="0"/>
              <a:t>Time management</a:t>
            </a:r>
          </a:p>
          <a:p>
            <a:r>
              <a:rPr lang="en-SG" sz="2400" dirty="0"/>
              <a:t>Opportunities: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be able to collaborate with multidisciplinary team (data management team, pharmacists, clinicians) and be part of a meaningful project</a:t>
            </a:r>
          </a:p>
          <a:p>
            <a:r>
              <a:rPr lang="en-SG" sz="2400" dirty="0"/>
              <a:t>Overall, this is a great experience!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+mn-lt"/>
              </a:rPr>
              <a:t>Acknowledgement</a:t>
            </a:r>
          </a:p>
        </p:txBody>
      </p:sp>
      <p:sp>
        <p:nvSpPr>
          <p:cNvPr id="7" name="Freeform: Shap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79" y="1690688"/>
            <a:ext cx="5980512" cy="4351338"/>
          </a:xfrm>
        </p:spPr>
        <p:txBody>
          <a:bodyPr>
            <a:normAutofit/>
          </a:bodyPr>
          <a:lstStyle/>
          <a:p>
            <a:r>
              <a:rPr lang="en-US" dirty="0"/>
              <a:t>Asst Prof Hong Seok Young </a:t>
            </a:r>
            <a:endParaRPr lang="en-SG" dirty="0"/>
          </a:p>
          <a:p>
            <a:r>
              <a:rPr lang="en-SG" dirty="0"/>
              <a:t>Prof Sean Lam and Dr Mariko Koh</a:t>
            </a:r>
          </a:p>
          <a:p>
            <a:r>
              <a:rPr lang="en-SG" dirty="0"/>
              <a:t>Dr </a:t>
            </a:r>
            <a:r>
              <a:rPr lang="en-SG" dirty="0" err="1"/>
              <a:t>Toh</a:t>
            </a:r>
            <a:r>
              <a:rPr lang="en-SG" dirty="0"/>
              <a:t> Ming Ren, Gerald Xuan and Ishita Goel</a:t>
            </a:r>
          </a:p>
          <a:p>
            <a:r>
              <a:rPr lang="en-SG" dirty="0"/>
              <a:t>Low Kai Xin and Vivian Tan</a:t>
            </a:r>
          </a:p>
          <a:p>
            <a:r>
              <a:rPr lang="en-SG" dirty="0"/>
              <a:t>Colleagues at Health Services Research at </a:t>
            </a:r>
            <a:r>
              <a:rPr lang="en-SG" dirty="0" err="1"/>
              <a:t>SingHealth</a:t>
            </a:r>
            <a:r>
              <a:rPr lang="en-SG" dirty="0"/>
              <a:t> HQ</a:t>
            </a:r>
          </a:p>
        </p:txBody>
      </p:sp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lock Arc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Arc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66" y="260350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>
                <a:latin typeface="+mn-lt"/>
              </a:rPr>
              <a:t>Outline</a:t>
            </a:r>
          </a:p>
        </p:txBody>
      </p:sp>
      <p:sp>
        <p:nvSpPr>
          <p:cNvPr id="17" name="Arc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866" y="132778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Review of extent of Medication Oversupply and CO</a:t>
            </a:r>
            <a:r>
              <a:rPr lang="en-SG" baseline="-25000" dirty="0"/>
              <a:t>2</a:t>
            </a:r>
            <a:r>
              <a:rPr lang="en-SG" dirty="0"/>
              <a:t> footprint</a:t>
            </a:r>
          </a:p>
          <a:p>
            <a:r>
              <a:rPr lang="en-SG" dirty="0"/>
              <a:t>Medication Oversupply (definition, trends and patterns)</a:t>
            </a:r>
          </a:p>
          <a:p>
            <a:pPr lvl="1"/>
            <a:r>
              <a:rPr lang="en-SG" dirty="0"/>
              <a:t>Total and individual Components (ICS, ICS-LABA, SABA)</a:t>
            </a:r>
          </a:p>
          <a:p>
            <a:pPr lvl="1"/>
            <a:r>
              <a:rPr lang="en-SG" dirty="0"/>
              <a:t>Units and $$, CO</a:t>
            </a:r>
            <a:r>
              <a:rPr lang="en-SG" baseline="-25000" dirty="0"/>
              <a:t>2</a:t>
            </a:r>
            <a:r>
              <a:rPr lang="en-SG" dirty="0"/>
              <a:t> footprint (and compare with national CO</a:t>
            </a:r>
            <a:r>
              <a:rPr lang="en-SG" baseline="-25000" dirty="0"/>
              <a:t>2</a:t>
            </a:r>
            <a:r>
              <a:rPr lang="en-SG" dirty="0"/>
              <a:t> emissions)</a:t>
            </a:r>
          </a:p>
          <a:p>
            <a:pPr lvl="1"/>
            <a:r>
              <a:rPr lang="en-SG" dirty="0"/>
              <a:t>5-year trend and annual trend </a:t>
            </a:r>
          </a:p>
          <a:p>
            <a:r>
              <a:rPr lang="en-SG" dirty="0"/>
              <a:t>Factors associated with Medication Oversupply </a:t>
            </a:r>
          </a:p>
          <a:p>
            <a:r>
              <a:rPr lang="en-SG" dirty="0"/>
              <a:t>Switches in inhalers (definition of inhaler switch)</a:t>
            </a:r>
          </a:p>
          <a:p>
            <a:pPr lvl="1"/>
            <a:r>
              <a:rPr lang="en-SG" dirty="0"/>
              <a:t>Type and frequency of switch </a:t>
            </a:r>
          </a:p>
          <a:p>
            <a:pPr lvl="2"/>
            <a:r>
              <a:rPr lang="en-SG" dirty="0"/>
              <a:t>MDI/DPI vs. change in inhaler switch (same drug but different device)</a:t>
            </a:r>
          </a:p>
          <a:p>
            <a:pPr lvl="1"/>
            <a:r>
              <a:rPr lang="en-SG" dirty="0"/>
              <a:t>Association with Switches / ED Visits / ICU admissions/ Exacerbations</a:t>
            </a:r>
          </a:p>
          <a:p>
            <a:endParaRPr lang="en-SG" dirty="0"/>
          </a:p>
          <a:p>
            <a:endParaRPr lang="en-SG" dirty="0"/>
          </a:p>
          <a:p>
            <a:pPr marL="457200" lvl="1" indent="0">
              <a:buNone/>
            </a:pPr>
            <a:endParaRPr lang="en-SG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0366"/>
            <a:ext cx="12192001" cy="7838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Types of inhalers and its environmental impact</a:t>
            </a:r>
            <a:endParaRPr lang="en-SG" sz="3400" dirty="0">
              <a:latin typeface="+mn-lt"/>
            </a:endParaRPr>
          </a:p>
        </p:txBody>
      </p:sp>
      <p:sp>
        <p:nvSpPr>
          <p:cNvPr id="3" name="Content Placeholder 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838200" y="1825625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lose-up of an asthma inhaler&#10;&#10;Description automatically generated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2096347"/>
            <a:ext cx="1689947" cy="1403773"/>
          </a:xfrm>
          <a:prstGeom prst="rect">
            <a:avLst/>
          </a:prstGeom>
        </p:spPr>
      </p:pic>
      <p:pic>
        <p:nvPicPr>
          <p:cNvPr id="6" name="Picture 5" descr="A close-up of a white bottle&#10;&#10;Description automatically generated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13" y="2096347"/>
            <a:ext cx="1874520" cy="1438487"/>
          </a:xfrm>
          <a:prstGeom prst="rect">
            <a:avLst/>
          </a:prstGeom>
        </p:spPr>
      </p:pic>
      <p:pic>
        <p:nvPicPr>
          <p:cNvPr id="7" name="Picture 6" descr="A close-up of a spray bottle&#10;&#10;Description automatically generated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07" y="2108201"/>
            <a:ext cx="2090420" cy="13910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17523" y="5466735"/>
            <a:ext cx="2772696" cy="550607"/>
          </a:xfrm>
          <a:prstGeom prst="rect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b="1" kern="0" dirty="0">
                <a:solidFill>
                  <a:schemeClr val="bg1"/>
                </a:solidFill>
                <a:ea typeface="+mn-ea"/>
                <a:cs typeface="Poppins" panose="00000500000000000000" charset="0"/>
                <a:sym typeface="Arial" panose="020B0604020202020204"/>
              </a:rPr>
              <a:t>High </a:t>
            </a:r>
            <a:r>
              <a:rPr lang="en-US" sz="2375" b="1" kern="0" dirty="0">
                <a:solidFill>
                  <a:schemeClr val="bg1"/>
                </a:solidFill>
                <a:ea typeface="+mn-ea"/>
                <a:cs typeface="Poppins" panose="00000500000000000000" charset="0"/>
                <a:sym typeface="Arial" panose="020B0604020202020204"/>
              </a:rPr>
              <a:t>CO</a:t>
            </a:r>
            <a:r>
              <a:rPr lang="en-US" sz="2375" b="1" kern="0" baseline="-25000" dirty="0">
                <a:solidFill>
                  <a:schemeClr val="bg1"/>
                </a:solidFill>
                <a:ea typeface="+mn-ea"/>
                <a:cs typeface="Poppins" panose="00000500000000000000" charset="0"/>
                <a:sym typeface="Arial" panose="020B0604020202020204"/>
              </a:rPr>
              <a:t>2</a:t>
            </a:r>
            <a:endParaRPr lang="en-US" sz="2400" b="1" kern="0" baseline="-25000" dirty="0">
              <a:solidFill>
                <a:schemeClr val="bg1"/>
              </a:solidFill>
              <a:cs typeface="Poppins" panose="00000500000000000000" charset="0"/>
              <a:sym typeface="Arial" panose="020B0604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9651" y="5466735"/>
            <a:ext cx="2772696" cy="550607"/>
          </a:xfrm>
          <a:prstGeom prst="rect">
            <a:avLst/>
          </a:prstGeom>
          <a:solidFill>
            <a:srgbClr val="92D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b="1" kern="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Low </a:t>
            </a:r>
            <a:r>
              <a:rPr lang="en-US" sz="2375" b="1" kern="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CO</a:t>
            </a:r>
            <a:r>
              <a:rPr lang="en-US" sz="2375" b="1" kern="0" baseline="-2500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2</a:t>
            </a:r>
            <a:endParaRPr lang="en-US" sz="2400" b="1" kern="0" baseline="-25000" dirty="0">
              <a:solidFill>
                <a:schemeClr val="tx1"/>
              </a:solidFill>
              <a:cs typeface="Poppins" panose="00000500000000000000" charset="0"/>
              <a:sym typeface="Arial" panose="020B060402020202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2637" y="5466735"/>
            <a:ext cx="2772696" cy="550607"/>
          </a:xfrm>
          <a:prstGeom prst="rect">
            <a:avLst/>
          </a:prstGeom>
          <a:solidFill>
            <a:srgbClr val="92D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b="1" kern="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Low </a:t>
            </a:r>
            <a:r>
              <a:rPr lang="en-US" sz="2375" b="1" kern="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CO</a:t>
            </a:r>
            <a:r>
              <a:rPr lang="en-US" sz="2375" b="1" kern="0" baseline="-25000" dirty="0">
                <a:solidFill>
                  <a:schemeClr val="tx1"/>
                </a:solidFill>
                <a:ea typeface="+mn-ea"/>
                <a:cs typeface="Poppins" panose="00000500000000000000" charset="0"/>
                <a:sym typeface="Arial" panose="020B0604020202020204"/>
              </a:rPr>
              <a:t>2</a:t>
            </a:r>
            <a:endParaRPr lang="en-US" sz="2400" b="1" kern="0" baseline="-25000" dirty="0">
              <a:solidFill>
                <a:schemeClr val="tx1"/>
              </a:solidFill>
              <a:cs typeface="Poppins" panose="00000500000000000000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SG" sz="3400" kern="0" dirty="0">
                <a:latin typeface="+mn-lt"/>
              </a:rPr>
            </a:br>
            <a:r>
              <a:rPr lang="en-SG" sz="3800" kern="0" dirty="0">
                <a:latin typeface="+mn-lt"/>
              </a:rPr>
              <a:t>Types of inhalers and how it works</a:t>
            </a:r>
            <a:br>
              <a:rPr lang="en-SG" sz="3400" kern="0" dirty="0">
                <a:latin typeface="+mn-lt"/>
              </a:rPr>
            </a:br>
            <a:endParaRPr lang="en-SG" sz="3400" dirty="0">
              <a:latin typeface="+mn-lt"/>
            </a:endParaRPr>
          </a:p>
        </p:txBody>
      </p:sp>
      <p:sp>
        <p:nvSpPr>
          <p:cNvPr id="3" name="Content Placeholder 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838200" y="1825625"/>
          <a:ext cx="10515600" cy="435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lose-up of an asthma inhaler&#10;&#10;Description automatically generated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2124635"/>
            <a:ext cx="1778557" cy="1374639"/>
          </a:xfrm>
          <a:prstGeom prst="rect">
            <a:avLst/>
          </a:prstGeom>
        </p:spPr>
      </p:pic>
      <p:pic>
        <p:nvPicPr>
          <p:cNvPr id="6" name="Picture 5" descr="A close-up of a white bottle&#10;&#10;Description automatically generated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07" y="2096347"/>
            <a:ext cx="1926167" cy="1445260"/>
          </a:xfrm>
          <a:prstGeom prst="rect">
            <a:avLst/>
          </a:prstGeom>
        </p:spPr>
      </p:pic>
      <p:pic>
        <p:nvPicPr>
          <p:cNvPr id="7" name="Picture 6" descr="A close-up of a spray bottle&#10;&#10;Description automatically generated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67" y="2112434"/>
            <a:ext cx="2210647" cy="1384300"/>
          </a:xfrm>
          <a:prstGeom prst="rect">
            <a:avLst/>
          </a:prstGeom>
        </p:spPr>
      </p:pic>
      <p:sp>
        <p:nvSpPr>
          <p:cNvPr id="8" name="Rectangle 12"/>
          <p:cNvSpPr/>
          <p:nvPr/>
        </p:nvSpPr>
        <p:spPr>
          <a:xfrm>
            <a:off x="1317523" y="4733366"/>
            <a:ext cx="2772696" cy="1283977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kern="0" dirty="0">
                <a:solidFill>
                  <a:schemeClr val="tx1"/>
                </a:solidFill>
                <a:ea typeface="+mn-ea"/>
                <a:cs typeface="+mn-cs"/>
                <a:sym typeface="Arial" panose="020B0604020202020204"/>
              </a:rPr>
              <a:t>Puffs dose of medicine when you press on it</a:t>
            </a:r>
            <a:endParaRPr lang="en-SG" sz="2400" kern="0" dirty="0">
              <a:solidFill>
                <a:schemeClr val="tx1"/>
              </a:solidFill>
              <a:sym typeface="Arial" panose="020B0604020202020204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4710007" y="4733713"/>
            <a:ext cx="2812627" cy="1283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kern="0" dirty="0">
                <a:solidFill>
                  <a:srgbClr val="555555"/>
                </a:solidFill>
                <a:ea typeface="+mn-ea"/>
                <a:cs typeface="+mn-cs"/>
                <a:sym typeface="Arial" panose="020B0604020202020204"/>
              </a:rPr>
              <a:t>Delivers powder when you inhale</a:t>
            </a:r>
            <a:endParaRPr lang="en-SG" sz="2400" kern="0" dirty="0">
              <a:solidFill>
                <a:srgbClr val="FFFFFF"/>
              </a:solidFill>
              <a:sym typeface="Arial" panose="020B0604020202020204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8142637" y="4733366"/>
            <a:ext cx="2731840" cy="12839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07135">
              <a:spcAft>
                <a:spcPts val="600"/>
              </a:spcAft>
              <a:buClr>
                <a:srgbClr val="000000"/>
              </a:buClr>
            </a:pPr>
            <a:r>
              <a:rPr lang="en-SG" sz="2375" kern="0" dirty="0">
                <a:solidFill>
                  <a:srgbClr val="555555"/>
                </a:solidFill>
                <a:ea typeface="+mn-ea"/>
                <a:cs typeface="+mn-cs"/>
                <a:sym typeface="Arial" panose="020B0604020202020204"/>
              </a:rPr>
              <a:t>Sprays dose of medicine when you press on it</a:t>
            </a:r>
            <a:endParaRPr lang="en-SG" sz="2400" kern="0" dirty="0">
              <a:solidFill>
                <a:srgbClr val="FFFFFF"/>
              </a:solidFill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moke from factory"/>
          <p:cNvPicPr>
            <a:picLocks noChangeAspect="1"/>
          </p:cNvPicPr>
          <p:nvPr/>
        </p:nvPicPr>
        <p:blipFill rotWithShape="1">
          <a:blip r:embed="rId3"/>
          <a:srcRect l="41883" r="5458" b="-2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SG" altLang="en-US" sz="3400" dirty="0">
                <a:latin typeface="+mn-lt"/>
              </a:rPr>
              <a:t>Background – Reducing CO</a:t>
            </a:r>
            <a:r>
              <a:rPr lang="en-SG" altLang="en-US" sz="3400" baseline="-25000" dirty="0">
                <a:latin typeface="+mn-lt"/>
              </a:rPr>
              <a:t>2</a:t>
            </a:r>
            <a:r>
              <a:rPr lang="en-SG" altLang="en-US" sz="3400" dirty="0">
                <a:latin typeface="+mn-lt"/>
              </a:rPr>
              <a:t>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047" y="2066586"/>
            <a:ext cx="6642102" cy="4070768"/>
          </a:xfrm>
        </p:spPr>
        <p:txBody>
          <a:bodyPr anchor="ctr">
            <a:normAutofit/>
          </a:bodyPr>
          <a:lstStyle/>
          <a:p>
            <a:r>
              <a:rPr lang="en-SG" sz="2400" dirty="0"/>
              <a:t>Asthma inhalers especially MDIs produced much significant CO</a:t>
            </a:r>
            <a:r>
              <a:rPr lang="en-SG" sz="2400" baseline="-25000" dirty="0"/>
              <a:t>2 </a:t>
            </a:r>
            <a:r>
              <a:rPr lang="en-SG" sz="2400" dirty="0"/>
              <a:t>as compared to those of DPIs</a:t>
            </a:r>
          </a:p>
          <a:p>
            <a:r>
              <a:rPr lang="en-SG" sz="2400" dirty="0">
                <a:sym typeface="+mn-ea"/>
              </a:rPr>
              <a:t>CO</a:t>
            </a:r>
            <a:r>
              <a:rPr lang="en-SG" sz="2400" baseline="-25000" dirty="0">
                <a:sym typeface="+mn-ea"/>
              </a:rPr>
              <a:t>2 </a:t>
            </a:r>
            <a:r>
              <a:rPr lang="en-SG" sz="2400" dirty="0">
                <a:sym typeface="+mn-ea"/>
              </a:rPr>
              <a:t> is one of the most significant greenhouse gases which contributes to global warming issues</a:t>
            </a:r>
          </a:p>
          <a:p>
            <a:r>
              <a:rPr lang="en-SG" sz="2400" dirty="0">
                <a:sym typeface="+mn-ea"/>
              </a:rPr>
              <a:t>Erratic weather, hotter weathers can be seen on the news “2023 was Singapore’s 4th hottest year on record”</a:t>
            </a:r>
            <a:r>
              <a:rPr lang="en-SG" sz="2400" baseline="30000" dirty="0">
                <a:sym typeface="+mn-ea"/>
              </a:rPr>
              <a:t>1</a:t>
            </a:r>
            <a:endParaRPr lang="en-SG" sz="2400" dirty="0">
              <a:sym typeface="+mn-ea"/>
            </a:endParaRPr>
          </a:p>
          <a:p>
            <a:pPr lvl="1"/>
            <a:r>
              <a:rPr lang="en-SG" dirty="0">
                <a:sym typeface="+mn-ea"/>
              </a:rPr>
              <a:t>High heat stress puts people at greater risk of heat exhaustion and heat strokes</a:t>
            </a:r>
            <a:r>
              <a:rPr lang="en-SG" baseline="30000" dirty="0">
                <a:sym typeface="+mn-ea"/>
              </a:rPr>
              <a:t>2</a:t>
            </a:r>
            <a:endParaRPr lang="en-SG" sz="1800" baseline="30000" dirty="0"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0047" y="6137354"/>
            <a:ext cx="678180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aseline="30000" dirty="0">
                <a:sym typeface="+mn-ea"/>
              </a:rPr>
              <a:t>1</a:t>
            </a:r>
            <a:r>
              <a:rPr lang="en-SG" sz="1050" dirty="0">
                <a:sym typeface="+mn-ea"/>
              </a:rPr>
              <a:t>https://www.straitstimes.com/singapore/environment/2023-was-singapore-s-4th-hottest-year-on-record-tying-with-1997-and-2015</a:t>
            </a:r>
          </a:p>
          <a:p>
            <a:r>
              <a:rPr lang="en-SG" sz="1050" baseline="30000" dirty="0">
                <a:sym typeface="+mn-ea"/>
              </a:rPr>
              <a:t>2</a:t>
            </a:r>
            <a:r>
              <a:rPr lang="en-SG" sz="1050" dirty="0">
                <a:sym typeface="+mn-ea"/>
              </a:rPr>
              <a:t>https://www.straitstimes.com/singapore/singapore-in-2100-no-escape-from-scorching-heat-dry-spells-and-rising-seas</a:t>
            </a:r>
          </a:p>
          <a:p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998" t="34" r="9005" b="2183"/>
          <a:stretch>
            <a:fillRect/>
          </a:stretch>
        </p:blipFill>
        <p:spPr>
          <a:xfrm>
            <a:off x="104173" y="188089"/>
            <a:ext cx="6771190" cy="64818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98778" y="1604168"/>
            <a:ext cx="5721062" cy="4147715"/>
          </a:xfrm>
        </p:spPr>
      </p:pic>
      <p:sp>
        <p:nvSpPr>
          <p:cNvPr id="6" name="Rectangle: Rounded Corners 5"/>
          <p:cNvSpPr/>
          <p:nvPr/>
        </p:nvSpPr>
        <p:spPr>
          <a:xfrm>
            <a:off x="6198778" y="1818748"/>
            <a:ext cx="5294883" cy="33414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08296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400" dirty="0">
                <a:latin typeface="+mn-lt"/>
              </a:rPr>
              <a:t>What other countries have done</a:t>
            </a:r>
            <a:endParaRPr lang="en-SG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21" y="2905844"/>
            <a:ext cx="5818750" cy="324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other countries have adopted</a:t>
            </a:r>
            <a:endParaRPr lang="en-US" sz="2200" b="1" dirty="0"/>
          </a:p>
          <a:p>
            <a:r>
              <a:rPr lang="en-US" sz="2200" dirty="0"/>
              <a:t>Most common unit of measurement for carbon footprint is CO</a:t>
            </a:r>
            <a:r>
              <a:rPr lang="en-US" sz="2200" baseline="-25000" dirty="0"/>
              <a:t>2 </a:t>
            </a:r>
          </a:p>
          <a:p>
            <a:r>
              <a:rPr lang="en-US" sz="2200" dirty="0"/>
              <a:t>Ways to reduce carbon footprint:</a:t>
            </a:r>
          </a:p>
          <a:p>
            <a:pPr lvl="1"/>
            <a:r>
              <a:rPr lang="en-US" sz="2200" dirty="0"/>
              <a:t>Switch inhalers to lower carbon alternatives (i.e., from MDIs to DPIs)</a:t>
            </a:r>
            <a:r>
              <a:rPr lang="en-US" sz="2200" baseline="30000" dirty="0"/>
              <a:t>1</a:t>
            </a:r>
            <a:endParaRPr lang="en-US" sz="2200" dirty="0"/>
          </a:p>
          <a:p>
            <a:pPr lvl="1"/>
            <a:r>
              <a:rPr lang="en-US" sz="2200" dirty="0" err="1"/>
              <a:t>Programmes</a:t>
            </a:r>
            <a:r>
              <a:rPr lang="en-US" sz="2200" dirty="0"/>
              <a:t> of educating the storage of asthma inhalers</a:t>
            </a:r>
            <a:r>
              <a:rPr lang="en-US" sz="2200" baseline="30000" dirty="0"/>
              <a:t>2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57" y="1176697"/>
            <a:ext cx="1700724" cy="1700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200" y="6040477"/>
            <a:ext cx="87283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aseline="30000" dirty="0"/>
              <a:t>1</a:t>
            </a:r>
            <a:r>
              <a:rPr lang="en-SG" sz="1000" dirty="0"/>
              <a:t>Liang, et al (2023). BCMJ, 65(4), 122-127.</a:t>
            </a:r>
          </a:p>
          <a:p>
            <a:r>
              <a:rPr lang="en-SG" sz="1000" baseline="30000" dirty="0"/>
              <a:t>2</a:t>
            </a:r>
            <a:r>
              <a:rPr lang="en-SG" sz="1000" dirty="0"/>
              <a:t>Jafarzadeh, et al (2021). BMC Public Health, 21(1), 1127</a:t>
            </a:r>
          </a:p>
          <a:p>
            <a:r>
              <a:rPr lang="en-SG" sz="1000" baseline="30000" dirty="0"/>
              <a:t>3</a:t>
            </a:r>
            <a:r>
              <a:rPr lang="en-SG" sz="1000" dirty="0"/>
              <a:t>Kovačević, et al. (2018). Research in Social and Administrative Pharmacy, 14(6), 603-611.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72" y="1159014"/>
            <a:ext cx="1700724" cy="17007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0235" y="2877421"/>
            <a:ext cx="49975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Reducing medication oversupply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Reasons for medication oversupply: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Over-purchasing, non-adherence to treatment, and saving medicines for future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Pharmacist-delivered counselling</a:t>
            </a:r>
            <a:r>
              <a:rPr lang="en-US" sz="2200" baseline="30000" dirty="0"/>
              <a:t>3</a:t>
            </a:r>
            <a:r>
              <a:rPr lang="en-US" sz="2200" dirty="0"/>
              <a:t> on patients' knowledge and beliefs about the medicines, adherence level, and asthma control. </a:t>
            </a:r>
            <a:endParaRPr lang="en-SG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SG" altLang="en-US" sz="3400" dirty="0">
                <a:latin typeface="+mn-lt"/>
              </a:rPr>
              <a:t>Study objectives</a:t>
            </a:r>
          </a:p>
        </p:txBody>
      </p:sp>
      <p:pic>
        <p:nvPicPr>
          <p:cNvPr id="5" name="Picture 4" descr="Person using microscope"/>
          <p:cNvPicPr>
            <a:picLocks noChangeAspect="1"/>
          </p:cNvPicPr>
          <p:nvPr/>
        </p:nvPicPr>
        <p:blipFill rotWithShape="1">
          <a:blip r:embed="rId3"/>
          <a:srcRect l="23072" r="40124" b="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022856"/>
            <a:ext cx="5444382" cy="359120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charset="0"/>
              <a:buChar char="ü"/>
            </a:pPr>
            <a:r>
              <a:rPr lang="en-SG" sz="2400" dirty="0">
                <a:sym typeface="+mn-ea"/>
              </a:rPr>
              <a:t>Understand the extent of carbon footprint in SGH asthma cohort</a:t>
            </a:r>
          </a:p>
          <a:p>
            <a:pPr lvl="1"/>
            <a:r>
              <a:rPr lang="en-SG" dirty="0">
                <a:sym typeface="+mn-ea"/>
              </a:rPr>
              <a:t>Contribution by individual inhalers</a:t>
            </a:r>
          </a:p>
          <a:p>
            <a:pPr lvl="1"/>
            <a:r>
              <a:rPr lang="en-SG" dirty="0">
                <a:sym typeface="+mn-ea"/>
              </a:rPr>
              <a:t>Temporal trends </a:t>
            </a:r>
            <a:r>
              <a:rPr lang="en-SG" dirty="0"/>
              <a:t>(</a:t>
            </a:r>
            <a:r>
              <a:rPr lang="en-SG" dirty="0">
                <a:sym typeface="+mn-ea"/>
              </a:rPr>
              <a:t>2015-2019) of the </a:t>
            </a:r>
            <a:r>
              <a:rPr lang="en-SG" dirty="0"/>
              <a:t>carbon footprint from the inhalers</a:t>
            </a:r>
            <a:endParaRPr lang="en-SG" dirty="0">
              <a:sym typeface="+mn-ea"/>
            </a:endParaRPr>
          </a:p>
          <a:p>
            <a:pPr lvl="1"/>
            <a:endParaRPr lang="en-SG" dirty="0">
              <a:sym typeface="+mn-ea"/>
            </a:endParaRPr>
          </a:p>
          <a:p>
            <a:pPr lvl="0">
              <a:buFont typeface="Wingdings" panose="05000000000000000000" charset="0"/>
              <a:buChar char="ü"/>
            </a:pPr>
            <a:r>
              <a:rPr lang="en-SG" sz="2400" dirty="0">
                <a:sym typeface="+mn-ea"/>
              </a:rPr>
              <a:t>Understand the extent of medication oversupply</a:t>
            </a:r>
          </a:p>
          <a:p>
            <a:pPr lvl="1"/>
            <a:r>
              <a:rPr lang="en-SG" dirty="0">
                <a:sym typeface="+mn-ea"/>
              </a:rPr>
              <a:t>Factors associated with medication oversupply</a:t>
            </a:r>
          </a:p>
          <a:p>
            <a:pPr lvl="1"/>
            <a:endParaRPr lang="en-SG" sz="2000" dirty="0">
              <a:sym typeface="+mn-ea"/>
            </a:endParaRPr>
          </a:p>
          <a:p>
            <a:pPr lvl="0"/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1274814" y="976617"/>
          <a:ext cx="11377151" cy="53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13"/>
            <a:ext cx="12192000" cy="6924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SG" altLang="en-US" sz="3400" dirty="0">
                <a:latin typeface="+mn-lt"/>
              </a:rPr>
              <a:t>Methodology</a:t>
            </a:r>
            <a:endParaRPr lang="en-SG" sz="3400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347586" y="686785"/>
            <a:ext cx="3829666" cy="464710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  <a:p>
            <a:pPr marL="0" indent="0">
              <a:buNone/>
            </a:pPr>
            <a:r>
              <a:rPr lang="en-US" sz="3000" dirty="0"/>
              <a:t>Defining terminologies</a:t>
            </a:r>
          </a:p>
          <a:p>
            <a:r>
              <a:rPr lang="en-US" dirty="0"/>
              <a:t>Carbon footprint: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/kg of 1 canister/bottle of inhaler</a:t>
            </a:r>
          </a:p>
          <a:p>
            <a:r>
              <a:rPr lang="en-US" dirty="0"/>
              <a:t>Medication oversupply</a:t>
            </a:r>
            <a:r>
              <a:rPr lang="en-US" baseline="30000" dirty="0"/>
              <a:t>2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MPR (of ICS-containing inhaler) &gt; 1.2 </a:t>
            </a:r>
          </a:p>
          <a:p>
            <a:r>
              <a:rPr lang="en-US" dirty="0"/>
              <a:t>SABA over dispensation</a:t>
            </a:r>
            <a:r>
              <a:rPr lang="en-US" baseline="30000" dirty="0"/>
              <a:t>3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3 &gt;= SABA canisters in a year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4697" y="5819261"/>
            <a:ext cx="48473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aseline="30000" dirty="0"/>
              <a:t>1</a:t>
            </a:r>
            <a:r>
              <a:rPr lang="en-SG" sz="1000" dirty="0"/>
              <a:t> Lam et al. (2023). BMC Medical Informatics and Decision Making, 23(1), 4. DOI: 10.1186/s12911-022-02071-6</a:t>
            </a:r>
            <a:endParaRPr lang="en-SG" sz="1000" baseline="30000" dirty="0"/>
          </a:p>
          <a:p>
            <a:r>
              <a:rPr lang="en-SG" sz="1000" baseline="30000" dirty="0"/>
              <a:t>2 </a:t>
            </a:r>
            <a:r>
              <a:rPr lang="en-SG" sz="1000" dirty="0">
                <a:effectLst/>
                <a:ea typeface="Calibri" panose="020F0502020204030204" pitchFamily="34" charset="0"/>
              </a:rPr>
              <a:t>Williams LK</a:t>
            </a:r>
            <a:r>
              <a:rPr lang="en-SG" sz="1000" dirty="0">
                <a:ea typeface="Calibri" panose="020F0502020204030204" pitchFamily="34" charset="0"/>
              </a:rPr>
              <a:t> </a:t>
            </a:r>
            <a:r>
              <a:rPr lang="en-SG" sz="1000" dirty="0">
                <a:effectLst/>
                <a:ea typeface="Calibri" panose="020F0502020204030204" pitchFamily="34" charset="0"/>
              </a:rPr>
              <a:t>et al. Journal of Allergy and Clinical Immunology 2011;128:1185-1191.e2.</a:t>
            </a:r>
          </a:p>
          <a:p>
            <a:r>
              <a:rPr lang="en-SG" sz="1000" baseline="30000" dirty="0">
                <a:ea typeface="Calibri" panose="020F0502020204030204" pitchFamily="34" charset="0"/>
              </a:rPr>
              <a:t>3 </a:t>
            </a:r>
            <a:r>
              <a:rPr lang="en-US" sz="1000" dirty="0" err="1">
                <a:ea typeface="Calibri" panose="020F0502020204030204" pitchFamily="34" charset="0"/>
              </a:rPr>
              <a:t>Nwaru</a:t>
            </a:r>
            <a:r>
              <a:rPr lang="en-US" sz="1000" dirty="0">
                <a:ea typeface="Calibri" panose="020F0502020204030204" pitchFamily="34" charset="0"/>
              </a:rPr>
              <a:t> BI et al. European Respiratory Journal 2020;55.</a:t>
            </a:r>
            <a:endParaRPr lang="en-SG" sz="1000" dirty="0">
              <a:effectLst/>
            </a:endParaRPr>
          </a:p>
          <a:p>
            <a:endParaRPr lang="en-SG" baseline="3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3175</Words>
  <Application>Microsoft Office PowerPoint</Application>
  <PresentationFormat>Widescreen</PresentationFormat>
  <Paragraphs>464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Söhne</vt:lpstr>
      <vt:lpstr>Aptos</vt:lpstr>
      <vt:lpstr>Arial</vt:lpstr>
      <vt:lpstr>Calibri</vt:lpstr>
      <vt:lpstr>Calibri Light</vt:lpstr>
      <vt:lpstr>Cambria</vt:lpstr>
      <vt:lpstr>Courier New</vt:lpstr>
      <vt:lpstr>Poppins</vt:lpstr>
      <vt:lpstr>Wingdings</vt:lpstr>
      <vt:lpstr>Office Theme</vt:lpstr>
      <vt:lpstr>1_Office Theme</vt:lpstr>
      <vt:lpstr>Asthma-related medication oversupply and carbon footprint in the Singapore General Hospital (SGH) asthma cohort</vt:lpstr>
      <vt:lpstr>Outline</vt:lpstr>
      <vt:lpstr>Types of inhalers and its environmental impact</vt:lpstr>
      <vt:lpstr> Types of inhalers and how it works </vt:lpstr>
      <vt:lpstr>Background – Reducing CO2 emissions</vt:lpstr>
      <vt:lpstr>PowerPoint Presentation</vt:lpstr>
      <vt:lpstr>What other countries have done</vt:lpstr>
      <vt:lpstr>Study objectives</vt:lpstr>
      <vt:lpstr>Methodology</vt:lpstr>
      <vt:lpstr>CO2 footprint for each inhaler </vt:lpstr>
      <vt:lpstr>5-year Distribution of carbon footprint  (contribution by various inhaler types)</vt:lpstr>
      <vt:lpstr>Temporal trend of carbon footprint (contributed by various inhalers)</vt:lpstr>
      <vt:lpstr>Temporal trend of inhaler dispensed increasing MDI (mostly ICS-LABA) use over the years</vt:lpstr>
      <vt:lpstr>Understanding medication oversupply</vt:lpstr>
      <vt:lpstr>Switch of inhalers </vt:lpstr>
      <vt:lpstr>Correlation between the groups of patients associated with:  </vt:lpstr>
      <vt:lpstr>Conclusion</vt:lpstr>
      <vt:lpstr>Reflections</vt:lpstr>
      <vt:lpstr>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Ren Toh</dc:creator>
  <cp:lastModifiedBy>Wei Ang</cp:lastModifiedBy>
  <cp:revision>135</cp:revision>
  <dcterms:created xsi:type="dcterms:W3CDTF">2024-04-21T16:19:00Z</dcterms:created>
  <dcterms:modified xsi:type="dcterms:W3CDTF">2024-05-23T11:55:46Z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81321D7B0B164394A599820D2A96A36B_12</vt:lpwstr>
  </property>
  <property fmtid="{D5CDD505-2E9C-101B-9397-08002B2CF9AE}" pid="3" name="KSOProductBuildVer">
    <vt:lpwstr>1033-12.2.0.16909</vt:lpwstr>
  </property>
</Properties>
</file>