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75" r:id="rId2"/>
    <p:sldId id="307" r:id="rId3"/>
    <p:sldId id="308" r:id="rId4"/>
    <p:sldId id="309" r:id="rId5"/>
    <p:sldId id="310" r:id="rId6"/>
    <p:sldId id="311" r:id="rId7"/>
    <p:sldId id="312" r:id="rId8"/>
    <p:sldId id="313" r:id="rId9"/>
    <p:sldId id="314" r:id="rId10"/>
    <p:sldId id="277" r:id="rId11"/>
    <p:sldId id="316" r:id="rId12"/>
    <p:sldId id="284" r:id="rId13"/>
    <p:sldId id="285" r:id="rId14"/>
    <p:sldId id="286" r:id="rId15"/>
    <p:sldId id="287" r:id="rId16"/>
    <p:sldId id="288" r:id="rId17"/>
    <p:sldId id="305" r:id="rId18"/>
    <p:sldId id="289" r:id="rId19"/>
    <p:sldId id="290" r:id="rId20"/>
    <p:sldId id="291" r:id="rId21"/>
    <p:sldId id="318" r:id="rId22"/>
    <p:sldId id="306" r:id="rId23"/>
    <p:sldId id="292" r:id="rId24"/>
    <p:sldId id="293" r:id="rId25"/>
    <p:sldId id="296" r:id="rId26"/>
    <p:sldId id="297" r:id="rId27"/>
    <p:sldId id="321" r:id="rId28"/>
    <p:sldId id="298" r:id="rId29"/>
    <p:sldId id="299" r:id="rId30"/>
    <p:sldId id="300" r:id="rId31"/>
    <p:sldId id="301" r:id="rId32"/>
    <p:sldId id="302" r:id="rId33"/>
    <p:sldId id="325" r:id="rId34"/>
    <p:sldId id="326" r:id="rId35"/>
    <p:sldId id="327" r:id="rId36"/>
    <p:sldId id="343" r:id="rId37"/>
    <p:sldId id="337" r:id="rId38"/>
    <p:sldId id="338" r:id="rId39"/>
    <p:sldId id="339" r:id="rId40"/>
    <p:sldId id="340" r:id="rId41"/>
    <p:sldId id="341" r:id="rId42"/>
    <p:sldId id="342" r:id="rId43"/>
    <p:sldId id="32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623C5-9C7B-404A-8369-9A2A25795A2F}" type="datetimeFigureOut">
              <a:rPr lang="en-US" smtClean="0"/>
              <a:t>9/1/2023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5C4F2-466B-4818-A770-90050B49742E}" type="slidenum">
              <a:rPr lang="en-US" smtClean="0"/>
              <a:t>‹#›</a:t>
            </a:fld>
            <a:endParaRPr lang="en-US"/>
          </a:p>
        </p:txBody>
      </p:sp>
    </p:spTree>
    <p:extLst>
      <p:ext uri="{BB962C8B-B14F-4D97-AF65-F5344CB8AC3E}">
        <p14:creationId xmlns:p14="http://schemas.microsoft.com/office/powerpoint/2010/main" val="425139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42900" y="696913"/>
            <a:ext cx="6197600" cy="3486150"/>
          </a:xfrm>
          <a:ln/>
        </p:spPr>
      </p:sp>
      <p:sp>
        <p:nvSpPr>
          <p:cNvPr id="84995" name="Rectangle 3"/>
          <p:cNvSpPr>
            <a:spLocks noGrp="1" noChangeArrowheads="1"/>
          </p:cNvSpPr>
          <p:nvPr>
            <p:ph type="body" idx="1"/>
          </p:nvPr>
        </p:nvSpPr>
        <p:spPr>
          <a:xfrm>
            <a:off x="688975" y="4416425"/>
            <a:ext cx="5505450" cy="4183063"/>
          </a:xfrm>
          <a:noFill/>
          <a:ln/>
        </p:spPr>
        <p:txBody>
          <a:bodyPr wrap="square" lIns="92438" tIns="46219" rIns="92438" bIns="46219" anchor="t"/>
          <a:lstStyle/>
          <a:p>
            <a:endParaRPr lang="en-US" smtClean="0">
              <a:latin typeface="Times New Roman" pitchFamily="18" charset="0"/>
            </a:endParaRPr>
          </a:p>
        </p:txBody>
      </p:sp>
    </p:spTree>
    <p:extLst>
      <p:ext uri="{BB962C8B-B14F-4D97-AF65-F5344CB8AC3E}">
        <p14:creationId xmlns:p14="http://schemas.microsoft.com/office/powerpoint/2010/main" val="113997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FAC913-6068-462D-8626-DCDE6C0C68F7}"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14428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FAC913-6068-462D-8626-DCDE6C0C68F7}"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404799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FAC913-6068-462D-8626-DCDE6C0C68F7}"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9185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FAC913-6068-462D-8626-DCDE6C0C68F7}"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7634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FAC913-6068-462D-8626-DCDE6C0C68F7}"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3981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FAC913-6068-462D-8626-DCDE6C0C68F7}"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2606447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FAC913-6068-462D-8626-DCDE6C0C68F7}"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1091752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FAC913-6068-462D-8626-DCDE6C0C68F7}"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744108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12333" y="76200"/>
            <a:ext cx="103632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524000"/>
            <a:ext cx="10363200" cy="4419600"/>
          </a:xfrm>
        </p:spPr>
        <p:txBody>
          <a:bodyPr/>
          <a:lstStyle/>
          <a:p>
            <a:pPr lvl="0"/>
            <a:endParaRPr lang="en-US" noProof="0" smtClean="0"/>
          </a:p>
        </p:txBody>
      </p:sp>
    </p:spTree>
    <p:extLst>
      <p:ext uri="{BB962C8B-B14F-4D97-AF65-F5344CB8AC3E}">
        <p14:creationId xmlns:p14="http://schemas.microsoft.com/office/powerpoint/2010/main" val="284152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FAC913-6068-462D-8626-DCDE6C0C68F7}"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114139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FAC913-6068-462D-8626-DCDE6C0C68F7}"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82642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FAC913-6068-462D-8626-DCDE6C0C68F7}"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288180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FAC913-6068-462D-8626-DCDE6C0C68F7}" type="datetimeFigureOut">
              <a:rPr lang="en-US" smtClean="0"/>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721686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FAC913-6068-462D-8626-DCDE6C0C68F7}" type="datetimeFigureOut">
              <a:rPr lang="en-US" smtClean="0"/>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26984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AC913-6068-462D-8626-DCDE6C0C68F7}" type="datetimeFigureOut">
              <a:rPr lang="en-US" smtClean="0"/>
              <a:t>9/1/2023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309969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AC913-6068-462D-8626-DCDE6C0C68F7}"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1316253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FAC913-6068-462D-8626-DCDE6C0C68F7}"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05E85-81AA-41CF-B419-6D0252B4B67F}" type="slidenum">
              <a:rPr lang="en-US" smtClean="0"/>
              <a:t>‹#›</a:t>
            </a:fld>
            <a:endParaRPr lang="en-US"/>
          </a:p>
        </p:txBody>
      </p:sp>
    </p:spTree>
    <p:extLst>
      <p:ext uri="{BB962C8B-B14F-4D97-AF65-F5344CB8AC3E}">
        <p14:creationId xmlns:p14="http://schemas.microsoft.com/office/powerpoint/2010/main" val="257199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FAC913-6068-462D-8626-DCDE6C0C68F7}" type="datetimeFigureOut">
              <a:rPr lang="en-US" smtClean="0"/>
              <a:t>9/1/2023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605E85-81AA-41CF-B419-6D0252B4B67F}" type="slidenum">
              <a:rPr lang="en-US" smtClean="0"/>
              <a:t>‹#›</a:t>
            </a:fld>
            <a:endParaRPr lang="en-US"/>
          </a:p>
        </p:txBody>
      </p:sp>
    </p:spTree>
    <p:extLst>
      <p:ext uri="{BB962C8B-B14F-4D97-AF65-F5344CB8AC3E}">
        <p14:creationId xmlns:p14="http://schemas.microsoft.com/office/powerpoint/2010/main" val="614564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p:txBody>
          <a:bodyPr/>
          <a:lstStyle/>
          <a:p>
            <a:pPr eaLnBrk="1" hangingPunct="1"/>
            <a:r>
              <a:rPr lang="fr-FR" altLang="ja-JP" dirty="0" smtClean="0"/>
              <a:t>Introduction to </a:t>
            </a:r>
            <a:r>
              <a:rPr lang="fr-FR" altLang="ja-JP" dirty="0" err="1" smtClean="0"/>
              <a:t>Parallel</a:t>
            </a:r>
            <a:r>
              <a:rPr lang="fr-FR" altLang="ja-JP" dirty="0" smtClean="0"/>
              <a:t> </a:t>
            </a:r>
            <a:r>
              <a:rPr lang="fr-FR" altLang="ja-JP" dirty="0" err="1" smtClean="0"/>
              <a:t>Computing</a:t>
            </a:r>
            <a:endParaRPr lang="fr-FR" dirty="0" smtClean="0"/>
          </a:p>
        </p:txBody>
      </p:sp>
      <p:sp>
        <p:nvSpPr>
          <p:cNvPr id="2" name="TextBox 1"/>
          <p:cNvSpPr txBox="1"/>
          <p:nvPr/>
        </p:nvSpPr>
        <p:spPr>
          <a:xfrm>
            <a:off x="5109882" y="5432612"/>
            <a:ext cx="2279470" cy="369332"/>
          </a:xfrm>
          <a:prstGeom prst="rect">
            <a:avLst/>
          </a:prstGeom>
          <a:noFill/>
        </p:spPr>
        <p:txBody>
          <a:bodyPr wrap="none" rtlCol="0">
            <a:spAutoFit/>
          </a:bodyPr>
          <a:lstStyle/>
          <a:p>
            <a:r>
              <a:rPr lang="en-US" dirty="0" smtClean="0"/>
              <a:t>Dr. Nausheen </a:t>
            </a:r>
            <a:r>
              <a:rPr lang="en-US" dirty="0" err="1" smtClean="0"/>
              <a:t>Shoaib</a:t>
            </a:r>
            <a:endParaRPr lang="en-US" dirty="0"/>
          </a:p>
        </p:txBody>
      </p:sp>
    </p:spTree>
    <p:extLst>
      <p:ext uri="{BB962C8B-B14F-4D97-AF65-F5344CB8AC3E}">
        <p14:creationId xmlns:p14="http://schemas.microsoft.com/office/powerpoint/2010/main" val="4134351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fr-FR" dirty="0" smtClean="0"/>
              <a:t>Flynn </a:t>
            </a:r>
            <a:r>
              <a:rPr lang="fr-FR" dirty="0" err="1" smtClean="0"/>
              <a:t>Taxanomy</a:t>
            </a:r>
            <a:endParaRPr lang="fr-FR" dirty="0" smtClean="0"/>
          </a:p>
        </p:txBody>
      </p:sp>
      <p:sp>
        <p:nvSpPr>
          <p:cNvPr id="22531" name="Rectangle 3"/>
          <p:cNvSpPr>
            <a:spLocks noGrp="1" noChangeArrowheads="1"/>
          </p:cNvSpPr>
          <p:nvPr>
            <p:ph idx="1"/>
          </p:nvPr>
        </p:nvSpPr>
        <p:spPr/>
        <p:txBody>
          <a:bodyPr/>
          <a:lstStyle/>
          <a:p>
            <a:pPr eaLnBrk="1" hangingPunct="1"/>
            <a:r>
              <a:rPr lang="en-GB" altLang="ja-JP" smtClean="0"/>
              <a:t>The matrix below defines the 4 possible classifications according to Flynn</a:t>
            </a:r>
            <a:r>
              <a:rPr lang="fr-FR" altLang="ja-JP" smtClean="0"/>
              <a:t> </a:t>
            </a:r>
          </a:p>
          <a:p>
            <a:pPr eaLnBrk="1" hangingPunct="1"/>
            <a:endParaRPr lang="fr-FR" smtClean="0"/>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l="19882" t="46230" r="22240" b="27312"/>
          <a:stretch>
            <a:fillRect/>
          </a:stretch>
        </p:blipFill>
        <p:spPr bwMode="auto">
          <a:xfrm>
            <a:off x="2424114" y="3141664"/>
            <a:ext cx="7056437"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684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fr-FR" dirty="0" err="1" smtClean="0"/>
              <a:t>Flynn’s</a:t>
            </a:r>
            <a:r>
              <a:rPr lang="fr-FR" dirty="0" smtClean="0"/>
              <a:t> </a:t>
            </a:r>
            <a:r>
              <a:rPr lang="fr-FR" dirty="0" err="1" smtClean="0"/>
              <a:t>Taxonomy</a:t>
            </a:r>
            <a:endParaRPr lang="fr-FR" dirty="0" smtClean="0"/>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244181" y="561113"/>
            <a:ext cx="5600700" cy="5600700"/>
          </a:xfrm>
          <a:prstGeom prst="rect">
            <a:avLst/>
          </a:prstGeom>
        </p:spPr>
      </p:pic>
      <p:sp>
        <p:nvSpPr>
          <p:cNvPr id="3" name="Rectangle 2"/>
          <p:cNvSpPr/>
          <p:nvPr/>
        </p:nvSpPr>
        <p:spPr>
          <a:xfrm>
            <a:off x="6361611" y="6145625"/>
            <a:ext cx="5381898" cy="307777"/>
          </a:xfrm>
          <a:prstGeom prst="rect">
            <a:avLst/>
          </a:prstGeom>
        </p:spPr>
        <p:txBody>
          <a:bodyPr wrap="square">
            <a:spAutoFit/>
          </a:bodyPr>
          <a:lstStyle/>
          <a:p>
            <a:pPr algn="ctr"/>
            <a:r>
              <a:rPr lang="en-US" sz="1400" b="1" dirty="0" smtClean="0">
                <a:solidFill>
                  <a:srgbClr val="202122"/>
                </a:solidFill>
                <a:latin typeface="Arial" panose="020B0604020202020204" pitchFamily="34" charset="0"/>
              </a:rPr>
              <a:t>PU = Processing Unit</a:t>
            </a:r>
            <a:endParaRPr lang="en-US" sz="1400" b="1" dirty="0"/>
          </a:p>
        </p:txBody>
      </p:sp>
      <p:pic>
        <p:nvPicPr>
          <p:cNvPr id="8" name="Picture 2" descr="Computer Architecture | Flynn's taxonomy - GeeksforGee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02" y="1983296"/>
            <a:ext cx="5285567" cy="275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357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ja-JP" smtClean="0"/>
              <a:t>Single Instruction, Single Data (SISD)</a:t>
            </a:r>
            <a:endParaRPr lang="fr-FR" smtClean="0"/>
          </a:p>
        </p:txBody>
      </p:sp>
      <p:sp>
        <p:nvSpPr>
          <p:cNvPr id="23555" name="Rectangle 3"/>
          <p:cNvSpPr>
            <a:spLocks noGrp="1" noChangeArrowheads="1"/>
          </p:cNvSpPr>
          <p:nvPr>
            <p:ph type="body" idx="1"/>
          </p:nvPr>
        </p:nvSpPr>
        <p:spPr>
          <a:xfrm>
            <a:off x="2209800" y="1524000"/>
            <a:ext cx="6191250" cy="4419600"/>
          </a:xfrm>
        </p:spPr>
        <p:txBody>
          <a:bodyPr/>
          <a:lstStyle/>
          <a:p>
            <a:pPr eaLnBrk="1" hangingPunct="1">
              <a:lnSpc>
                <a:spcPct val="90000"/>
              </a:lnSpc>
            </a:pPr>
            <a:r>
              <a:rPr lang="fr-FR" smtClean="0"/>
              <a:t>A serial (non-parallel) computer </a:t>
            </a:r>
          </a:p>
          <a:p>
            <a:pPr eaLnBrk="1" hangingPunct="1">
              <a:lnSpc>
                <a:spcPct val="90000"/>
              </a:lnSpc>
            </a:pPr>
            <a:r>
              <a:rPr lang="en-GB" smtClean="0"/>
              <a:t>Single instruction: only one instruction stream is being acted on by the CPU during any one clock cycle </a:t>
            </a:r>
            <a:endParaRPr lang="fr-FR" smtClean="0"/>
          </a:p>
          <a:p>
            <a:pPr eaLnBrk="1" hangingPunct="1">
              <a:lnSpc>
                <a:spcPct val="90000"/>
              </a:lnSpc>
            </a:pPr>
            <a:r>
              <a:rPr lang="en-GB" smtClean="0"/>
              <a:t>Single data: only one data stream is being used as input during any one clock cycle </a:t>
            </a:r>
            <a:endParaRPr lang="fr-FR" smtClean="0"/>
          </a:p>
          <a:p>
            <a:pPr eaLnBrk="1" hangingPunct="1">
              <a:lnSpc>
                <a:spcPct val="90000"/>
              </a:lnSpc>
            </a:pPr>
            <a:r>
              <a:rPr lang="fr-FR" smtClean="0"/>
              <a:t>Deterministic execution </a:t>
            </a:r>
          </a:p>
          <a:p>
            <a:pPr eaLnBrk="1" hangingPunct="1">
              <a:lnSpc>
                <a:spcPct val="90000"/>
              </a:lnSpc>
            </a:pPr>
            <a:r>
              <a:rPr lang="en-GB" smtClean="0"/>
              <a:t>This is the oldest and until recently, the most prevalent form of computer </a:t>
            </a:r>
            <a:endParaRPr lang="fr-FR" smtClean="0"/>
          </a:p>
          <a:p>
            <a:pPr eaLnBrk="1" hangingPunct="1">
              <a:lnSpc>
                <a:spcPct val="90000"/>
              </a:lnSpc>
            </a:pPr>
            <a:r>
              <a:rPr lang="en-GB" altLang="ja-JP" smtClean="0"/>
              <a:t>Examples: most PCs, single CPU workstations and mainframes </a:t>
            </a:r>
            <a:endParaRPr lang="fr-FR" smtClean="0"/>
          </a:p>
        </p:txBody>
      </p:sp>
      <p:pic>
        <p:nvPicPr>
          <p:cNvPr id="23556" name="Picture 4" descr="SI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050" y="2708276"/>
            <a:ext cx="1790700"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0852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tLang="ja-JP" smtClean="0"/>
              <a:t>Single Instruction, Multiple Data (SIMD)</a:t>
            </a:r>
            <a:endParaRPr lang="fr-FR" smtClean="0"/>
          </a:p>
        </p:txBody>
      </p:sp>
      <p:sp>
        <p:nvSpPr>
          <p:cNvPr id="24579" name="Rectangle 3"/>
          <p:cNvSpPr>
            <a:spLocks noGrp="1" noChangeArrowheads="1"/>
          </p:cNvSpPr>
          <p:nvPr>
            <p:ph type="body" idx="1"/>
          </p:nvPr>
        </p:nvSpPr>
        <p:spPr>
          <a:xfrm>
            <a:off x="2209800" y="981075"/>
            <a:ext cx="7772400" cy="4419600"/>
          </a:xfrm>
        </p:spPr>
        <p:txBody>
          <a:bodyPr/>
          <a:lstStyle/>
          <a:p>
            <a:pPr eaLnBrk="1" hangingPunct="1">
              <a:lnSpc>
                <a:spcPct val="90000"/>
              </a:lnSpc>
            </a:pPr>
            <a:r>
              <a:rPr lang="fr-FR" sz="1600"/>
              <a:t>A type of parallel computer </a:t>
            </a:r>
          </a:p>
          <a:p>
            <a:pPr eaLnBrk="1" hangingPunct="1">
              <a:lnSpc>
                <a:spcPct val="90000"/>
              </a:lnSpc>
            </a:pPr>
            <a:r>
              <a:rPr lang="en-GB" sz="1600"/>
              <a:t>Single instruction: All processing units execute the same instruction at any given clock cycle </a:t>
            </a:r>
            <a:endParaRPr lang="fr-FR" sz="1600"/>
          </a:p>
          <a:p>
            <a:pPr eaLnBrk="1" hangingPunct="1">
              <a:lnSpc>
                <a:spcPct val="90000"/>
              </a:lnSpc>
            </a:pPr>
            <a:r>
              <a:rPr lang="en-GB" sz="1600"/>
              <a:t>Multiple data: Each processing unit can operate on a different data element </a:t>
            </a:r>
            <a:endParaRPr lang="fr-FR" sz="1600"/>
          </a:p>
          <a:p>
            <a:pPr eaLnBrk="1" hangingPunct="1">
              <a:lnSpc>
                <a:spcPct val="90000"/>
              </a:lnSpc>
            </a:pPr>
            <a:r>
              <a:rPr lang="en-GB" sz="1600"/>
              <a:t>This type of machine typically has an instruction dispatcher, a very high-bandwidth internal network, and a very large array of very small-capacity instruction units. </a:t>
            </a:r>
            <a:endParaRPr lang="fr-FR" sz="1600"/>
          </a:p>
          <a:p>
            <a:pPr eaLnBrk="1" hangingPunct="1">
              <a:lnSpc>
                <a:spcPct val="90000"/>
              </a:lnSpc>
            </a:pPr>
            <a:r>
              <a:rPr lang="en-GB" sz="1600"/>
              <a:t>Best suited for specialized problems characterized by a high degree of regularity,such as image processing. </a:t>
            </a:r>
            <a:endParaRPr lang="fr-FR" sz="1600"/>
          </a:p>
          <a:p>
            <a:pPr eaLnBrk="1" hangingPunct="1">
              <a:lnSpc>
                <a:spcPct val="90000"/>
              </a:lnSpc>
            </a:pPr>
            <a:r>
              <a:rPr lang="fr-FR" sz="1600"/>
              <a:t>Synchronous (lockstep) and deterministic execution </a:t>
            </a:r>
          </a:p>
          <a:p>
            <a:pPr eaLnBrk="1" hangingPunct="1">
              <a:lnSpc>
                <a:spcPct val="90000"/>
              </a:lnSpc>
            </a:pPr>
            <a:r>
              <a:rPr lang="en-GB" sz="1600"/>
              <a:t>Two varieties: Processor Arrays and Vector Pipelines </a:t>
            </a:r>
            <a:endParaRPr lang="fr-FR" sz="1600"/>
          </a:p>
          <a:p>
            <a:pPr eaLnBrk="1" hangingPunct="1">
              <a:lnSpc>
                <a:spcPct val="90000"/>
              </a:lnSpc>
            </a:pPr>
            <a:r>
              <a:rPr lang="fr-FR" sz="1600"/>
              <a:t>Examples: </a:t>
            </a:r>
          </a:p>
          <a:p>
            <a:pPr lvl="1" eaLnBrk="1" hangingPunct="1">
              <a:lnSpc>
                <a:spcPct val="90000"/>
              </a:lnSpc>
            </a:pPr>
            <a:r>
              <a:rPr lang="fr-FR" sz="1400"/>
              <a:t>Processor Arrays: Connection Machine CM-2, Maspar MP-1, MP-2 </a:t>
            </a:r>
          </a:p>
          <a:p>
            <a:pPr lvl="1" eaLnBrk="1" hangingPunct="1">
              <a:lnSpc>
                <a:spcPct val="90000"/>
              </a:lnSpc>
            </a:pPr>
            <a:r>
              <a:rPr lang="fr-FR" altLang="ja-JP" sz="1400"/>
              <a:t>Vector Pipelines: IBM 9000, Cray C90, Fujitsu VP, NEC SX-2, Hitachi S820</a:t>
            </a:r>
            <a:endParaRPr lang="fr-FR" sz="1400"/>
          </a:p>
        </p:txBody>
      </p:sp>
      <p:pic>
        <p:nvPicPr>
          <p:cNvPr id="24580" name="Picture 4" descr="SIM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126" y="1930400"/>
            <a:ext cx="4171950" cy="4564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842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altLang="ja-JP" smtClean="0"/>
              <a:t>Multiple Instruction, Single Data (MISD)</a:t>
            </a:r>
            <a:endParaRPr lang="fr-FR" smtClean="0"/>
          </a:p>
        </p:txBody>
      </p:sp>
      <p:sp>
        <p:nvSpPr>
          <p:cNvPr id="25603" name="Rectangle 3"/>
          <p:cNvSpPr>
            <a:spLocks noGrp="1" noChangeArrowheads="1"/>
          </p:cNvSpPr>
          <p:nvPr>
            <p:ph type="body" idx="1"/>
          </p:nvPr>
        </p:nvSpPr>
        <p:spPr>
          <a:xfrm>
            <a:off x="2209800" y="981075"/>
            <a:ext cx="7772400" cy="4419600"/>
          </a:xfrm>
        </p:spPr>
        <p:txBody>
          <a:bodyPr/>
          <a:lstStyle/>
          <a:p>
            <a:pPr eaLnBrk="1" hangingPunct="1"/>
            <a:r>
              <a:rPr lang="en-GB" sz="2000"/>
              <a:t>A single data stream is fed into multiple processing units. </a:t>
            </a:r>
            <a:endParaRPr lang="fr-FR" sz="2000"/>
          </a:p>
          <a:p>
            <a:pPr eaLnBrk="1" hangingPunct="1"/>
            <a:r>
              <a:rPr lang="en-GB" sz="2000"/>
              <a:t>Each processing unit operates on the data independently via independent instruction streams. </a:t>
            </a:r>
            <a:endParaRPr lang="fr-FR" sz="2000"/>
          </a:p>
          <a:p>
            <a:pPr eaLnBrk="1" hangingPunct="1"/>
            <a:r>
              <a:rPr lang="en-GB" sz="2000"/>
              <a:t>Few actual examples of this class of parallel computer have ever existed. </a:t>
            </a:r>
            <a:r>
              <a:rPr lang="fr-FR" sz="2000"/>
              <a:t>One is the experimental Carnegie-Mellon C.mmp computer (1971). </a:t>
            </a:r>
          </a:p>
          <a:p>
            <a:pPr eaLnBrk="1" hangingPunct="1"/>
            <a:r>
              <a:rPr lang="en-GB" sz="2000"/>
              <a:t>Some conceivable uses might be: </a:t>
            </a:r>
            <a:endParaRPr lang="fr-FR" sz="2000"/>
          </a:p>
          <a:p>
            <a:pPr lvl="1" eaLnBrk="1" hangingPunct="1"/>
            <a:r>
              <a:rPr lang="en-GB" sz="1800"/>
              <a:t>multiple frequency filters operating on a single signal stream </a:t>
            </a:r>
            <a:endParaRPr lang="fr-FR" sz="1800"/>
          </a:p>
          <a:p>
            <a:pPr eaLnBrk="1" hangingPunct="1"/>
            <a:r>
              <a:rPr lang="en-GB" altLang="ja-JP" sz="2000"/>
              <a:t>multiple cryptography algorithms attempting to crack a single coded message.</a:t>
            </a:r>
            <a:endParaRPr lang="fr-FR" sz="2000"/>
          </a:p>
        </p:txBody>
      </p:sp>
      <p:pic>
        <p:nvPicPr>
          <p:cNvPr id="25604" name="Picture 4" descr="MI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413" y="4724400"/>
            <a:ext cx="417195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7924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fr-FR" altLang="ja-JP" smtClean="0"/>
              <a:t>Multiple Instruction, Multiple Data (MIMD)</a:t>
            </a:r>
            <a:endParaRPr lang="fr-FR" smtClean="0"/>
          </a:p>
        </p:txBody>
      </p:sp>
      <p:sp>
        <p:nvSpPr>
          <p:cNvPr id="26627" name="Rectangle 3"/>
          <p:cNvSpPr>
            <a:spLocks noGrp="1" noChangeArrowheads="1"/>
          </p:cNvSpPr>
          <p:nvPr>
            <p:ph type="body" idx="1"/>
          </p:nvPr>
        </p:nvSpPr>
        <p:spPr>
          <a:xfrm>
            <a:off x="2209800" y="981075"/>
            <a:ext cx="7772400" cy="4419600"/>
          </a:xfrm>
        </p:spPr>
        <p:txBody>
          <a:bodyPr/>
          <a:lstStyle/>
          <a:p>
            <a:pPr eaLnBrk="1" hangingPunct="1">
              <a:lnSpc>
                <a:spcPct val="90000"/>
              </a:lnSpc>
            </a:pPr>
            <a:r>
              <a:rPr lang="en-GB" sz="2000" dirty="0"/>
              <a:t>Currently, the most common type of parallel computer. Most modern computers fall into this category. </a:t>
            </a:r>
            <a:endParaRPr lang="fr-FR" sz="2000" dirty="0"/>
          </a:p>
          <a:p>
            <a:pPr eaLnBrk="1" hangingPunct="1">
              <a:lnSpc>
                <a:spcPct val="90000"/>
              </a:lnSpc>
            </a:pPr>
            <a:r>
              <a:rPr lang="en-GB" sz="2000" dirty="0"/>
              <a:t>Multiple Instruction: every processor may be executing a different instruction stream </a:t>
            </a:r>
            <a:endParaRPr lang="fr-FR" sz="2000" dirty="0"/>
          </a:p>
          <a:p>
            <a:pPr eaLnBrk="1" hangingPunct="1">
              <a:lnSpc>
                <a:spcPct val="90000"/>
              </a:lnSpc>
            </a:pPr>
            <a:r>
              <a:rPr lang="en-GB" sz="2000" dirty="0"/>
              <a:t>Multiple Data: every processor may be working with a different data stream </a:t>
            </a:r>
            <a:endParaRPr lang="fr-FR" sz="2000" dirty="0"/>
          </a:p>
          <a:p>
            <a:pPr eaLnBrk="1" hangingPunct="1">
              <a:lnSpc>
                <a:spcPct val="90000"/>
              </a:lnSpc>
            </a:pPr>
            <a:r>
              <a:rPr lang="en-GB" sz="2000" dirty="0"/>
              <a:t>Execution can be synchronous or asynchronous, deterministic or non-deterministic </a:t>
            </a:r>
            <a:endParaRPr lang="fr-FR" sz="2000" dirty="0"/>
          </a:p>
          <a:p>
            <a:pPr eaLnBrk="1" hangingPunct="1">
              <a:lnSpc>
                <a:spcPct val="90000"/>
              </a:lnSpc>
            </a:pPr>
            <a:r>
              <a:rPr lang="en-GB" altLang="ja-JP" sz="2000" dirty="0"/>
              <a:t>Examples: most current supercomputers, networked parallel computer "grids" and multi-processor SMP computers - including some types of PCs.</a:t>
            </a:r>
            <a:r>
              <a:rPr lang="fr-FR" altLang="ja-JP" sz="2000" dirty="0"/>
              <a:t> </a:t>
            </a:r>
            <a:endParaRPr lang="fr-FR" sz="2000" dirty="0"/>
          </a:p>
        </p:txBody>
      </p:sp>
      <p:pic>
        <p:nvPicPr>
          <p:cNvPr id="26628" name="Picture 4" descr="MIM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975" y="4508500"/>
            <a:ext cx="4171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867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fr-FR" dirty="0" err="1" smtClean="0"/>
              <a:t>Some</a:t>
            </a:r>
            <a:r>
              <a:rPr lang="fr-FR" dirty="0" smtClean="0"/>
              <a:t> General </a:t>
            </a:r>
            <a:r>
              <a:rPr lang="fr-FR" dirty="0" err="1" smtClean="0"/>
              <a:t>Parallel</a:t>
            </a:r>
            <a:r>
              <a:rPr lang="fr-FR" dirty="0" smtClean="0"/>
              <a:t> </a:t>
            </a:r>
            <a:r>
              <a:rPr lang="fr-FR" dirty="0" err="1" smtClean="0"/>
              <a:t>Terminology</a:t>
            </a:r>
            <a:endParaRPr lang="fr-FR" dirty="0" smtClean="0"/>
          </a:p>
        </p:txBody>
      </p:sp>
      <p:sp>
        <p:nvSpPr>
          <p:cNvPr id="27651" name="Rectangle 3"/>
          <p:cNvSpPr>
            <a:spLocks noGrp="1" noChangeArrowheads="1"/>
          </p:cNvSpPr>
          <p:nvPr>
            <p:ph type="body" idx="1"/>
          </p:nvPr>
        </p:nvSpPr>
        <p:spPr>
          <a:xfrm>
            <a:off x="2209800" y="2105025"/>
            <a:ext cx="7772400" cy="4419600"/>
          </a:xfrm>
        </p:spPr>
        <p:txBody>
          <a:bodyPr/>
          <a:lstStyle/>
          <a:p>
            <a:pPr eaLnBrk="1" hangingPunct="1">
              <a:lnSpc>
                <a:spcPct val="90000"/>
              </a:lnSpc>
            </a:pPr>
            <a:r>
              <a:rPr lang="en-GB" b="1" smtClean="0"/>
              <a:t>Task </a:t>
            </a:r>
            <a:endParaRPr lang="en-GB" smtClean="0"/>
          </a:p>
          <a:p>
            <a:pPr lvl="1" eaLnBrk="1" hangingPunct="1">
              <a:lnSpc>
                <a:spcPct val="90000"/>
              </a:lnSpc>
            </a:pPr>
            <a:r>
              <a:rPr lang="en-GB" smtClean="0"/>
              <a:t>A logically discrete section of computational work. A task is typically a program or program-like set of instructions that is executed by a processor. </a:t>
            </a:r>
            <a:endParaRPr lang="en-GB" b="1" smtClean="0"/>
          </a:p>
          <a:p>
            <a:pPr eaLnBrk="1" hangingPunct="1">
              <a:lnSpc>
                <a:spcPct val="90000"/>
              </a:lnSpc>
            </a:pPr>
            <a:r>
              <a:rPr lang="en-GB" b="1" smtClean="0"/>
              <a:t>Parallel Task </a:t>
            </a:r>
            <a:endParaRPr lang="en-GB" smtClean="0"/>
          </a:p>
          <a:p>
            <a:pPr lvl="1" eaLnBrk="1" hangingPunct="1">
              <a:lnSpc>
                <a:spcPct val="90000"/>
              </a:lnSpc>
            </a:pPr>
            <a:r>
              <a:rPr lang="en-GB" smtClean="0"/>
              <a:t>A task that can be executed by multiple processors safely (yields correct results) </a:t>
            </a:r>
            <a:endParaRPr lang="en-GB" b="1" smtClean="0"/>
          </a:p>
          <a:p>
            <a:pPr eaLnBrk="1" hangingPunct="1">
              <a:lnSpc>
                <a:spcPct val="90000"/>
              </a:lnSpc>
            </a:pPr>
            <a:r>
              <a:rPr lang="en-GB" b="1" smtClean="0"/>
              <a:t>Serial Execution </a:t>
            </a:r>
            <a:endParaRPr lang="en-GB" smtClean="0"/>
          </a:p>
          <a:p>
            <a:pPr lvl="1" eaLnBrk="1" hangingPunct="1">
              <a:lnSpc>
                <a:spcPct val="90000"/>
              </a:lnSpc>
            </a:pPr>
            <a:r>
              <a:rPr lang="en-GB" smtClean="0"/>
              <a:t>Execution of a program sequentially, one statement at a time. In the simplest sense, this is what happens on a one processor machine. However, virtually all parallel tasks will have sections of a parallel program that must be executed serially. </a:t>
            </a:r>
            <a:endParaRPr lang="fr-FR" smtClean="0"/>
          </a:p>
        </p:txBody>
      </p:sp>
    </p:spTree>
    <p:extLst>
      <p:ext uri="{BB962C8B-B14F-4D97-AF65-F5344CB8AC3E}">
        <p14:creationId xmlns:p14="http://schemas.microsoft.com/office/powerpoint/2010/main" val="2175516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2188022" y="277813"/>
            <a:ext cx="8229600" cy="576262"/>
          </a:xfrm>
        </p:spPr>
        <p:txBody>
          <a:bodyPr>
            <a:normAutofit fontScale="90000"/>
          </a:bodyPr>
          <a:lstStyle/>
          <a:p>
            <a:r>
              <a:rPr lang="en-US" sz="2800" dirty="0"/>
              <a:t>Symmetric  vs. Asymmetric Multiprocessing Architecture [1/2]</a:t>
            </a:r>
          </a:p>
        </p:txBody>
      </p:sp>
      <p:pic>
        <p:nvPicPr>
          <p:cNvPr id="58370" name="Picture 2" descr="Image result for symmetric and asymmetric multiprocessing"/>
          <p:cNvPicPr>
            <a:picLocks noChangeAspect="1" noChangeArrowheads="1"/>
          </p:cNvPicPr>
          <p:nvPr/>
        </p:nvPicPr>
        <p:blipFill>
          <a:blip r:embed="rId3"/>
          <a:srcRect/>
          <a:stretch>
            <a:fillRect/>
          </a:stretch>
        </p:blipFill>
        <p:spPr bwMode="auto">
          <a:xfrm>
            <a:off x="1120462" y="1153885"/>
            <a:ext cx="8927052" cy="4821911"/>
          </a:xfrm>
          <a:prstGeom prst="rect">
            <a:avLst/>
          </a:prstGeom>
          <a:noFill/>
        </p:spPr>
      </p:pic>
    </p:spTree>
    <p:extLst>
      <p:ext uri="{BB962C8B-B14F-4D97-AF65-F5344CB8AC3E}">
        <p14:creationId xmlns:p14="http://schemas.microsoft.com/office/powerpoint/2010/main" val="3080176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p:txBody>
          <a:bodyPr>
            <a:normAutofit lnSpcReduction="10000"/>
          </a:bodyPr>
          <a:lstStyle/>
          <a:p>
            <a:pPr eaLnBrk="1" hangingPunct="1">
              <a:lnSpc>
                <a:spcPct val="80000"/>
              </a:lnSpc>
            </a:pPr>
            <a:r>
              <a:rPr lang="en-GB" sz="2000" b="1"/>
              <a:t>Parallel Execution </a:t>
            </a:r>
            <a:endParaRPr lang="en-GB" sz="2000"/>
          </a:p>
          <a:p>
            <a:pPr lvl="1" eaLnBrk="1" hangingPunct="1">
              <a:lnSpc>
                <a:spcPct val="80000"/>
              </a:lnSpc>
            </a:pPr>
            <a:r>
              <a:rPr lang="en-GB" sz="1800"/>
              <a:t>Execution of a program by more than one task, with each task being able to execute the same or different statement at the same moment in time. </a:t>
            </a:r>
            <a:endParaRPr lang="en-GB" sz="1800" b="1"/>
          </a:p>
          <a:p>
            <a:pPr eaLnBrk="1" hangingPunct="1">
              <a:lnSpc>
                <a:spcPct val="80000"/>
              </a:lnSpc>
            </a:pPr>
            <a:r>
              <a:rPr lang="en-GB" sz="2000" b="1"/>
              <a:t>Shared Memory </a:t>
            </a:r>
            <a:endParaRPr lang="en-GB" sz="2000"/>
          </a:p>
          <a:p>
            <a:pPr lvl="1" eaLnBrk="1" hangingPunct="1">
              <a:lnSpc>
                <a:spcPct val="80000"/>
              </a:lnSpc>
            </a:pPr>
            <a:r>
              <a:rPr lang="en-GB" sz="1800"/>
              <a:t>From a strictly hardware point of view, describes a computer architecture where all processors have direct (usually bus based) access to common physical memory. In a programming sense, it describes a model where parallel tasks all have the same "picture" of memory and can directly address and access the same logical memory locations regardless of where the physical memory actually exists. </a:t>
            </a:r>
            <a:endParaRPr lang="en-GB" sz="1800" b="1"/>
          </a:p>
          <a:p>
            <a:pPr eaLnBrk="1" hangingPunct="1">
              <a:lnSpc>
                <a:spcPct val="80000"/>
              </a:lnSpc>
            </a:pPr>
            <a:r>
              <a:rPr lang="en-GB" sz="2000" b="1"/>
              <a:t>Distributed Memory </a:t>
            </a:r>
            <a:endParaRPr lang="en-GB" sz="2000"/>
          </a:p>
          <a:p>
            <a:pPr lvl="1" eaLnBrk="1" hangingPunct="1">
              <a:lnSpc>
                <a:spcPct val="80000"/>
              </a:lnSpc>
            </a:pPr>
            <a:r>
              <a:rPr lang="en-GB" sz="1800"/>
              <a:t>In hardware, refers to network based memory access for physical memory that is not common. As a programming model, tasks can only logically "see" local machine memory and must use communications to access memory on other machines where other tasks are executing. </a:t>
            </a:r>
            <a:endParaRPr lang="fr-FR" sz="1800"/>
          </a:p>
        </p:txBody>
      </p:sp>
      <p:sp>
        <p:nvSpPr>
          <p:cNvPr id="4" name="Rectangle 2"/>
          <p:cNvSpPr>
            <a:spLocks noGrp="1" noChangeArrowheads="1"/>
          </p:cNvSpPr>
          <p:nvPr>
            <p:ph type="title"/>
          </p:nvPr>
        </p:nvSpPr>
        <p:spPr/>
        <p:txBody>
          <a:bodyPr/>
          <a:lstStyle/>
          <a:p>
            <a:pPr eaLnBrk="1" hangingPunct="1"/>
            <a:r>
              <a:rPr lang="fr-FR" dirty="0" err="1" smtClean="0"/>
              <a:t>Some</a:t>
            </a:r>
            <a:r>
              <a:rPr lang="fr-FR" dirty="0" smtClean="0"/>
              <a:t> General </a:t>
            </a:r>
            <a:r>
              <a:rPr lang="fr-FR" dirty="0" err="1" smtClean="0"/>
              <a:t>Parallel</a:t>
            </a:r>
            <a:r>
              <a:rPr lang="fr-FR" dirty="0" smtClean="0"/>
              <a:t> </a:t>
            </a:r>
            <a:r>
              <a:rPr lang="fr-FR" dirty="0" err="1" smtClean="0"/>
              <a:t>Terminology</a:t>
            </a:r>
            <a:endParaRPr lang="fr-FR" dirty="0" smtClean="0"/>
          </a:p>
        </p:txBody>
      </p:sp>
    </p:spTree>
    <p:extLst>
      <p:ext uri="{BB962C8B-B14F-4D97-AF65-F5344CB8AC3E}">
        <p14:creationId xmlns:p14="http://schemas.microsoft.com/office/powerpoint/2010/main" val="3055338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p:txBody>
          <a:bodyPr/>
          <a:lstStyle/>
          <a:p>
            <a:pPr eaLnBrk="1" hangingPunct="1">
              <a:lnSpc>
                <a:spcPct val="90000"/>
              </a:lnSpc>
            </a:pPr>
            <a:r>
              <a:rPr lang="en-GB" sz="2000" b="1"/>
              <a:t>Communications </a:t>
            </a:r>
            <a:endParaRPr lang="en-GB" sz="2000"/>
          </a:p>
          <a:p>
            <a:pPr lvl="1" eaLnBrk="1" hangingPunct="1">
              <a:lnSpc>
                <a:spcPct val="90000"/>
              </a:lnSpc>
            </a:pPr>
            <a:r>
              <a:rPr lang="en-GB" sz="1800"/>
              <a:t>Parallel tasks typically need to exchange data. There are several ways this can be accomplished, such as through a shared memory bus or over a network, however the actual event of data exchange is commonly referred to as communications regardless of the method employed. </a:t>
            </a:r>
            <a:endParaRPr lang="en-GB" sz="1800" b="1"/>
          </a:p>
          <a:p>
            <a:pPr eaLnBrk="1" hangingPunct="1">
              <a:lnSpc>
                <a:spcPct val="90000"/>
              </a:lnSpc>
            </a:pPr>
            <a:r>
              <a:rPr lang="en-GB" sz="2000" b="1"/>
              <a:t>Synchronization </a:t>
            </a:r>
            <a:endParaRPr lang="en-GB" sz="2000"/>
          </a:p>
          <a:p>
            <a:pPr lvl="1" eaLnBrk="1" hangingPunct="1">
              <a:lnSpc>
                <a:spcPct val="90000"/>
              </a:lnSpc>
            </a:pPr>
            <a:r>
              <a:rPr lang="en-GB" sz="1800"/>
              <a:t>The coordination of parallel tasks in real time, very often associated with communications. Often implemented by establishing a synchronization point within an application where a task may not proceed further until another task(s) reaches the same or logically equivalent point. </a:t>
            </a:r>
            <a:endParaRPr lang="en-GB" altLang="ja-JP" sz="1800"/>
          </a:p>
          <a:p>
            <a:pPr lvl="1" eaLnBrk="1" hangingPunct="1">
              <a:lnSpc>
                <a:spcPct val="90000"/>
              </a:lnSpc>
            </a:pPr>
            <a:r>
              <a:rPr lang="en-GB" altLang="ja-JP" sz="1800"/>
              <a:t>Synchronization usually involves waiting by at least one task, and can therefore cause a parallel application's wall clock execution time to increase.</a:t>
            </a:r>
            <a:r>
              <a:rPr lang="fr-FR" altLang="ja-JP" sz="1800"/>
              <a:t> </a:t>
            </a:r>
            <a:endParaRPr lang="fr-FR" sz="1800"/>
          </a:p>
        </p:txBody>
      </p:sp>
      <p:sp>
        <p:nvSpPr>
          <p:cNvPr id="4" name="Rectangle 2"/>
          <p:cNvSpPr>
            <a:spLocks noGrp="1" noChangeArrowheads="1"/>
          </p:cNvSpPr>
          <p:nvPr>
            <p:ph type="title"/>
          </p:nvPr>
        </p:nvSpPr>
        <p:spPr/>
        <p:txBody>
          <a:bodyPr/>
          <a:lstStyle/>
          <a:p>
            <a:pPr eaLnBrk="1" hangingPunct="1"/>
            <a:r>
              <a:rPr lang="fr-FR" dirty="0" err="1" smtClean="0"/>
              <a:t>Some</a:t>
            </a:r>
            <a:r>
              <a:rPr lang="fr-FR" dirty="0" smtClean="0"/>
              <a:t> General </a:t>
            </a:r>
            <a:r>
              <a:rPr lang="fr-FR" dirty="0" err="1" smtClean="0"/>
              <a:t>Parallel</a:t>
            </a:r>
            <a:r>
              <a:rPr lang="fr-FR" dirty="0" smtClean="0"/>
              <a:t> </a:t>
            </a:r>
            <a:r>
              <a:rPr lang="fr-FR" dirty="0" err="1" smtClean="0"/>
              <a:t>Terminology</a:t>
            </a:r>
            <a:endParaRPr lang="fr-FR" dirty="0" smtClean="0"/>
          </a:p>
        </p:txBody>
      </p:sp>
    </p:spTree>
    <p:extLst>
      <p:ext uri="{BB962C8B-B14F-4D97-AF65-F5344CB8AC3E}">
        <p14:creationId xmlns:p14="http://schemas.microsoft.com/office/powerpoint/2010/main" val="1293312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Marks Distribution</a:t>
            </a:r>
            <a:endParaRPr lang="en-US" b="1" dirty="0"/>
          </a:p>
        </p:txBody>
      </p:sp>
      <p:sp>
        <p:nvSpPr>
          <p:cNvPr id="3" name="Content Placeholder 2"/>
          <p:cNvSpPr>
            <a:spLocks noGrp="1"/>
          </p:cNvSpPr>
          <p:nvPr>
            <p:ph idx="1"/>
          </p:nvPr>
        </p:nvSpPr>
        <p:spPr>
          <a:xfrm>
            <a:off x="896275" y="1593918"/>
            <a:ext cx="8596668" cy="4806882"/>
          </a:xfrm>
        </p:spPr>
        <p:txBody>
          <a:bodyPr>
            <a:normAutofit/>
          </a:bodyPr>
          <a:lstStyle/>
          <a:p>
            <a:r>
              <a:rPr lang="en-US" dirty="0" smtClean="0"/>
              <a:t>Assignment, Project, Quiz : 20%</a:t>
            </a:r>
          </a:p>
          <a:p>
            <a:r>
              <a:rPr lang="en-US" dirty="0" smtClean="0"/>
              <a:t>Mid Terms : 30%</a:t>
            </a:r>
          </a:p>
          <a:p>
            <a:r>
              <a:rPr lang="en-US" dirty="0" smtClean="0"/>
              <a:t>Final: 50%</a:t>
            </a:r>
          </a:p>
          <a:p>
            <a:endParaRPr lang="en-US" dirty="0"/>
          </a:p>
          <a:p>
            <a:r>
              <a:rPr lang="en-US" dirty="0" smtClean="0"/>
              <a:t>Google Classroom: </a:t>
            </a:r>
            <a:r>
              <a:rPr lang="en-US" dirty="0" err="1"/>
              <a:t>priwxlk</a:t>
            </a:r>
            <a:endParaRPr lang="en-US" dirty="0"/>
          </a:p>
          <a:p>
            <a:pPr marL="0" indent="0">
              <a:buNone/>
            </a:pPr>
            <a:r>
              <a:rPr lang="en-US" dirty="0" smtClean="0"/>
              <a:t>Book:</a:t>
            </a:r>
          </a:p>
          <a:p>
            <a:pPr marL="0" indent="0">
              <a:buNone/>
            </a:pPr>
            <a:r>
              <a:rPr lang="en-US" b="1" dirty="0" smtClean="0"/>
              <a:t>1</a:t>
            </a:r>
            <a:r>
              <a:rPr lang="en-US" b="1" dirty="0"/>
              <a:t>. </a:t>
            </a:r>
            <a:r>
              <a:rPr lang="en-US" b="1" dirty="0" smtClean="0"/>
              <a:t> </a:t>
            </a:r>
            <a:r>
              <a:rPr lang="en-US" b="1" dirty="0"/>
              <a:t>Introduction to Parallel Computing, Second Edition</a:t>
            </a:r>
            <a:endParaRPr lang="en-US" dirty="0"/>
          </a:p>
          <a:p>
            <a:pPr marL="0" indent="0">
              <a:buNone/>
            </a:pPr>
            <a:r>
              <a:rPr lang="en-US" dirty="0"/>
              <a:t>     by </a:t>
            </a:r>
            <a:r>
              <a:rPr lang="en-US" dirty="0" err="1"/>
              <a:t>Ananth</a:t>
            </a:r>
            <a:r>
              <a:rPr lang="en-US" dirty="0"/>
              <a:t> </a:t>
            </a:r>
            <a:r>
              <a:rPr lang="en-US" dirty="0" err="1"/>
              <a:t>Grama</a:t>
            </a:r>
            <a:r>
              <a:rPr lang="en-US" dirty="0"/>
              <a:t>, </a:t>
            </a:r>
            <a:r>
              <a:rPr lang="en-US" dirty="0" err="1"/>
              <a:t>Anshul</a:t>
            </a:r>
            <a:r>
              <a:rPr lang="en-US" dirty="0"/>
              <a:t> Gupta, George </a:t>
            </a:r>
            <a:r>
              <a:rPr lang="en-US" dirty="0" err="1"/>
              <a:t>Karypis</a:t>
            </a:r>
            <a:r>
              <a:rPr lang="en-US" dirty="0"/>
              <a:t>, </a:t>
            </a:r>
            <a:r>
              <a:rPr lang="en-US" dirty="0" err="1"/>
              <a:t>Vipin</a:t>
            </a:r>
            <a:r>
              <a:rPr lang="en-US" dirty="0"/>
              <a:t> Kumar</a:t>
            </a:r>
          </a:p>
          <a:p>
            <a:pPr marL="0" indent="0">
              <a:buNone/>
            </a:pPr>
            <a:r>
              <a:rPr lang="en-US" b="1" dirty="0" smtClean="0"/>
              <a:t>2. Programming Parallel Processors, second Edition </a:t>
            </a:r>
          </a:p>
          <a:p>
            <a:pPr marL="0" indent="0">
              <a:buNone/>
            </a:pPr>
            <a:r>
              <a:rPr lang="en-US" b="1" dirty="0" smtClean="0"/>
              <a:t>     </a:t>
            </a:r>
            <a:r>
              <a:rPr lang="en-US" dirty="0" smtClean="0"/>
              <a:t>by  by David Kirk</a:t>
            </a:r>
          </a:p>
          <a:p>
            <a:pPr marL="0" indent="0">
              <a:buNone/>
            </a:pPr>
            <a:r>
              <a:rPr lang="en-US" dirty="0" smtClean="0"/>
              <a:t>3</a:t>
            </a:r>
            <a:r>
              <a:rPr lang="en-US" b="1" dirty="0" smtClean="0"/>
              <a:t>. Big Data Systems: A 360 degree Approach </a:t>
            </a:r>
          </a:p>
          <a:p>
            <a:pPr marL="0" indent="0">
              <a:buNone/>
            </a:pPr>
            <a:r>
              <a:rPr lang="en-US" dirty="0"/>
              <a:t> </a:t>
            </a:r>
            <a:r>
              <a:rPr lang="en-US" dirty="0" smtClean="0"/>
              <a:t>   by </a:t>
            </a:r>
            <a:r>
              <a:rPr lang="en-US" dirty="0" err="1" smtClean="0"/>
              <a:t>Jawwad</a:t>
            </a:r>
            <a:r>
              <a:rPr lang="en-US" dirty="0" smtClean="0"/>
              <a:t> </a:t>
            </a:r>
            <a:r>
              <a:rPr lang="en-US" dirty="0" err="1" smtClean="0"/>
              <a:t>Shamsi</a:t>
            </a:r>
            <a:endParaRPr lang="en-US" dirty="0" smtClean="0"/>
          </a:p>
          <a:p>
            <a:pPr marL="0" indent="0">
              <a:buNone/>
            </a:pPr>
            <a:endParaRPr lang="en-US" dirty="0"/>
          </a:p>
        </p:txBody>
      </p:sp>
    </p:spTree>
    <p:extLst>
      <p:ext uri="{BB962C8B-B14F-4D97-AF65-F5344CB8AC3E}">
        <p14:creationId xmlns:p14="http://schemas.microsoft.com/office/powerpoint/2010/main" val="3576720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p:txBody>
          <a:bodyPr>
            <a:normAutofit fontScale="92500" lnSpcReduction="10000"/>
          </a:bodyPr>
          <a:lstStyle/>
          <a:p>
            <a:pPr eaLnBrk="1" hangingPunct="1">
              <a:lnSpc>
                <a:spcPct val="90000"/>
              </a:lnSpc>
            </a:pPr>
            <a:r>
              <a:rPr lang="en-GB" sz="2000" b="1" dirty="0"/>
              <a:t>Granularity </a:t>
            </a:r>
            <a:endParaRPr lang="en-GB" sz="2000" dirty="0"/>
          </a:p>
          <a:p>
            <a:pPr lvl="1" eaLnBrk="1" hangingPunct="1">
              <a:lnSpc>
                <a:spcPct val="90000"/>
              </a:lnSpc>
            </a:pPr>
            <a:r>
              <a:rPr lang="en-GB" sz="1800" dirty="0"/>
              <a:t>In parallel computing, granularity is a qualitative measure of the ratio of computation to communication. </a:t>
            </a:r>
            <a:endParaRPr lang="en-GB" sz="1800" b="1" i="1" dirty="0"/>
          </a:p>
          <a:p>
            <a:pPr lvl="1" eaLnBrk="1" hangingPunct="1">
              <a:lnSpc>
                <a:spcPct val="90000"/>
              </a:lnSpc>
            </a:pPr>
            <a:r>
              <a:rPr lang="en-GB" sz="1800" b="1" i="1" dirty="0"/>
              <a:t>Coarse: </a:t>
            </a:r>
            <a:r>
              <a:rPr lang="en-GB" sz="1800" dirty="0"/>
              <a:t>relatively large amounts of computational work are done between communication events </a:t>
            </a:r>
            <a:endParaRPr lang="en-GB" sz="1800" b="1" i="1" dirty="0"/>
          </a:p>
          <a:p>
            <a:pPr lvl="1" eaLnBrk="1" hangingPunct="1">
              <a:lnSpc>
                <a:spcPct val="90000"/>
              </a:lnSpc>
            </a:pPr>
            <a:r>
              <a:rPr lang="en-GB" sz="1800" b="1" i="1" dirty="0"/>
              <a:t>Fine:</a:t>
            </a:r>
            <a:r>
              <a:rPr lang="en-GB" sz="1800" dirty="0"/>
              <a:t> relatively small amounts of computational work are done between communication events </a:t>
            </a:r>
            <a:endParaRPr lang="en-GB" sz="1800" b="1" dirty="0"/>
          </a:p>
          <a:p>
            <a:pPr eaLnBrk="1" hangingPunct="1">
              <a:lnSpc>
                <a:spcPct val="90000"/>
              </a:lnSpc>
            </a:pPr>
            <a:r>
              <a:rPr lang="en-GB" sz="2000" b="1" dirty="0"/>
              <a:t>Observed Speedup </a:t>
            </a:r>
            <a:endParaRPr lang="en-GB" sz="2000" dirty="0"/>
          </a:p>
          <a:p>
            <a:pPr lvl="1" eaLnBrk="1" hangingPunct="1">
              <a:lnSpc>
                <a:spcPct val="90000"/>
              </a:lnSpc>
            </a:pPr>
            <a:r>
              <a:rPr lang="en-GB" sz="1800" dirty="0"/>
              <a:t>Observed speedup of a code which has been parallelized, defined as: </a:t>
            </a:r>
          </a:p>
          <a:p>
            <a:pPr lvl="1" algn="ctr" eaLnBrk="1" hangingPunct="1">
              <a:lnSpc>
                <a:spcPct val="90000"/>
              </a:lnSpc>
              <a:buFontTx/>
              <a:buNone/>
            </a:pPr>
            <a:r>
              <a:rPr lang="en-GB" sz="1800" dirty="0"/>
              <a:t>wall-clock time of serial execution</a:t>
            </a:r>
          </a:p>
          <a:p>
            <a:pPr lvl="1" algn="ctr" eaLnBrk="1" hangingPunct="1">
              <a:lnSpc>
                <a:spcPct val="90000"/>
              </a:lnSpc>
              <a:buFontTx/>
              <a:buNone/>
            </a:pPr>
            <a:r>
              <a:rPr lang="en-GB" sz="1800" dirty="0"/>
              <a:t>wall-clock time of parallel execution</a:t>
            </a:r>
          </a:p>
          <a:p>
            <a:pPr lvl="1" eaLnBrk="1" hangingPunct="1">
              <a:lnSpc>
                <a:spcPct val="90000"/>
              </a:lnSpc>
            </a:pPr>
            <a:r>
              <a:rPr lang="en-GB" sz="1800" dirty="0"/>
              <a:t>One of the simplest and most widely used indicators for a parallel program's performance. </a:t>
            </a:r>
            <a:endParaRPr lang="fr-FR" sz="1800" dirty="0"/>
          </a:p>
        </p:txBody>
      </p:sp>
      <p:sp>
        <p:nvSpPr>
          <p:cNvPr id="30724" name="Line 4"/>
          <p:cNvSpPr>
            <a:spLocks noChangeShapeType="1"/>
          </p:cNvSpPr>
          <p:nvPr/>
        </p:nvSpPr>
        <p:spPr bwMode="auto">
          <a:xfrm>
            <a:off x="3208120" y="5149407"/>
            <a:ext cx="3889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Rectangle 2"/>
          <p:cNvSpPr>
            <a:spLocks noGrp="1" noChangeArrowheads="1"/>
          </p:cNvSpPr>
          <p:nvPr>
            <p:ph type="title"/>
          </p:nvPr>
        </p:nvSpPr>
        <p:spPr/>
        <p:txBody>
          <a:bodyPr/>
          <a:lstStyle/>
          <a:p>
            <a:pPr eaLnBrk="1" hangingPunct="1"/>
            <a:r>
              <a:rPr lang="fr-FR" dirty="0" err="1" smtClean="0"/>
              <a:t>Some</a:t>
            </a:r>
            <a:r>
              <a:rPr lang="fr-FR" dirty="0" smtClean="0"/>
              <a:t> General </a:t>
            </a:r>
            <a:r>
              <a:rPr lang="fr-FR" dirty="0" err="1" smtClean="0"/>
              <a:t>Parallel</a:t>
            </a:r>
            <a:r>
              <a:rPr lang="fr-FR" dirty="0" smtClean="0"/>
              <a:t> </a:t>
            </a:r>
            <a:r>
              <a:rPr lang="fr-FR" dirty="0" err="1" smtClean="0"/>
              <a:t>Terminology</a:t>
            </a:r>
            <a:endParaRPr lang="fr-FR" dirty="0" smtClean="0"/>
          </a:p>
        </p:txBody>
      </p:sp>
    </p:spTree>
    <p:extLst>
      <p:ext uri="{BB962C8B-B14F-4D97-AF65-F5344CB8AC3E}">
        <p14:creationId xmlns:p14="http://schemas.microsoft.com/office/powerpoint/2010/main" val="3143373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34662" y="643618"/>
            <a:ext cx="10464710" cy="5686610"/>
          </a:xfrm>
          <a:prstGeom prst="rect">
            <a:avLst/>
          </a:prstGeom>
        </p:spPr>
      </p:pic>
      <p:sp>
        <p:nvSpPr>
          <p:cNvPr id="2" name="Rectangle 1"/>
          <p:cNvSpPr/>
          <p:nvPr/>
        </p:nvSpPr>
        <p:spPr>
          <a:xfrm>
            <a:off x="4963318" y="375852"/>
            <a:ext cx="3876382" cy="535531"/>
          </a:xfrm>
          <a:prstGeom prst="rect">
            <a:avLst/>
          </a:prstGeom>
        </p:spPr>
        <p:txBody>
          <a:bodyPr wrap="none">
            <a:spAutoFit/>
          </a:bodyPr>
          <a:lstStyle/>
          <a:p>
            <a:pPr>
              <a:lnSpc>
                <a:spcPct val="90000"/>
              </a:lnSpc>
            </a:pPr>
            <a:r>
              <a:rPr lang="en-GB" sz="3200" b="1" dirty="0">
                <a:solidFill>
                  <a:srgbClr val="FF0000"/>
                </a:solidFill>
              </a:rPr>
              <a:t>Observed Speedup </a:t>
            </a:r>
            <a:endParaRPr lang="en-GB" sz="3200" dirty="0">
              <a:solidFill>
                <a:srgbClr val="FF0000"/>
              </a:solidFill>
            </a:endParaRPr>
          </a:p>
        </p:txBody>
      </p:sp>
    </p:spTree>
    <p:extLst>
      <p:ext uri="{BB962C8B-B14F-4D97-AF65-F5344CB8AC3E}">
        <p14:creationId xmlns:p14="http://schemas.microsoft.com/office/powerpoint/2010/main" val="362220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descr="1 CS4402 – Parallel Computing Lecture 7 Parallel Graphics – More Fractals  Scheduling.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399245"/>
            <a:ext cx="9144000" cy="5750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150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677334" y="1519707"/>
            <a:ext cx="8596668" cy="4521655"/>
          </a:xfrm>
        </p:spPr>
        <p:txBody>
          <a:bodyPr>
            <a:normAutofit lnSpcReduction="10000"/>
          </a:bodyPr>
          <a:lstStyle/>
          <a:p>
            <a:pPr eaLnBrk="1" hangingPunct="1"/>
            <a:r>
              <a:rPr lang="en-GB" sz="2000" b="1" dirty="0"/>
              <a:t>Parallel Overhead </a:t>
            </a:r>
            <a:endParaRPr lang="en-GB" sz="2000" dirty="0"/>
          </a:p>
          <a:p>
            <a:pPr lvl="1" eaLnBrk="1" hangingPunct="1"/>
            <a:r>
              <a:rPr lang="en-GB" sz="1800" dirty="0"/>
              <a:t>The amount of time required to coordinate parallel tasks, as opposed to doing useful work. </a:t>
            </a:r>
            <a:r>
              <a:rPr lang="fr-FR" sz="1800" dirty="0" err="1"/>
              <a:t>Parallel</a:t>
            </a:r>
            <a:r>
              <a:rPr lang="fr-FR" sz="1800" dirty="0"/>
              <a:t> </a:t>
            </a:r>
            <a:r>
              <a:rPr lang="fr-FR" sz="1800" dirty="0" err="1"/>
              <a:t>overhead</a:t>
            </a:r>
            <a:r>
              <a:rPr lang="fr-FR" sz="1800" dirty="0"/>
              <a:t> </a:t>
            </a:r>
            <a:r>
              <a:rPr lang="fr-FR" sz="1800" dirty="0" err="1"/>
              <a:t>can</a:t>
            </a:r>
            <a:r>
              <a:rPr lang="fr-FR" sz="1800" dirty="0"/>
              <a:t> </a:t>
            </a:r>
            <a:r>
              <a:rPr lang="fr-FR" sz="1800" dirty="0" err="1"/>
              <a:t>include</a:t>
            </a:r>
            <a:r>
              <a:rPr lang="fr-FR" sz="1800" dirty="0"/>
              <a:t> </a:t>
            </a:r>
            <a:r>
              <a:rPr lang="fr-FR" sz="1800" dirty="0" err="1"/>
              <a:t>factors</a:t>
            </a:r>
            <a:r>
              <a:rPr lang="fr-FR" sz="1800" dirty="0"/>
              <a:t> </a:t>
            </a:r>
            <a:r>
              <a:rPr lang="fr-FR" sz="1800" dirty="0" err="1"/>
              <a:t>such</a:t>
            </a:r>
            <a:r>
              <a:rPr lang="fr-FR" sz="1800" dirty="0"/>
              <a:t> as: </a:t>
            </a:r>
          </a:p>
          <a:p>
            <a:pPr lvl="2" eaLnBrk="1" hangingPunct="1"/>
            <a:r>
              <a:rPr lang="fr-FR" sz="1600" dirty="0" err="1"/>
              <a:t>Task</a:t>
            </a:r>
            <a:r>
              <a:rPr lang="fr-FR" sz="1600" dirty="0"/>
              <a:t> start-up time </a:t>
            </a:r>
          </a:p>
          <a:p>
            <a:pPr lvl="2" eaLnBrk="1" hangingPunct="1"/>
            <a:r>
              <a:rPr lang="fr-FR" sz="1600" dirty="0" err="1"/>
              <a:t>Synchronizations</a:t>
            </a:r>
            <a:r>
              <a:rPr lang="fr-FR" sz="1600" dirty="0"/>
              <a:t> </a:t>
            </a:r>
          </a:p>
          <a:p>
            <a:pPr lvl="2" eaLnBrk="1" hangingPunct="1"/>
            <a:r>
              <a:rPr lang="fr-FR" sz="1600" dirty="0"/>
              <a:t>Data communications </a:t>
            </a:r>
            <a:endParaRPr lang="en-GB" sz="1600" dirty="0"/>
          </a:p>
          <a:p>
            <a:pPr lvl="2" eaLnBrk="1" hangingPunct="1"/>
            <a:r>
              <a:rPr lang="en-GB" sz="1600" dirty="0"/>
              <a:t>Software overhead imposed by parallel compilers, libraries, tools, operating system, etc. </a:t>
            </a:r>
            <a:endParaRPr lang="fr-FR" sz="1600" dirty="0"/>
          </a:p>
          <a:p>
            <a:pPr lvl="2" eaLnBrk="1" hangingPunct="1"/>
            <a:r>
              <a:rPr lang="fr-FR" sz="1600" dirty="0" err="1"/>
              <a:t>Task</a:t>
            </a:r>
            <a:r>
              <a:rPr lang="fr-FR" sz="1600" dirty="0"/>
              <a:t> </a:t>
            </a:r>
            <a:r>
              <a:rPr lang="fr-FR" sz="1600" dirty="0" err="1"/>
              <a:t>termination</a:t>
            </a:r>
            <a:r>
              <a:rPr lang="fr-FR" sz="1600" dirty="0"/>
              <a:t> time </a:t>
            </a:r>
            <a:endParaRPr lang="fr-FR" sz="1600" b="1" dirty="0"/>
          </a:p>
          <a:p>
            <a:pPr eaLnBrk="1" hangingPunct="1"/>
            <a:r>
              <a:rPr lang="fr-FR" sz="2000" b="1" dirty="0" err="1"/>
              <a:t>Massively</a:t>
            </a:r>
            <a:r>
              <a:rPr lang="fr-FR" sz="2000" b="1" dirty="0"/>
              <a:t> </a:t>
            </a:r>
            <a:r>
              <a:rPr lang="fr-FR" sz="2000" b="1" dirty="0" err="1"/>
              <a:t>Parallel</a:t>
            </a:r>
            <a:r>
              <a:rPr lang="fr-FR" sz="2000" b="1" dirty="0"/>
              <a:t> </a:t>
            </a:r>
            <a:endParaRPr lang="en-GB" sz="2000" dirty="0"/>
          </a:p>
          <a:p>
            <a:pPr lvl="1" eaLnBrk="1" hangingPunct="1"/>
            <a:r>
              <a:rPr lang="en-GB" sz="1800" dirty="0"/>
              <a:t>Refers to the hardware that comprises a given parallel system - having many processors. The meaning of many keeps increasing, but currently BG/L pushes this number to 6 digits. </a:t>
            </a:r>
            <a:endParaRPr lang="fr-FR" sz="1800" dirty="0"/>
          </a:p>
        </p:txBody>
      </p:sp>
      <p:sp>
        <p:nvSpPr>
          <p:cNvPr id="4" name="Rectangle 2"/>
          <p:cNvSpPr>
            <a:spLocks noGrp="1" noChangeArrowheads="1"/>
          </p:cNvSpPr>
          <p:nvPr>
            <p:ph type="title"/>
          </p:nvPr>
        </p:nvSpPr>
        <p:spPr/>
        <p:txBody>
          <a:bodyPr/>
          <a:lstStyle/>
          <a:p>
            <a:pPr eaLnBrk="1" hangingPunct="1"/>
            <a:r>
              <a:rPr lang="fr-FR" dirty="0" err="1" smtClean="0"/>
              <a:t>Some</a:t>
            </a:r>
            <a:r>
              <a:rPr lang="fr-FR" dirty="0" smtClean="0"/>
              <a:t> General </a:t>
            </a:r>
            <a:r>
              <a:rPr lang="fr-FR" dirty="0" err="1" smtClean="0"/>
              <a:t>Parallel</a:t>
            </a:r>
            <a:r>
              <a:rPr lang="fr-FR" dirty="0" smtClean="0"/>
              <a:t> </a:t>
            </a:r>
            <a:r>
              <a:rPr lang="fr-FR" dirty="0" err="1" smtClean="0"/>
              <a:t>Terminology</a:t>
            </a:r>
            <a:endParaRPr lang="fr-FR" dirty="0" smtClean="0"/>
          </a:p>
        </p:txBody>
      </p:sp>
    </p:spTree>
    <p:extLst>
      <p:ext uri="{BB962C8B-B14F-4D97-AF65-F5344CB8AC3E}">
        <p14:creationId xmlns:p14="http://schemas.microsoft.com/office/powerpoint/2010/main" val="2338362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p:txBody>
          <a:bodyPr/>
          <a:lstStyle/>
          <a:p>
            <a:pPr eaLnBrk="1" hangingPunct="1"/>
            <a:r>
              <a:rPr lang="en-GB" b="1" smtClean="0"/>
              <a:t>Scalability </a:t>
            </a:r>
            <a:endParaRPr lang="en-GB" smtClean="0"/>
          </a:p>
          <a:p>
            <a:pPr lvl="1" eaLnBrk="1" hangingPunct="1"/>
            <a:r>
              <a:rPr lang="en-GB" smtClean="0"/>
              <a:t>Refers to a parallel system's (hardware and/or software) ability to demonstrate a proportionate increase in parallel speedup with the addition of more processors. </a:t>
            </a:r>
            <a:r>
              <a:rPr lang="fr-FR" smtClean="0"/>
              <a:t>Factors that contribute to scalability include: </a:t>
            </a:r>
            <a:endParaRPr lang="en-GB" smtClean="0"/>
          </a:p>
          <a:p>
            <a:pPr lvl="2" eaLnBrk="1" hangingPunct="1"/>
            <a:r>
              <a:rPr lang="en-GB" smtClean="0"/>
              <a:t>Hardware - particularly memory-cpu bandwidths and network communications </a:t>
            </a:r>
            <a:endParaRPr lang="fr-FR" smtClean="0"/>
          </a:p>
          <a:p>
            <a:pPr lvl="2" eaLnBrk="1" hangingPunct="1"/>
            <a:r>
              <a:rPr lang="fr-FR" smtClean="0"/>
              <a:t>Application algorithm </a:t>
            </a:r>
          </a:p>
          <a:p>
            <a:pPr lvl="2" eaLnBrk="1" hangingPunct="1"/>
            <a:r>
              <a:rPr lang="fr-FR" smtClean="0"/>
              <a:t>Parallel overhead related </a:t>
            </a:r>
            <a:endParaRPr lang="en-GB" smtClean="0"/>
          </a:p>
          <a:p>
            <a:pPr lvl="2" eaLnBrk="1" hangingPunct="1"/>
            <a:r>
              <a:rPr lang="en-GB" smtClean="0"/>
              <a:t>Characteristics of your specific application and coding </a:t>
            </a:r>
            <a:endParaRPr lang="fr-FR" smtClean="0"/>
          </a:p>
        </p:txBody>
      </p:sp>
      <p:sp>
        <p:nvSpPr>
          <p:cNvPr id="4" name="Rectangle 2"/>
          <p:cNvSpPr>
            <a:spLocks noGrp="1" noChangeArrowheads="1"/>
          </p:cNvSpPr>
          <p:nvPr>
            <p:ph type="title"/>
          </p:nvPr>
        </p:nvSpPr>
        <p:spPr/>
        <p:txBody>
          <a:bodyPr/>
          <a:lstStyle/>
          <a:p>
            <a:pPr eaLnBrk="1" hangingPunct="1"/>
            <a:r>
              <a:rPr lang="fr-FR" dirty="0" err="1" smtClean="0"/>
              <a:t>Some</a:t>
            </a:r>
            <a:r>
              <a:rPr lang="fr-FR" dirty="0" smtClean="0"/>
              <a:t> General </a:t>
            </a:r>
            <a:r>
              <a:rPr lang="fr-FR" dirty="0" err="1" smtClean="0"/>
              <a:t>Parallel</a:t>
            </a:r>
            <a:r>
              <a:rPr lang="fr-FR" dirty="0" smtClean="0"/>
              <a:t> </a:t>
            </a:r>
            <a:r>
              <a:rPr lang="fr-FR" dirty="0" err="1" smtClean="0"/>
              <a:t>Terminology</a:t>
            </a:r>
            <a:endParaRPr lang="fr-FR" dirty="0" smtClean="0"/>
          </a:p>
        </p:txBody>
      </p:sp>
    </p:spTree>
    <p:extLst>
      <p:ext uri="{BB962C8B-B14F-4D97-AF65-F5344CB8AC3E}">
        <p14:creationId xmlns:p14="http://schemas.microsoft.com/office/powerpoint/2010/main" val="7341853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fr-FR" smtClean="0"/>
              <a:t>Shared Memory</a:t>
            </a:r>
          </a:p>
        </p:txBody>
      </p:sp>
      <p:sp>
        <p:nvSpPr>
          <p:cNvPr id="35843" name="Rectangle 3"/>
          <p:cNvSpPr>
            <a:spLocks noGrp="1" noChangeArrowheads="1"/>
          </p:cNvSpPr>
          <p:nvPr>
            <p:ph type="body" idx="1"/>
          </p:nvPr>
        </p:nvSpPr>
        <p:spPr>
          <a:xfrm>
            <a:off x="2209800" y="981076"/>
            <a:ext cx="7772400" cy="5688013"/>
          </a:xfrm>
        </p:spPr>
        <p:txBody>
          <a:bodyPr>
            <a:normAutofit fontScale="92500" lnSpcReduction="10000"/>
          </a:bodyPr>
          <a:lstStyle/>
          <a:p>
            <a:pPr eaLnBrk="1" hangingPunct="1"/>
            <a:r>
              <a:rPr lang="en-GB" sz="2000"/>
              <a:t>Shared memory parallel computers vary widely, but generally have in common the ability for all processors to access all memory as global address space. </a:t>
            </a:r>
            <a:endParaRPr lang="fr-FR" sz="2000"/>
          </a:p>
          <a:p>
            <a:pPr eaLnBrk="1" hangingPunct="1"/>
            <a:endParaRPr lang="en-GB" sz="2000"/>
          </a:p>
          <a:p>
            <a:pPr eaLnBrk="1" hangingPunct="1"/>
            <a:endParaRPr lang="en-GB" sz="2000"/>
          </a:p>
          <a:p>
            <a:pPr eaLnBrk="1" hangingPunct="1"/>
            <a:endParaRPr lang="en-GB" sz="2000"/>
          </a:p>
          <a:p>
            <a:pPr eaLnBrk="1" hangingPunct="1"/>
            <a:endParaRPr lang="en-GB" sz="2000"/>
          </a:p>
          <a:p>
            <a:pPr eaLnBrk="1" hangingPunct="1"/>
            <a:endParaRPr lang="en-GB" sz="2000"/>
          </a:p>
          <a:p>
            <a:pPr eaLnBrk="1" hangingPunct="1"/>
            <a:endParaRPr lang="en-GB" sz="2000"/>
          </a:p>
          <a:p>
            <a:pPr eaLnBrk="1" hangingPunct="1"/>
            <a:endParaRPr lang="en-GB" sz="2000"/>
          </a:p>
          <a:p>
            <a:pPr eaLnBrk="1" hangingPunct="1"/>
            <a:r>
              <a:rPr lang="en-GB" sz="2000"/>
              <a:t>Multiple processors can operate independently but share the same memory resources. </a:t>
            </a:r>
            <a:endParaRPr lang="fr-FR" sz="2000"/>
          </a:p>
          <a:p>
            <a:pPr eaLnBrk="1" hangingPunct="1"/>
            <a:r>
              <a:rPr lang="en-GB" sz="2000"/>
              <a:t>Changes in a memory location effected by one processor are visible to all other processors. </a:t>
            </a:r>
            <a:endParaRPr lang="fr-FR" sz="2000"/>
          </a:p>
          <a:p>
            <a:pPr eaLnBrk="1" hangingPunct="1"/>
            <a:r>
              <a:rPr lang="en-GB" altLang="ja-JP" sz="2000"/>
              <a:t>Shared memory machines can be divided into two main classes based upon memory access times: </a:t>
            </a:r>
            <a:r>
              <a:rPr lang="en-GB" altLang="ja-JP" sz="2000" b="1" i="1"/>
              <a:t>UMA</a:t>
            </a:r>
            <a:r>
              <a:rPr lang="en-GB" altLang="ja-JP" sz="2000"/>
              <a:t> and </a:t>
            </a:r>
            <a:r>
              <a:rPr lang="en-GB" altLang="ja-JP" sz="2000" b="1" i="1"/>
              <a:t>NUMA</a:t>
            </a:r>
            <a:r>
              <a:rPr lang="en-GB" altLang="ja-JP" sz="2000"/>
              <a:t>. </a:t>
            </a:r>
            <a:endParaRPr lang="fr-FR" sz="2000"/>
          </a:p>
        </p:txBody>
      </p:sp>
      <p:pic>
        <p:nvPicPr>
          <p:cNvPr id="35844" name="Picture 4" descr="Shared memory architectur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79875" y="1944689"/>
            <a:ext cx="365125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04196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pPr eaLnBrk="1" hangingPunct="1"/>
            <a:r>
              <a:rPr lang="fr-FR" sz="4000" dirty="0" err="1" smtClean="0">
                <a:solidFill>
                  <a:srgbClr val="FF0000"/>
                </a:solidFill>
              </a:rPr>
              <a:t>Shared</a:t>
            </a:r>
            <a:r>
              <a:rPr lang="fr-FR" sz="4000" dirty="0" smtClean="0">
                <a:solidFill>
                  <a:srgbClr val="FF0000"/>
                </a:solidFill>
              </a:rPr>
              <a:t> Memory : UMA vs. NUMA</a:t>
            </a:r>
          </a:p>
        </p:txBody>
      </p:sp>
      <p:sp>
        <p:nvSpPr>
          <p:cNvPr id="36867" name="Rectangle 3"/>
          <p:cNvSpPr>
            <a:spLocks noGrp="1" noChangeArrowheads="1"/>
          </p:cNvSpPr>
          <p:nvPr>
            <p:ph type="body" idx="1"/>
          </p:nvPr>
        </p:nvSpPr>
        <p:spPr>
          <a:xfrm>
            <a:off x="430198" y="1482811"/>
            <a:ext cx="11284007" cy="4719189"/>
          </a:xfrm>
        </p:spPr>
        <p:txBody>
          <a:bodyPr>
            <a:noAutofit/>
          </a:bodyPr>
          <a:lstStyle/>
          <a:p>
            <a:pPr eaLnBrk="1" hangingPunct="1">
              <a:lnSpc>
                <a:spcPct val="80000"/>
              </a:lnSpc>
            </a:pPr>
            <a:r>
              <a:rPr lang="fr-FR" sz="2400" dirty="0"/>
              <a:t>Uniform Memory Access (UMA): </a:t>
            </a:r>
          </a:p>
          <a:p>
            <a:pPr lvl="1" eaLnBrk="1" hangingPunct="1">
              <a:lnSpc>
                <a:spcPct val="80000"/>
              </a:lnSpc>
            </a:pPr>
            <a:r>
              <a:rPr lang="en-GB" sz="2000" dirty="0"/>
              <a:t>Most commonly represented today by Symmetric Multiprocessor (SMP) machines </a:t>
            </a:r>
            <a:endParaRPr lang="fr-FR" sz="2000" dirty="0"/>
          </a:p>
          <a:p>
            <a:pPr lvl="1" eaLnBrk="1" hangingPunct="1">
              <a:lnSpc>
                <a:spcPct val="80000"/>
              </a:lnSpc>
            </a:pPr>
            <a:r>
              <a:rPr lang="fr-FR" sz="2000" dirty="0" err="1"/>
              <a:t>Identical</a:t>
            </a:r>
            <a:r>
              <a:rPr lang="fr-FR" sz="2000" dirty="0"/>
              <a:t> processors </a:t>
            </a:r>
          </a:p>
          <a:p>
            <a:pPr lvl="1" eaLnBrk="1" hangingPunct="1">
              <a:lnSpc>
                <a:spcPct val="80000"/>
              </a:lnSpc>
            </a:pPr>
            <a:r>
              <a:rPr lang="en-GB" sz="2000" dirty="0"/>
              <a:t>Equal access and access times to memory </a:t>
            </a:r>
            <a:endParaRPr lang="fr-FR" sz="2000" dirty="0"/>
          </a:p>
          <a:p>
            <a:pPr lvl="1" eaLnBrk="1" hangingPunct="1">
              <a:lnSpc>
                <a:spcPct val="80000"/>
              </a:lnSpc>
            </a:pPr>
            <a:r>
              <a:rPr lang="en-GB" sz="2000" dirty="0"/>
              <a:t>Sometimes called CC-UMA - Cache Coherent UMA. Cache coherent means if one processor updates a location in shared memory, all the other processors know about the update. </a:t>
            </a:r>
            <a:r>
              <a:rPr lang="fr-FR" sz="2000" dirty="0"/>
              <a:t>Cache </a:t>
            </a:r>
            <a:r>
              <a:rPr lang="fr-FR" sz="2000" dirty="0" err="1"/>
              <a:t>coherency</a:t>
            </a:r>
            <a:r>
              <a:rPr lang="fr-FR" sz="2000" dirty="0"/>
              <a:t> </a:t>
            </a:r>
            <a:r>
              <a:rPr lang="fr-FR" sz="2000" dirty="0" err="1"/>
              <a:t>is</a:t>
            </a:r>
            <a:r>
              <a:rPr lang="fr-FR" sz="2000" dirty="0"/>
              <a:t> </a:t>
            </a:r>
            <a:r>
              <a:rPr lang="fr-FR" sz="2000" dirty="0" err="1"/>
              <a:t>accomplished</a:t>
            </a:r>
            <a:r>
              <a:rPr lang="fr-FR" sz="2000" dirty="0"/>
              <a:t> </a:t>
            </a:r>
            <a:r>
              <a:rPr lang="fr-FR" sz="2000" dirty="0" err="1"/>
              <a:t>at</a:t>
            </a:r>
            <a:r>
              <a:rPr lang="fr-FR" sz="2000" dirty="0"/>
              <a:t> the hardware </a:t>
            </a:r>
            <a:r>
              <a:rPr lang="fr-FR" sz="2000" dirty="0" err="1"/>
              <a:t>level</a:t>
            </a:r>
            <a:r>
              <a:rPr lang="fr-FR" sz="2000" dirty="0"/>
              <a:t>. </a:t>
            </a:r>
          </a:p>
          <a:p>
            <a:pPr eaLnBrk="1" hangingPunct="1">
              <a:lnSpc>
                <a:spcPct val="80000"/>
              </a:lnSpc>
            </a:pPr>
            <a:r>
              <a:rPr lang="en-GB" sz="2400" dirty="0"/>
              <a:t>Non-Uniform Memory Access (NUMA): </a:t>
            </a:r>
            <a:endParaRPr lang="fr-FR" sz="2400" dirty="0"/>
          </a:p>
          <a:p>
            <a:pPr lvl="1" eaLnBrk="1" hangingPunct="1">
              <a:lnSpc>
                <a:spcPct val="80000"/>
              </a:lnSpc>
            </a:pPr>
            <a:r>
              <a:rPr lang="en-GB" sz="2000" dirty="0"/>
              <a:t>Often made by physically linking two or more SMPs </a:t>
            </a:r>
            <a:endParaRPr lang="fr-FR" sz="2000" dirty="0"/>
          </a:p>
          <a:p>
            <a:pPr lvl="1" eaLnBrk="1" hangingPunct="1">
              <a:lnSpc>
                <a:spcPct val="80000"/>
              </a:lnSpc>
            </a:pPr>
            <a:r>
              <a:rPr lang="en-GB" sz="2000" dirty="0"/>
              <a:t>One SMP can directly access memory of another SMP </a:t>
            </a:r>
            <a:endParaRPr lang="fr-FR" sz="2000" dirty="0"/>
          </a:p>
          <a:p>
            <a:pPr lvl="1" eaLnBrk="1" hangingPunct="1">
              <a:lnSpc>
                <a:spcPct val="80000"/>
              </a:lnSpc>
            </a:pPr>
            <a:r>
              <a:rPr lang="en-GB" sz="2000" dirty="0"/>
              <a:t>Not all processors have equal access time to all memories </a:t>
            </a:r>
            <a:endParaRPr lang="fr-FR" sz="2000" dirty="0"/>
          </a:p>
          <a:p>
            <a:pPr lvl="1" eaLnBrk="1" hangingPunct="1">
              <a:lnSpc>
                <a:spcPct val="80000"/>
              </a:lnSpc>
            </a:pPr>
            <a:r>
              <a:rPr lang="en-GB" sz="2000" dirty="0"/>
              <a:t>Memory access across link is slower </a:t>
            </a:r>
            <a:endParaRPr lang="fr-FR" sz="2000" dirty="0"/>
          </a:p>
          <a:p>
            <a:pPr lvl="1" eaLnBrk="1" hangingPunct="1">
              <a:lnSpc>
                <a:spcPct val="80000"/>
              </a:lnSpc>
            </a:pPr>
            <a:r>
              <a:rPr lang="en-GB" sz="2000" dirty="0"/>
              <a:t>If cache coherency is maintained, then may also be called CC-NUMA - Cache Coherent NUMA </a:t>
            </a:r>
            <a:endParaRPr lang="fr-FR" sz="2000" dirty="0"/>
          </a:p>
          <a:p>
            <a:pPr eaLnBrk="1" hangingPunct="1">
              <a:lnSpc>
                <a:spcPct val="80000"/>
              </a:lnSpc>
            </a:pPr>
            <a:endParaRPr lang="fr-FR" sz="2400" dirty="0"/>
          </a:p>
        </p:txBody>
      </p:sp>
    </p:spTree>
    <p:extLst>
      <p:ext uri="{BB962C8B-B14F-4D97-AF65-F5344CB8AC3E}">
        <p14:creationId xmlns:p14="http://schemas.microsoft.com/office/powerpoint/2010/main" val="32264753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503"/>
          </a:xfrm>
        </p:spPr>
        <p:txBody>
          <a:bodyPr>
            <a:normAutofit/>
          </a:bodyPr>
          <a:lstStyle/>
          <a:p>
            <a:r>
              <a:rPr lang="en-US" b="1" dirty="0" smtClean="0">
                <a:solidFill>
                  <a:srgbClr val="FF0000"/>
                </a:solidFill>
              </a:rPr>
              <a:t>Cache Coherency </a:t>
            </a:r>
            <a:endParaRPr lang="en-US" b="1" dirty="0">
              <a:solidFill>
                <a:srgbClr val="FF0000"/>
              </a:solidFill>
            </a:endParaRPr>
          </a:p>
        </p:txBody>
      </p:sp>
      <p:sp>
        <p:nvSpPr>
          <p:cNvPr id="3" name="Content Placeholder 2"/>
          <p:cNvSpPr>
            <a:spLocks noGrp="1"/>
          </p:cNvSpPr>
          <p:nvPr>
            <p:ph idx="1"/>
          </p:nvPr>
        </p:nvSpPr>
        <p:spPr>
          <a:xfrm>
            <a:off x="677334" y="1419184"/>
            <a:ext cx="8596668" cy="1855357"/>
          </a:xfrm>
        </p:spPr>
        <p:txBody>
          <a:bodyPr>
            <a:normAutofit/>
          </a:bodyPr>
          <a:lstStyle/>
          <a:p>
            <a:r>
              <a:rPr lang="en-GB" sz="2400" dirty="0"/>
              <a:t>Cache coherent means if one processor updates a location in shared memory, all the other processors know about the update. </a:t>
            </a:r>
            <a:endParaRPr lang="en-GB" sz="2400" dirty="0" smtClean="0"/>
          </a:p>
          <a:p>
            <a:r>
              <a:rPr lang="fr-FR" sz="2400" dirty="0" smtClean="0"/>
              <a:t>Cache </a:t>
            </a:r>
            <a:r>
              <a:rPr lang="fr-FR" sz="2400" dirty="0" err="1"/>
              <a:t>coherency</a:t>
            </a:r>
            <a:r>
              <a:rPr lang="fr-FR" sz="2400" dirty="0"/>
              <a:t> </a:t>
            </a:r>
            <a:r>
              <a:rPr lang="fr-FR" sz="2400" dirty="0" err="1"/>
              <a:t>is</a:t>
            </a:r>
            <a:r>
              <a:rPr lang="fr-FR" sz="2400" dirty="0"/>
              <a:t> </a:t>
            </a:r>
            <a:r>
              <a:rPr lang="fr-FR" sz="2400" dirty="0" err="1"/>
              <a:t>accomplished</a:t>
            </a:r>
            <a:r>
              <a:rPr lang="fr-FR" sz="2400" dirty="0"/>
              <a:t> at the hardware </a:t>
            </a:r>
            <a:r>
              <a:rPr lang="fr-FR" sz="2400" dirty="0" err="1"/>
              <a:t>level</a:t>
            </a:r>
            <a:r>
              <a:rPr lang="fr-FR" sz="2400" dirty="0"/>
              <a:t>. </a:t>
            </a:r>
          </a:p>
          <a:p>
            <a:endParaRPr lang="en-US" sz="2400" dirty="0"/>
          </a:p>
        </p:txBody>
      </p:sp>
      <p:pic>
        <p:nvPicPr>
          <p:cNvPr id="1026" name="Picture 2" descr="cache coherenc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3408622"/>
            <a:ext cx="4564706" cy="322572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449331" y="3274541"/>
            <a:ext cx="5402060" cy="2400635"/>
            <a:chOff x="5350476" y="3662066"/>
            <a:chExt cx="5402060" cy="2400635"/>
          </a:xfrm>
        </p:grpSpPr>
        <p:pic>
          <p:nvPicPr>
            <p:cNvPr id="4" name="Picture 3"/>
            <p:cNvPicPr>
              <a:picLocks noChangeAspect="1"/>
            </p:cNvPicPr>
            <p:nvPr/>
          </p:nvPicPr>
          <p:blipFill>
            <a:blip r:embed="rId3"/>
            <a:stretch>
              <a:fillRect/>
            </a:stretch>
          </p:blipFill>
          <p:spPr>
            <a:xfrm>
              <a:off x="5665476" y="3662066"/>
              <a:ext cx="5087060" cy="2400635"/>
            </a:xfrm>
            <a:prstGeom prst="rect">
              <a:avLst/>
            </a:prstGeom>
          </p:spPr>
        </p:pic>
        <p:sp>
          <p:nvSpPr>
            <p:cNvPr id="5" name="Rectangle 4"/>
            <p:cNvSpPr/>
            <p:nvPr/>
          </p:nvSpPr>
          <p:spPr>
            <a:xfrm>
              <a:off x="6845643" y="4732638"/>
              <a:ext cx="1112108" cy="840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37918" y="4732638"/>
              <a:ext cx="1112108" cy="840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50476" y="4732638"/>
              <a:ext cx="659336" cy="844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5745893" y="5675176"/>
            <a:ext cx="6091881" cy="646331"/>
          </a:xfrm>
          <a:prstGeom prst="rect">
            <a:avLst/>
          </a:prstGeom>
          <a:noFill/>
        </p:spPr>
        <p:txBody>
          <a:bodyPr wrap="square" rtlCol="0">
            <a:spAutoFit/>
          </a:bodyPr>
          <a:lstStyle/>
          <a:p>
            <a:r>
              <a:rPr lang="en-US" dirty="0" smtClean="0">
                <a:solidFill>
                  <a:srgbClr val="FF0000"/>
                </a:solidFill>
              </a:rPr>
              <a:t>An interconnection network on the chip is used to update all caches using some protocol.</a:t>
            </a:r>
            <a:endParaRPr lang="en-US" dirty="0">
              <a:solidFill>
                <a:srgbClr val="FF0000"/>
              </a:solidFill>
            </a:endParaRPr>
          </a:p>
        </p:txBody>
      </p:sp>
    </p:spTree>
    <p:extLst>
      <p:ext uri="{BB962C8B-B14F-4D97-AF65-F5344CB8AC3E}">
        <p14:creationId xmlns:p14="http://schemas.microsoft.com/office/powerpoint/2010/main" val="19658752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fr-FR" smtClean="0"/>
              <a:t>Shared Memory: Pro and Con</a:t>
            </a:r>
          </a:p>
        </p:txBody>
      </p:sp>
      <p:sp>
        <p:nvSpPr>
          <p:cNvPr id="37891" name="Rectangle 3"/>
          <p:cNvSpPr>
            <a:spLocks noGrp="1" noChangeArrowheads="1"/>
          </p:cNvSpPr>
          <p:nvPr>
            <p:ph type="body" idx="1"/>
          </p:nvPr>
        </p:nvSpPr>
        <p:spPr/>
        <p:txBody>
          <a:bodyPr>
            <a:normAutofit lnSpcReduction="10000"/>
          </a:bodyPr>
          <a:lstStyle/>
          <a:p>
            <a:pPr eaLnBrk="1" hangingPunct="1">
              <a:lnSpc>
                <a:spcPct val="80000"/>
              </a:lnSpc>
            </a:pPr>
            <a:r>
              <a:rPr lang="fr-FR" sz="2000"/>
              <a:t>Advantages</a:t>
            </a:r>
          </a:p>
          <a:p>
            <a:pPr lvl="1" eaLnBrk="1" hangingPunct="1">
              <a:lnSpc>
                <a:spcPct val="80000"/>
              </a:lnSpc>
            </a:pPr>
            <a:r>
              <a:rPr lang="en-GB" sz="1800"/>
              <a:t>Global address space provides a user-friendly programming perspective to memory </a:t>
            </a:r>
            <a:endParaRPr lang="fr-FR" sz="1800"/>
          </a:p>
          <a:p>
            <a:pPr lvl="1" eaLnBrk="1" hangingPunct="1">
              <a:lnSpc>
                <a:spcPct val="80000"/>
              </a:lnSpc>
            </a:pPr>
            <a:r>
              <a:rPr lang="en-GB" sz="1800"/>
              <a:t>Data sharing between tasks is both fast and uniform due to the proximity of memory to CPUs </a:t>
            </a:r>
            <a:endParaRPr lang="fr-FR" sz="1800"/>
          </a:p>
          <a:p>
            <a:pPr eaLnBrk="1" hangingPunct="1">
              <a:lnSpc>
                <a:spcPct val="80000"/>
              </a:lnSpc>
            </a:pPr>
            <a:r>
              <a:rPr lang="fr-FR" sz="2000"/>
              <a:t>Disadvantages: </a:t>
            </a:r>
          </a:p>
          <a:p>
            <a:pPr lvl="1" eaLnBrk="1" hangingPunct="1">
              <a:lnSpc>
                <a:spcPct val="80000"/>
              </a:lnSpc>
            </a:pPr>
            <a:r>
              <a:rPr lang="en-GB" sz="1800"/>
              <a:t>Primary disadvantage is the lack of scalability between memory and CPUs. Adding more CPUs can geometrically increases traffic on the shared memory-CPU path, and for cache coherent systems, geometrically increase traffic associated with cache/memory management. </a:t>
            </a:r>
            <a:endParaRPr lang="fr-FR" sz="1800"/>
          </a:p>
          <a:p>
            <a:pPr lvl="1" eaLnBrk="1" hangingPunct="1">
              <a:lnSpc>
                <a:spcPct val="80000"/>
              </a:lnSpc>
            </a:pPr>
            <a:r>
              <a:rPr lang="en-GB" sz="1800"/>
              <a:t>Programmer responsibility for synchronization constructs that insure "correct" access of global memory. </a:t>
            </a:r>
            <a:endParaRPr lang="fr-FR" sz="1800"/>
          </a:p>
          <a:p>
            <a:pPr lvl="1" eaLnBrk="1" hangingPunct="1">
              <a:lnSpc>
                <a:spcPct val="80000"/>
              </a:lnSpc>
            </a:pPr>
            <a:r>
              <a:rPr lang="en-GB" sz="1800"/>
              <a:t>Expense: it becomes increasingly difficult and expensive to design and produce shared memory machines with ever increasing numbers of processors. </a:t>
            </a:r>
            <a:endParaRPr lang="fr-FR" sz="1800"/>
          </a:p>
          <a:p>
            <a:pPr eaLnBrk="1" hangingPunct="1">
              <a:lnSpc>
                <a:spcPct val="80000"/>
              </a:lnSpc>
            </a:pPr>
            <a:endParaRPr lang="fr-FR" sz="2000"/>
          </a:p>
        </p:txBody>
      </p:sp>
    </p:spTree>
    <p:extLst>
      <p:ext uri="{BB962C8B-B14F-4D97-AF65-F5344CB8AC3E}">
        <p14:creationId xmlns:p14="http://schemas.microsoft.com/office/powerpoint/2010/main" val="1895114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fr-FR" smtClean="0"/>
              <a:t>Distributed Memory</a:t>
            </a:r>
          </a:p>
        </p:txBody>
      </p:sp>
      <p:sp>
        <p:nvSpPr>
          <p:cNvPr id="38915" name="Rectangle 3"/>
          <p:cNvSpPr>
            <a:spLocks noGrp="1" noChangeArrowheads="1"/>
          </p:cNvSpPr>
          <p:nvPr>
            <p:ph type="body" idx="1"/>
          </p:nvPr>
        </p:nvSpPr>
        <p:spPr>
          <a:xfrm>
            <a:off x="2209800" y="1025525"/>
            <a:ext cx="7772400" cy="4419600"/>
          </a:xfrm>
        </p:spPr>
        <p:txBody>
          <a:bodyPr/>
          <a:lstStyle/>
          <a:p>
            <a:pPr eaLnBrk="1" hangingPunct="1">
              <a:lnSpc>
                <a:spcPct val="90000"/>
              </a:lnSpc>
            </a:pPr>
            <a:r>
              <a:rPr lang="en-GB" sz="1600"/>
              <a:t>Like shared memory systems, distributed memory systems vary widely but share a common characteristic. Distributed memory systems require a communication network to connect inter-processor memory. </a:t>
            </a:r>
            <a:endParaRPr lang="fr-FR" sz="1600"/>
          </a:p>
          <a:p>
            <a:pPr eaLnBrk="1" hangingPunct="1">
              <a:lnSpc>
                <a:spcPct val="90000"/>
              </a:lnSpc>
            </a:pPr>
            <a:r>
              <a:rPr lang="en-GB" sz="1600"/>
              <a:t>Processors have their own local memory. Memory addresses in one processor do not map to another processor, so there is no concept of global address space across all processors. </a:t>
            </a:r>
            <a:endParaRPr lang="fr-FR" sz="1600"/>
          </a:p>
          <a:p>
            <a:pPr eaLnBrk="1" hangingPunct="1">
              <a:lnSpc>
                <a:spcPct val="90000"/>
              </a:lnSpc>
            </a:pPr>
            <a:r>
              <a:rPr lang="en-GB" sz="1600"/>
              <a:t>Because each processor has its own local memory, it operates independently. Changes it makes to its local memory have no effect on the memory of other processors. </a:t>
            </a:r>
            <a:r>
              <a:rPr lang="fr-FR" sz="1600"/>
              <a:t>Hence, the concept of cache coherency does not apply. </a:t>
            </a:r>
          </a:p>
          <a:p>
            <a:pPr eaLnBrk="1" hangingPunct="1">
              <a:lnSpc>
                <a:spcPct val="90000"/>
              </a:lnSpc>
            </a:pPr>
            <a:r>
              <a:rPr lang="en-GB" sz="1600"/>
              <a:t>When a processor needs access to data in another processor, it is usually the task of the programmer to explicitly define how and when data is communicated. </a:t>
            </a:r>
            <a:r>
              <a:rPr lang="fr-FR" sz="1600"/>
              <a:t>Synchronization between tasks is likewise the programmer's responsibility. </a:t>
            </a:r>
          </a:p>
          <a:p>
            <a:pPr eaLnBrk="1" hangingPunct="1">
              <a:lnSpc>
                <a:spcPct val="90000"/>
              </a:lnSpc>
            </a:pPr>
            <a:r>
              <a:rPr lang="en-GB" sz="1600"/>
              <a:t>The network "fabric" used for data transfer varies widely, though it can can be as simple as Ethernet.</a:t>
            </a:r>
            <a:endParaRPr lang="fr-FR" sz="1600"/>
          </a:p>
        </p:txBody>
      </p:sp>
      <p:pic>
        <p:nvPicPr>
          <p:cNvPr id="38916" name="Picture 4" descr="Distributed memory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712" y="4927600"/>
            <a:ext cx="46101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2239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fr-FR" dirty="0" err="1" smtClean="0"/>
              <a:t>What</a:t>
            </a:r>
            <a:r>
              <a:rPr lang="fr-FR" dirty="0" smtClean="0"/>
              <a:t> </a:t>
            </a:r>
            <a:r>
              <a:rPr lang="fr-FR" dirty="0" err="1" smtClean="0"/>
              <a:t>is</a:t>
            </a:r>
            <a:r>
              <a:rPr lang="fr-FR" dirty="0" smtClean="0"/>
              <a:t> </a:t>
            </a:r>
            <a:r>
              <a:rPr lang="fr-FR" dirty="0" err="1" smtClean="0"/>
              <a:t>Parallel</a:t>
            </a:r>
            <a:r>
              <a:rPr lang="fr-FR" dirty="0" smtClean="0"/>
              <a:t> </a:t>
            </a:r>
            <a:r>
              <a:rPr lang="fr-FR" dirty="0" err="1" smtClean="0"/>
              <a:t>Computing</a:t>
            </a:r>
            <a:r>
              <a:rPr lang="fr-FR" dirty="0" smtClean="0"/>
              <a:t>? (1)</a:t>
            </a:r>
          </a:p>
        </p:txBody>
      </p:sp>
      <p:sp>
        <p:nvSpPr>
          <p:cNvPr id="5123" name="Rectangle 3"/>
          <p:cNvSpPr>
            <a:spLocks noGrp="1" noChangeArrowheads="1"/>
          </p:cNvSpPr>
          <p:nvPr>
            <p:ph idx="1"/>
          </p:nvPr>
        </p:nvSpPr>
        <p:spPr/>
        <p:txBody>
          <a:bodyPr/>
          <a:lstStyle/>
          <a:p>
            <a:pPr eaLnBrk="1" hangingPunct="1"/>
            <a:r>
              <a:rPr lang="en-GB" smtClean="0"/>
              <a:t>Traditionally, software has been written for </a:t>
            </a:r>
            <a:r>
              <a:rPr lang="en-GB" b="1" i="1" smtClean="0"/>
              <a:t>serial</a:t>
            </a:r>
            <a:r>
              <a:rPr lang="en-GB" smtClean="0"/>
              <a:t> computation: </a:t>
            </a:r>
            <a:endParaRPr lang="fr-FR" smtClean="0"/>
          </a:p>
          <a:p>
            <a:pPr lvl="1" eaLnBrk="1" hangingPunct="1"/>
            <a:r>
              <a:rPr lang="en-GB" smtClean="0"/>
              <a:t>To be run on a single computer having a single Central Processing Unit (CPU); </a:t>
            </a:r>
            <a:endParaRPr lang="fr-FR" smtClean="0"/>
          </a:p>
          <a:p>
            <a:pPr lvl="1" eaLnBrk="1" hangingPunct="1"/>
            <a:r>
              <a:rPr lang="en-GB" smtClean="0"/>
              <a:t>A problem is broken into a discrete series of instructions. </a:t>
            </a:r>
            <a:endParaRPr lang="fr-FR" smtClean="0"/>
          </a:p>
          <a:p>
            <a:pPr lvl="1" eaLnBrk="1" hangingPunct="1"/>
            <a:r>
              <a:rPr lang="en-GB" smtClean="0"/>
              <a:t>Instructions are executed one after another. </a:t>
            </a:r>
            <a:endParaRPr lang="fr-FR" smtClean="0"/>
          </a:p>
          <a:p>
            <a:pPr lvl="1" eaLnBrk="1" hangingPunct="1"/>
            <a:r>
              <a:rPr lang="en-GB" smtClean="0"/>
              <a:t>Only one instruction may execute at any moment in time. </a:t>
            </a:r>
            <a:endParaRPr lang="fr-FR" smtClean="0"/>
          </a:p>
          <a:p>
            <a:pPr eaLnBrk="1" hangingPunct="1"/>
            <a:endParaRPr lang="fr-FR" smtClean="0"/>
          </a:p>
        </p:txBody>
      </p:sp>
      <p:pic>
        <p:nvPicPr>
          <p:cNvPr id="5124" name="Picture 4" descr="Serial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1" y="4076700"/>
            <a:ext cx="5749925"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0647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fr-FR" smtClean="0"/>
              <a:t>Distributed Memory: Pro and Con</a:t>
            </a:r>
          </a:p>
        </p:txBody>
      </p:sp>
      <p:sp>
        <p:nvSpPr>
          <p:cNvPr id="39939" name="Rectangle 3"/>
          <p:cNvSpPr>
            <a:spLocks noGrp="1" noChangeArrowheads="1"/>
          </p:cNvSpPr>
          <p:nvPr>
            <p:ph type="body" idx="1"/>
          </p:nvPr>
        </p:nvSpPr>
        <p:spPr/>
        <p:txBody>
          <a:bodyPr>
            <a:normAutofit fontScale="92500" lnSpcReduction="10000"/>
          </a:bodyPr>
          <a:lstStyle/>
          <a:p>
            <a:pPr eaLnBrk="1" hangingPunct="1">
              <a:lnSpc>
                <a:spcPct val="90000"/>
              </a:lnSpc>
            </a:pPr>
            <a:r>
              <a:rPr lang="fr-FR" sz="2000" dirty="0" err="1"/>
              <a:t>Advantages</a:t>
            </a:r>
            <a:endParaRPr lang="fr-FR" sz="2000" dirty="0"/>
          </a:p>
          <a:p>
            <a:pPr lvl="1" eaLnBrk="1" hangingPunct="1">
              <a:lnSpc>
                <a:spcPct val="90000"/>
              </a:lnSpc>
            </a:pPr>
            <a:r>
              <a:rPr lang="en-GB" sz="1800" dirty="0"/>
              <a:t>Memory is scalable with number of processors. Increase the number of processors and the size of memory increases proportionately. </a:t>
            </a:r>
            <a:endParaRPr lang="fr-FR" sz="1800" dirty="0"/>
          </a:p>
          <a:p>
            <a:pPr lvl="1" eaLnBrk="1" hangingPunct="1">
              <a:lnSpc>
                <a:spcPct val="90000"/>
              </a:lnSpc>
            </a:pPr>
            <a:r>
              <a:rPr lang="en-GB" sz="1800" dirty="0"/>
              <a:t>Each processor can rapidly access its own memory without interference and without the overhead incurred with trying to maintain cache coherency. </a:t>
            </a:r>
            <a:endParaRPr lang="fr-FR" sz="1800" dirty="0"/>
          </a:p>
          <a:p>
            <a:pPr lvl="1" eaLnBrk="1" hangingPunct="1">
              <a:lnSpc>
                <a:spcPct val="90000"/>
              </a:lnSpc>
            </a:pPr>
            <a:r>
              <a:rPr lang="en-GB" sz="1800" dirty="0"/>
              <a:t>Cost effectiveness: can use commodity, off-the-shelf processors and networking. </a:t>
            </a:r>
            <a:endParaRPr lang="fr-FR" sz="1800" dirty="0"/>
          </a:p>
          <a:p>
            <a:pPr eaLnBrk="1" hangingPunct="1">
              <a:lnSpc>
                <a:spcPct val="90000"/>
              </a:lnSpc>
            </a:pPr>
            <a:r>
              <a:rPr lang="fr-FR" sz="2000" dirty="0" err="1"/>
              <a:t>Disadvantages</a:t>
            </a:r>
            <a:endParaRPr lang="fr-FR" sz="2000" dirty="0"/>
          </a:p>
          <a:p>
            <a:pPr lvl="1" eaLnBrk="1" hangingPunct="1">
              <a:lnSpc>
                <a:spcPct val="90000"/>
              </a:lnSpc>
            </a:pPr>
            <a:r>
              <a:rPr lang="en-GB" sz="1800" dirty="0"/>
              <a:t>The programmer is responsible for many of the details associated with data communication between processors. </a:t>
            </a:r>
            <a:endParaRPr lang="fr-FR" sz="1800" dirty="0"/>
          </a:p>
          <a:p>
            <a:pPr lvl="1" eaLnBrk="1" hangingPunct="1">
              <a:lnSpc>
                <a:spcPct val="90000"/>
              </a:lnSpc>
            </a:pPr>
            <a:r>
              <a:rPr lang="en-GB" sz="1800" dirty="0"/>
              <a:t>It may be difficult to map existing data structures, based on global memory, to this memory organization. </a:t>
            </a:r>
            <a:endParaRPr lang="fr-FR" sz="1800" dirty="0"/>
          </a:p>
          <a:p>
            <a:pPr lvl="1" eaLnBrk="1" hangingPunct="1">
              <a:lnSpc>
                <a:spcPct val="90000"/>
              </a:lnSpc>
            </a:pPr>
            <a:r>
              <a:rPr lang="en-GB" altLang="ja-JP" sz="1800" dirty="0"/>
              <a:t>Non-uniform memory access (NUMA) times</a:t>
            </a:r>
            <a:r>
              <a:rPr lang="fr-FR" altLang="ja-JP" sz="1800" dirty="0"/>
              <a:t> </a:t>
            </a:r>
            <a:endParaRPr lang="fr-FR" sz="1800" dirty="0"/>
          </a:p>
        </p:txBody>
      </p:sp>
    </p:spTree>
    <p:extLst>
      <p:ext uri="{BB962C8B-B14F-4D97-AF65-F5344CB8AC3E}">
        <p14:creationId xmlns:p14="http://schemas.microsoft.com/office/powerpoint/2010/main" val="42019270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fr-FR" smtClean="0"/>
              <a:t>Hybrid Distributed-Shared Memory</a:t>
            </a:r>
          </a:p>
        </p:txBody>
      </p:sp>
      <p:graphicFrame>
        <p:nvGraphicFramePr>
          <p:cNvPr id="67656" name="Group 72"/>
          <p:cNvGraphicFramePr>
            <a:graphicFrameLocks noGrp="1"/>
          </p:cNvGraphicFramePr>
          <p:nvPr>
            <p:ph type="tbl" idx="1"/>
            <p:extLst>
              <p:ext uri="{D42A27DB-BD31-4B8C-83A1-F6EECF244321}">
                <p14:modId xmlns:p14="http://schemas.microsoft.com/office/powerpoint/2010/main" val="2717478083"/>
              </p:ext>
            </p:extLst>
          </p:nvPr>
        </p:nvGraphicFramePr>
        <p:xfrm>
          <a:off x="2209800" y="1673226"/>
          <a:ext cx="7772400" cy="4794429"/>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526935">
                <a:tc gridSpan="4">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ctr"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en-GB" altLang="ja-JP" sz="1200" b="1" i="0" u="none" strike="noStrike" cap="none" normalizeH="0" baseline="0" smtClean="0">
                          <a:ln>
                            <a:noFill/>
                          </a:ln>
                          <a:solidFill>
                            <a:schemeClr val="tx1"/>
                          </a:solidFill>
                          <a:effectLst/>
                          <a:latin typeface="Arial" panose="020B0604020202020204" pitchFamily="34" charset="0"/>
                          <a:ea typeface="ヒラギノ角ゴ Pro W3" charset="-128"/>
                        </a:rPr>
                        <a:t>Comparison of Shared and Distributed Memory Architectures</a:t>
                      </a: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00"/>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25348">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1" i="0" u="none" strike="noStrike" cap="none" normalizeH="0" baseline="0" smtClean="0">
                          <a:ln>
                            <a:noFill/>
                          </a:ln>
                          <a:solidFill>
                            <a:schemeClr val="tx1"/>
                          </a:solidFill>
                          <a:effectLst/>
                          <a:latin typeface="Arial" panose="020B0604020202020204" pitchFamily="34" charset="0"/>
                          <a:ea typeface="ヒラギノ角ゴ Pro W3" charset="-128"/>
                        </a:rPr>
                        <a:t>Architecture</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rPr>
                        <a:t>CC-UMA</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rPr>
                        <a:t>CC-NUMA</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rPr>
                        <a:t>Distributed</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25193">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1" i="0" u="none" strike="sngStrike" cap="none" normalizeH="0" baseline="0" dirty="0" err="1" smtClean="0">
                          <a:ln>
                            <a:noFill/>
                          </a:ln>
                          <a:solidFill>
                            <a:schemeClr val="tx1"/>
                          </a:solidFill>
                          <a:effectLst/>
                          <a:latin typeface="Arial" panose="020B0604020202020204" pitchFamily="34" charset="0"/>
                          <a:ea typeface="ヒラギノ角ゴ Pro W3" charset="-128"/>
                        </a:rPr>
                        <a:t>Examples</a:t>
                      </a:r>
                      <a:endParaRPr kumimoji="0" lang="fr-FR" sz="1200" b="1" i="0" u="none" strike="sngStrike" cap="none" normalizeH="0" baseline="0" dirty="0" smtClean="0">
                        <a:ln>
                          <a:noFill/>
                        </a:ln>
                        <a:solidFill>
                          <a:schemeClr val="tx1"/>
                        </a:solidFill>
                        <a:effectLst/>
                        <a:latin typeface="Arial" panose="020B0604020202020204" pitchFamily="34" charset="0"/>
                        <a:ea typeface="ヒラギノ角ゴ Pro W3" charset="-128"/>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en-GB"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SMPs </a:t>
                      </a:r>
                      <a:br>
                        <a:rPr kumimoji="0" lang="en-GB"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br>
                      <a:r>
                        <a:rPr kumimoji="0" lang="en-GB"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Sun </a:t>
                      </a:r>
                      <a:r>
                        <a:rPr kumimoji="0" lang="en-GB" altLang="ja-JP" sz="1200" b="0" i="0" u="none" strike="sngStrike" cap="none" normalizeH="0" baseline="0" dirty="0" err="1" smtClean="0">
                          <a:ln>
                            <a:noFill/>
                          </a:ln>
                          <a:solidFill>
                            <a:schemeClr val="tx1"/>
                          </a:solidFill>
                          <a:effectLst/>
                          <a:latin typeface="Arial" panose="020B0604020202020204" pitchFamily="34" charset="0"/>
                          <a:ea typeface="ヒラギノ角ゴ Pro W3" charset="-128"/>
                        </a:rPr>
                        <a:t>Vexx</a:t>
                      </a:r>
                      <a:r>
                        <a:rPr kumimoji="0" lang="en-GB"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 </a:t>
                      </a:r>
                      <a:br>
                        <a:rPr kumimoji="0" lang="en-GB"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br>
                      <a:r>
                        <a:rPr kumimoji="0" lang="en-GB"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DEC/Compaq </a:t>
                      </a:r>
                      <a:br>
                        <a:rPr kumimoji="0" lang="en-GB"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br>
                      <a:r>
                        <a:rPr kumimoji="0" lang="en-GB"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SGI Challenge </a:t>
                      </a:r>
                      <a:br>
                        <a:rPr kumimoji="0" lang="en-GB"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br>
                      <a:r>
                        <a:rPr kumimoji="0" lang="en-GB"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IBM POWER3</a:t>
                      </a:r>
                      <a: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 </a:t>
                      </a:r>
                      <a:endParaRPr kumimoji="0" lang="fr-FR" sz="1200" b="0" i="0" u="none" strike="sngStrike" cap="none" normalizeH="0" baseline="0" dirty="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Bull </a:t>
                      </a:r>
                      <a:r>
                        <a:rPr kumimoji="0" lang="fr-FR" altLang="ja-JP" sz="1200" b="0" i="0" u="none" strike="sngStrike" cap="none" normalizeH="0" baseline="0" dirty="0" err="1" smtClean="0">
                          <a:ln>
                            <a:noFill/>
                          </a:ln>
                          <a:solidFill>
                            <a:schemeClr val="tx1"/>
                          </a:solidFill>
                          <a:effectLst/>
                          <a:latin typeface="Arial" panose="020B0604020202020204" pitchFamily="34" charset="0"/>
                          <a:ea typeface="ヒラギノ角ゴ Pro W3" charset="-128"/>
                        </a:rPr>
                        <a:t>NovaScale</a:t>
                      </a:r>
                      <a:endPar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endParaRPr>
                    </a:p>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SGI </a:t>
                      </a:r>
                      <a:r>
                        <a:rPr kumimoji="0" lang="fr-FR" altLang="ja-JP" sz="1200" b="0" i="0" u="none" strike="sngStrike" cap="none" normalizeH="0" baseline="0" dirty="0" err="1" smtClean="0">
                          <a:ln>
                            <a:noFill/>
                          </a:ln>
                          <a:solidFill>
                            <a:schemeClr val="tx1"/>
                          </a:solidFill>
                          <a:effectLst/>
                          <a:latin typeface="Arial" panose="020B0604020202020204" pitchFamily="34" charset="0"/>
                          <a:ea typeface="ヒラギノ角ゴ Pro W3" charset="-128"/>
                        </a:rPr>
                        <a:t>Origin</a:t>
                      </a:r>
                      <a: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 </a:t>
                      </a:r>
                      <a:b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br>
                      <a:r>
                        <a:rPr kumimoji="0" lang="fr-FR" altLang="ja-JP" sz="1200" b="0" i="0" u="none" strike="sngStrike" cap="none" normalizeH="0" baseline="0" dirty="0" err="1" smtClean="0">
                          <a:ln>
                            <a:noFill/>
                          </a:ln>
                          <a:solidFill>
                            <a:schemeClr val="tx1"/>
                          </a:solidFill>
                          <a:effectLst/>
                          <a:latin typeface="Arial" panose="020B0604020202020204" pitchFamily="34" charset="0"/>
                          <a:ea typeface="ヒラギノ角ゴ Pro W3" charset="-128"/>
                        </a:rPr>
                        <a:t>Sequent</a:t>
                      </a:r>
                      <a: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 </a:t>
                      </a:r>
                      <a:b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br>
                      <a: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HP </a:t>
                      </a:r>
                      <a:r>
                        <a:rPr kumimoji="0" lang="fr-FR" altLang="ja-JP" sz="1200" b="0" i="0" u="none" strike="sngStrike" cap="none" normalizeH="0" baseline="0" dirty="0" err="1" smtClean="0">
                          <a:ln>
                            <a:noFill/>
                          </a:ln>
                          <a:solidFill>
                            <a:schemeClr val="tx1"/>
                          </a:solidFill>
                          <a:effectLst/>
                          <a:latin typeface="Arial" panose="020B0604020202020204" pitchFamily="34" charset="0"/>
                          <a:ea typeface="ヒラギノ角ゴ Pro W3" charset="-128"/>
                        </a:rPr>
                        <a:t>Exemplar</a:t>
                      </a:r>
                      <a: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 </a:t>
                      </a:r>
                      <a:b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br>
                      <a: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DEC/Compaq </a:t>
                      </a:r>
                      <a:b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br>
                      <a: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IBM POWER4 (MCM) </a:t>
                      </a:r>
                      <a:endParaRPr kumimoji="0" lang="fr-FR" sz="1200" b="0" i="0" u="none" strike="sngStrike" cap="none" normalizeH="0" baseline="0" dirty="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sngStrike" cap="none" normalizeH="0" baseline="0" dirty="0" err="1" smtClean="0">
                          <a:ln>
                            <a:noFill/>
                          </a:ln>
                          <a:solidFill>
                            <a:schemeClr val="tx1"/>
                          </a:solidFill>
                          <a:effectLst/>
                          <a:latin typeface="Arial" panose="020B0604020202020204" pitchFamily="34" charset="0"/>
                          <a:ea typeface="ヒラギノ角ゴ Pro W3" charset="-128"/>
                        </a:rPr>
                        <a:t>Cray</a:t>
                      </a:r>
                      <a: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 T3E </a:t>
                      </a:r>
                      <a:b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br>
                      <a:r>
                        <a:rPr kumimoji="0" lang="fr-FR" altLang="ja-JP" sz="1200" b="0" i="0" u="none" strike="sngStrike" cap="none" normalizeH="0" baseline="0" dirty="0" err="1" smtClean="0">
                          <a:ln>
                            <a:noFill/>
                          </a:ln>
                          <a:solidFill>
                            <a:schemeClr val="tx1"/>
                          </a:solidFill>
                          <a:effectLst/>
                          <a:latin typeface="Arial" panose="020B0604020202020204" pitchFamily="34" charset="0"/>
                          <a:ea typeface="ヒラギノ角ゴ Pro W3" charset="-128"/>
                        </a:rPr>
                        <a:t>Maspar</a:t>
                      </a:r>
                      <a: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 </a:t>
                      </a:r>
                      <a:b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br>
                      <a: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IBM SP2</a:t>
                      </a:r>
                    </a:p>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sngStrike" cap="none" normalizeH="0" baseline="0" dirty="0" smtClean="0">
                          <a:ln>
                            <a:noFill/>
                          </a:ln>
                          <a:solidFill>
                            <a:schemeClr val="tx1"/>
                          </a:solidFill>
                          <a:effectLst/>
                          <a:latin typeface="Arial" panose="020B0604020202020204" pitchFamily="34" charset="0"/>
                          <a:ea typeface="ヒラギノ角ゴ Pro W3" charset="-128"/>
                        </a:rPr>
                        <a:t>IBM </a:t>
                      </a:r>
                      <a:r>
                        <a:rPr kumimoji="0" lang="fr-FR" altLang="ja-JP" sz="1200" b="0" i="0" u="none" strike="sngStrike" cap="none" normalizeH="0" baseline="0" dirty="0" err="1" smtClean="0">
                          <a:ln>
                            <a:noFill/>
                          </a:ln>
                          <a:solidFill>
                            <a:schemeClr val="tx1"/>
                          </a:solidFill>
                          <a:effectLst/>
                          <a:latin typeface="Arial" panose="020B0604020202020204" pitchFamily="34" charset="0"/>
                          <a:ea typeface="ヒラギノ角ゴ Pro W3" charset="-128"/>
                        </a:rPr>
                        <a:t>BlueGene</a:t>
                      </a:r>
                      <a:endParaRPr kumimoji="0" lang="fr-FR" sz="1200" b="0" i="0" u="none" strike="sngStrike" cap="none" normalizeH="0" baseline="0" dirty="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2886">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1" i="0" u="none" strike="noStrike" cap="none" normalizeH="0" baseline="0" smtClean="0">
                          <a:ln>
                            <a:noFill/>
                          </a:ln>
                          <a:solidFill>
                            <a:schemeClr val="tx1"/>
                          </a:solidFill>
                          <a:effectLst/>
                          <a:latin typeface="Arial" panose="020B0604020202020204" pitchFamily="34" charset="0"/>
                          <a:ea typeface="ヒラギノ角ゴ Pro W3" charset="-128"/>
                        </a:rPr>
                        <a:t>Communications</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MPI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Threads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OpenMP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shmem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MPI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Threads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OpenMP </a:t>
                      </a:r>
                      <a:b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shmem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MPI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6935">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1" i="0" u="none" strike="noStrike" cap="none" normalizeH="0" baseline="0" smtClean="0">
                          <a:ln>
                            <a:noFill/>
                          </a:ln>
                          <a:solidFill>
                            <a:schemeClr val="tx1"/>
                          </a:solidFill>
                          <a:effectLst/>
                          <a:latin typeface="Arial" panose="020B0604020202020204" pitchFamily="34" charset="0"/>
                          <a:ea typeface="ヒラギノ角ゴ Pro W3" charset="-128"/>
                        </a:rPr>
                        <a:t>Scalability </a:t>
                      </a:r>
                      <a:endParaRPr kumimoji="0" lang="fr-FR" sz="1200" b="1"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rPr>
                        <a:t>to 10s of processors</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to 100s of processors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rPr>
                        <a:t>to 1000s of processors </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0019">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sz="1200" b="1" i="0" u="none" strike="noStrike" cap="none" normalizeH="0" baseline="0" smtClean="0">
                          <a:ln>
                            <a:noFill/>
                          </a:ln>
                          <a:solidFill>
                            <a:schemeClr val="tx1"/>
                          </a:solidFill>
                          <a:effectLst/>
                          <a:latin typeface="Arial" panose="020B0604020202020204" pitchFamily="34" charset="0"/>
                          <a:ea typeface="ヒラギノ角ゴ Pro W3" charset="-128"/>
                        </a:rPr>
                        <a:t>Draw Backs</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Memory-CPU bandwidth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Memory-CPU bandwidth</a:t>
                      </a:r>
                      <a:b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Non-uniform access times</a:t>
                      </a: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System administration </a:t>
                      </a:r>
                      <a:b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br>
                      <a:r>
                        <a:rPr kumimoji="0" lang="en-GB"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Programming is hard to develop and maintain</a:t>
                      </a: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6935">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1" i="0" u="none" strike="noStrike" cap="none" normalizeH="0" baseline="0" smtClean="0">
                          <a:ln>
                            <a:noFill/>
                          </a:ln>
                          <a:solidFill>
                            <a:schemeClr val="tx1"/>
                          </a:solidFill>
                          <a:effectLst/>
                          <a:latin typeface="Arial" panose="020B0604020202020204" pitchFamily="34" charset="0"/>
                          <a:ea typeface="ヒラギノ角ゴ Pro W3" charset="-128"/>
                        </a:rPr>
                        <a:t>Software Availability</a:t>
                      </a:r>
                      <a:endParaRPr kumimoji="0" lang="fr-FR" sz="1200" b="1"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many 1000s ISVs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smtClean="0">
                          <a:ln>
                            <a:noFill/>
                          </a:ln>
                          <a:solidFill>
                            <a:schemeClr val="tx1"/>
                          </a:solidFill>
                          <a:effectLst/>
                          <a:latin typeface="Arial" panose="020B0604020202020204" pitchFamily="34" charset="0"/>
                          <a:ea typeface="ヒラギノ角ゴ Pro W3" charset="-128"/>
                        </a:rPr>
                        <a:t>many 1000s ISVs </a:t>
                      </a:r>
                      <a:endParaRPr kumimoji="0" lang="fr-FR" sz="1200" b="0" i="0" u="none" strike="noStrike" cap="none" normalizeH="0" baseline="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47C23"/>
                        </a:buClr>
                        <a:buSzPct val="80000"/>
                        <a:buFont typeface="Webdings" panose="05030102010509060703" pitchFamily="18" charset="2"/>
                        <a:defRPr sz="2000">
                          <a:solidFill>
                            <a:schemeClr val="tx1"/>
                          </a:solidFill>
                          <a:latin typeface="Arial" panose="020B0604020202020204" pitchFamily="34" charset="0"/>
                          <a:ea typeface="ヒラギノ角ゴ Pro W3" charset="-128"/>
                        </a:defRPr>
                      </a:lvl1pPr>
                      <a:lvl2pPr>
                        <a:spcBef>
                          <a:spcPct val="20000"/>
                        </a:spcBef>
                        <a:buClr>
                          <a:srgbClr val="E47C23"/>
                        </a:buClr>
                        <a:buSzPct val="80000"/>
                        <a:defRPr>
                          <a:solidFill>
                            <a:schemeClr val="tx1"/>
                          </a:solidFill>
                          <a:latin typeface="Arial" panose="020B0604020202020204" pitchFamily="34" charset="0"/>
                          <a:ea typeface="ヒラギノ角ゴ Pro W3" charset="-128"/>
                        </a:defRPr>
                      </a:lvl2pPr>
                      <a:lvl3pPr>
                        <a:spcBef>
                          <a:spcPct val="20000"/>
                        </a:spcBef>
                        <a:buClr>
                          <a:srgbClr val="E47C23"/>
                        </a:buClr>
                        <a:buSzPct val="80000"/>
                        <a:buFont typeface="Symbol" panose="05050102010706020507" pitchFamily="18" charset="2"/>
                        <a:defRPr sz="1600">
                          <a:solidFill>
                            <a:schemeClr val="tx1"/>
                          </a:solidFill>
                          <a:latin typeface="Arial" panose="020B0604020202020204" pitchFamily="34" charset="0"/>
                          <a:ea typeface="ヒラギノ角ゴ Pro W3" charset="-128"/>
                        </a:defRPr>
                      </a:lvl3pPr>
                      <a:lvl4pPr marL="1333500">
                        <a:spcBef>
                          <a:spcPct val="20000"/>
                        </a:spcBef>
                        <a:buClr>
                          <a:srgbClr val="E47C23"/>
                        </a:buClr>
                        <a:buSzPct val="80000"/>
                        <a:defRPr sz="1400">
                          <a:solidFill>
                            <a:schemeClr val="tx1"/>
                          </a:solidFill>
                          <a:latin typeface="Arial" panose="020B0604020202020204" pitchFamily="34" charset="0"/>
                          <a:ea typeface="ヒラギノ角ゴ Pro W3" charset="-128"/>
                        </a:defRPr>
                      </a:lvl4pPr>
                      <a:lvl5pPr marL="1752600">
                        <a:spcBef>
                          <a:spcPct val="20000"/>
                        </a:spcBef>
                        <a:buClr>
                          <a:srgbClr val="E47C23"/>
                        </a:buClr>
                        <a:defRPr sz="1200">
                          <a:solidFill>
                            <a:schemeClr val="tx1"/>
                          </a:solidFill>
                          <a:latin typeface="Arial" panose="020B0604020202020204" pitchFamily="34" charset="0"/>
                          <a:ea typeface="ヒラギノ角ゴ Pro W3" charset="-128"/>
                        </a:defRPr>
                      </a:lvl5pPr>
                      <a:lvl6pPr marL="22098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6pPr>
                      <a:lvl7pPr marL="26670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7pPr>
                      <a:lvl8pPr marL="31242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8pPr>
                      <a:lvl9pPr marL="3581400" fontAlgn="base">
                        <a:spcBef>
                          <a:spcPct val="20000"/>
                        </a:spcBef>
                        <a:spcAft>
                          <a:spcPct val="0"/>
                        </a:spcAft>
                        <a:buClr>
                          <a:srgbClr val="E47C23"/>
                        </a:buClr>
                        <a:defRPr sz="1200">
                          <a:solidFill>
                            <a:schemeClr val="tx1"/>
                          </a:solidFill>
                          <a:latin typeface="Arial" panose="020B0604020202020204" pitchFamily="34" charset="0"/>
                          <a:ea typeface="ヒラギノ角ゴ Pro W3" charset="-128"/>
                        </a:defRPr>
                      </a:lvl9pPr>
                    </a:lstStyle>
                    <a:p>
                      <a:pPr marL="0" marR="0" lvl="0" indent="0" algn="l" defTabSz="914400" rtl="0" eaLnBrk="1" fontAlgn="base" latinLnBrk="0" hangingPunct="1">
                        <a:lnSpc>
                          <a:spcPct val="100000"/>
                        </a:lnSpc>
                        <a:spcBef>
                          <a:spcPct val="20000"/>
                        </a:spcBef>
                        <a:spcAft>
                          <a:spcPct val="0"/>
                        </a:spcAft>
                        <a:buClr>
                          <a:srgbClr val="E47C23"/>
                        </a:buClr>
                        <a:buSzPct val="80000"/>
                        <a:buFont typeface="Webdings" panose="05030102010509060703" pitchFamily="18" charset="2"/>
                        <a:buNone/>
                        <a:tabLst/>
                      </a:pPr>
                      <a:r>
                        <a:rPr kumimoji="0" lang="fr-FR" altLang="ja-JP" sz="1200" b="0" i="0" u="none" strike="noStrike" cap="none" normalizeH="0" baseline="0" dirty="0" smtClean="0">
                          <a:ln>
                            <a:noFill/>
                          </a:ln>
                          <a:solidFill>
                            <a:schemeClr val="tx1"/>
                          </a:solidFill>
                          <a:effectLst/>
                          <a:latin typeface="Arial" panose="020B0604020202020204" pitchFamily="34" charset="0"/>
                          <a:ea typeface="ヒラギノ角ゴ Pro W3" charset="-128"/>
                        </a:rPr>
                        <a:t>100s ISVs </a:t>
                      </a:r>
                      <a:endParaRPr kumimoji="0" lang="fr-FR" sz="1200" b="0" i="0" u="none" strike="noStrike" cap="none" normalizeH="0" baseline="0" dirty="0" smtClean="0">
                        <a:ln>
                          <a:noFill/>
                        </a:ln>
                        <a:solidFill>
                          <a:schemeClr val="tx1"/>
                        </a:solidFill>
                        <a:effectLst/>
                        <a:latin typeface="Arial" panose="020B0604020202020204" pitchFamily="34" charset="0"/>
                        <a:ea typeface="ヒラギノ角ゴ Pro W3" charset="-128"/>
                      </a:endParaRP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1002" name="Text Box 47"/>
          <p:cNvSpPr txBox="1">
            <a:spLocks noChangeArrowheads="1"/>
          </p:cNvSpPr>
          <p:nvPr/>
        </p:nvSpPr>
        <p:spPr bwMode="auto">
          <a:xfrm>
            <a:off x="2332039" y="979489"/>
            <a:ext cx="7292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E47C23"/>
              </a:buClr>
              <a:buSzPct val="80000"/>
              <a:buFont typeface="Webdings" panose="05030102010509060703" pitchFamily="18" charset="2"/>
              <a:buChar char="&lt;"/>
              <a:defRPr sz="2400">
                <a:solidFill>
                  <a:schemeClr val="tx1"/>
                </a:solidFill>
                <a:latin typeface="Arial" panose="020B0604020202020204" pitchFamily="34" charset="0"/>
                <a:ea typeface="ヒラギノ角ゴ Pro W3" charset="-128"/>
              </a:defRPr>
            </a:lvl1pPr>
            <a:lvl2pPr marL="742950" indent="-285750">
              <a:spcBef>
                <a:spcPct val="20000"/>
              </a:spcBef>
              <a:buClr>
                <a:srgbClr val="E47C23"/>
              </a:buClr>
              <a:buSzPct val="80000"/>
              <a:buChar char="–"/>
              <a:defRPr sz="2000">
                <a:solidFill>
                  <a:schemeClr val="tx1"/>
                </a:solidFill>
                <a:latin typeface="Arial" panose="020B0604020202020204" pitchFamily="34" charset="0"/>
                <a:ea typeface="ヒラギノ角ゴ Pro W3" charset="-128"/>
              </a:defRPr>
            </a:lvl2pPr>
            <a:lvl3pPr marL="1143000" indent="-228600">
              <a:spcBef>
                <a:spcPct val="20000"/>
              </a:spcBef>
              <a:buClr>
                <a:srgbClr val="E47C23"/>
              </a:buClr>
              <a:buSzPct val="80000"/>
              <a:buFont typeface="Symbol" panose="05050102010706020507" pitchFamily="18" charset="2"/>
              <a:buChar char=""/>
              <a:defRPr>
                <a:solidFill>
                  <a:schemeClr val="tx1"/>
                </a:solidFill>
                <a:latin typeface="Arial" panose="020B0604020202020204" pitchFamily="34" charset="0"/>
                <a:ea typeface="ヒラギノ角ゴ Pro W3" charset="-128"/>
              </a:defRPr>
            </a:lvl3pPr>
            <a:lvl4pPr marL="1600200" indent="-228600">
              <a:spcBef>
                <a:spcPct val="20000"/>
              </a:spcBef>
              <a:buClr>
                <a:srgbClr val="E47C23"/>
              </a:buClr>
              <a:buSzPct val="80000"/>
              <a:buChar char="–"/>
              <a:defRPr sz="1600">
                <a:solidFill>
                  <a:schemeClr val="tx1"/>
                </a:solidFill>
                <a:latin typeface="Arial" panose="020B0604020202020204" pitchFamily="34" charset="0"/>
                <a:ea typeface="ヒラギノ角ゴ Pro W3" charset="-128"/>
              </a:defRPr>
            </a:lvl4pPr>
            <a:lvl5pPr marL="2057400" indent="-228600">
              <a:spcBef>
                <a:spcPct val="20000"/>
              </a:spcBef>
              <a:buClr>
                <a:srgbClr val="E47C23"/>
              </a:buClr>
              <a:buChar char="»"/>
              <a:defRPr sz="1400">
                <a:solidFill>
                  <a:schemeClr val="tx1"/>
                </a:solidFill>
                <a:latin typeface="Arial" panose="020B0604020202020204" pitchFamily="34" charset="0"/>
                <a:ea typeface="ヒラギノ角ゴ Pro W3" charset="-128"/>
              </a:defRPr>
            </a:lvl5pPr>
            <a:lvl6pPr marL="25146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6pPr>
            <a:lvl7pPr marL="29718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7pPr>
            <a:lvl8pPr marL="34290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8pPr>
            <a:lvl9pPr marL="3886200" indent="-228600" eaLnBrk="0" fontAlgn="base" hangingPunct="0">
              <a:spcBef>
                <a:spcPct val="20000"/>
              </a:spcBef>
              <a:spcAft>
                <a:spcPct val="0"/>
              </a:spcAft>
              <a:buClr>
                <a:srgbClr val="E47C23"/>
              </a:buClr>
              <a:buChar char="»"/>
              <a:defRPr sz="1400">
                <a:solidFill>
                  <a:schemeClr val="tx1"/>
                </a:solidFill>
                <a:latin typeface="Arial" panose="020B0604020202020204" pitchFamily="34" charset="0"/>
                <a:ea typeface="ヒラギノ角ゴ Pro W3" charset="-128"/>
              </a:defRPr>
            </a:lvl9pPr>
          </a:lstStyle>
          <a:p>
            <a:pPr>
              <a:spcBef>
                <a:spcPct val="0"/>
              </a:spcBef>
              <a:buClrTx/>
              <a:buSzTx/>
              <a:buFontTx/>
              <a:buNone/>
            </a:pPr>
            <a:r>
              <a:rPr lang="en-GB" altLang="ja-JP" sz="2000"/>
              <a:t>Summarizing a few of the key characteristics of shared and distributed memory machines</a:t>
            </a:r>
            <a:r>
              <a:rPr lang="fr-FR" altLang="ja-JP" sz="2000"/>
              <a:t> </a:t>
            </a:r>
            <a:endParaRPr lang="fr-FR" sz="2000"/>
          </a:p>
        </p:txBody>
      </p:sp>
    </p:spTree>
    <p:extLst>
      <p:ext uri="{BB962C8B-B14F-4D97-AF65-F5344CB8AC3E}">
        <p14:creationId xmlns:p14="http://schemas.microsoft.com/office/powerpoint/2010/main" val="3071279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fr-FR" smtClean="0"/>
              <a:t>Hybrid Distributed-Shared Memory</a:t>
            </a:r>
          </a:p>
        </p:txBody>
      </p:sp>
      <p:sp>
        <p:nvSpPr>
          <p:cNvPr id="41987" name="Rectangle 3"/>
          <p:cNvSpPr>
            <a:spLocks noGrp="1" noChangeArrowheads="1"/>
          </p:cNvSpPr>
          <p:nvPr>
            <p:ph type="body" idx="1"/>
          </p:nvPr>
        </p:nvSpPr>
        <p:spPr>
          <a:xfrm>
            <a:off x="1823433" y="1270000"/>
            <a:ext cx="7772400" cy="5543550"/>
          </a:xfrm>
        </p:spPr>
        <p:txBody>
          <a:bodyPr>
            <a:normAutofit lnSpcReduction="10000"/>
          </a:bodyPr>
          <a:lstStyle/>
          <a:p>
            <a:pPr eaLnBrk="1" hangingPunct="1">
              <a:lnSpc>
                <a:spcPct val="80000"/>
              </a:lnSpc>
            </a:pPr>
            <a:r>
              <a:rPr lang="en-GB" dirty="0"/>
              <a:t>The largest and fastest computers in the world today employ both shared and distributed memory architectures.</a:t>
            </a:r>
          </a:p>
          <a:p>
            <a:pPr eaLnBrk="1" hangingPunct="1">
              <a:lnSpc>
                <a:spcPct val="80000"/>
              </a:lnSpc>
            </a:pPr>
            <a:endParaRPr lang="fr-FR" dirty="0"/>
          </a:p>
          <a:p>
            <a:pPr eaLnBrk="1" hangingPunct="1">
              <a:lnSpc>
                <a:spcPct val="80000"/>
              </a:lnSpc>
            </a:pPr>
            <a:endParaRPr lang="fr-FR" dirty="0"/>
          </a:p>
          <a:p>
            <a:pPr eaLnBrk="1" hangingPunct="1">
              <a:lnSpc>
                <a:spcPct val="80000"/>
              </a:lnSpc>
            </a:pPr>
            <a:endParaRPr lang="fr-FR" dirty="0"/>
          </a:p>
          <a:p>
            <a:pPr eaLnBrk="1" hangingPunct="1">
              <a:lnSpc>
                <a:spcPct val="80000"/>
              </a:lnSpc>
            </a:pPr>
            <a:endParaRPr lang="fr-FR" dirty="0"/>
          </a:p>
          <a:p>
            <a:pPr eaLnBrk="1" hangingPunct="1">
              <a:lnSpc>
                <a:spcPct val="80000"/>
              </a:lnSpc>
            </a:pPr>
            <a:endParaRPr lang="fr-FR" dirty="0"/>
          </a:p>
          <a:p>
            <a:pPr eaLnBrk="1" hangingPunct="1">
              <a:lnSpc>
                <a:spcPct val="80000"/>
              </a:lnSpc>
            </a:pPr>
            <a:endParaRPr lang="fr-FR" dirty="0"/>
          </a:p>
          <a:p>
            <a:pPr eaLnBrk="1" hangingPunct="1">
              <a:lnSpc>
                <a:spcPct val="80000"/>
              </a:lnSpc>
            </a:pPr>
            <a:endParaRPr lang="fr-FR" dirty="0"/>
          </a:p>
          <a:p>
            <a:pPr eaLnBrk="1" hangingPunct="1">
              <a:lnSpc>
                <a:spcPct val="80000"/>
              </a:lnSpc>
            </a:pPr>
            <a:r>
              <a:rPr lang="en-GB" dirty="0"/>
              <a:t>The shared memory component is usually a cache coherent SMP machine. Processors on a given SMP can address that machine's memory as global. </a:t>
            </a:r>
            <a:endParaRPr lang="fr-FR" dirty="0"/>
          </a:p>
          <a:p>
            <a:pPr eaLnBrk="1" hangingPunct="1">
              <a:lnSpc>
                <a:spcPct val="80000"/>
              </a:lnSpc>
            </a:pPr>
            <a:r>
              <a:rPr lang="en-GB" dirty="0"/>
              <a:t>The distributed memory component is the networking of multiple SMPs. SMPs know only about their own memory - not the memory on another SMP. Therefore, network communications are required to move data from one SMP to another. </a:t>
            </a:r>
            <a:endParaRPr lang="fr-FR" dirty="0"/>
          </a:p>
          <a:p>
            <a:pPr eaLnBrk="1" hangingPunct="1">
              <a:lnSpc>
                <a:spcPct val="80000"/>
              </a:lnSpc>
            </a:pPr>
            <a:r>
              <a:rPr lang="en-GB" dirty="0"/>
              <a:t>Current trends seem to indicate that this type of memory architecture will continue to prevail and increase at the high end of computing for the foreseeable future. </a:t>
            </a:r>
            <a:endParaRPr lang="fr-FR" dirty="0"/>
          </a:p>
          <a:p>
            <a:pPr eaLnBrk="1" hangingPunct="1">
              <a:lnSpc>
                <a:spcPct val="80000"/>
              </a:lnSpc>
            </a:pPr>
            <a:r>
              <a:rPr lang="en-GB" dirty="0"/>
              <a:t>Advantages and Disadvantages: whatever is common to both shared and distributed memory architectures. </a:t>
            </a:r>
            <a:endParaRPr lang="fr-FR" dirty="0"/>
          </a:p>
        </p:txBody>
      </p:sp>
      <p:pic>
        <p:nvPicPr>
          <p:cNvPr id="41988" name="Picture 4" descr="Hybrid memory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599" y="1930400"/>
            <a:ext cx="46101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366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2460" y="847778"/>
            <a:ext cx="10946601" cy="5121947"/>
          </a:xfrm>
          <a:prstGeom prst="rect">
            <a:avLst/>
          </a:prstGeom>
        </p:spPr>
      </p:pic>
      <p:sp>
        <p:nvSpPr>
          <p:cNvPr id="2" name="TextBox 1"/>
          <p:cNvSpPr txBox="1"/>
          <p:nvPr/>
        </p:nvSpPr>
        <p:spPr>
          <a:xfrm>
            <a:off x="803189" y="6116595"/>
            <a:ext cx="7237879" cy="400110"/>
          </a:xfrm>
          <a:prstGeom prst="rect">
            <a:avLst/>
          </a:prstGeom>
          <a:noFill/>
        </p:spPr>
        <p:txBody>
          <a:bodyPr wrap="none" rtlCol="0">
            <a:spAutoFit/>
          </a:bodyPr>
          <a:lstStyle/>
          <a:p>
            <a:r>
              <a:rPr lang="en-US" sz="2000" b="1" dirty="0" smtClean="0">
                <a:solidFill>
                  <a:srgbClr val="FF0000"/>
                </a:solidFill>
              </a:rPr>
              <a:t>* Implementable on shared memory or distributed Memory</a:t>
            </a:r>
            <a:endParaRPr lang="en-US" sz="2000" b="1" dirty="0">
              <a:solidFill>
                <a:srgbClr val="FF0000"/>
              </a:solidFill>
            </a:endParaRPr>
          </a:p>
        </p:txBody>
      </p:sp>
    </p:spTree>
    <p:extLst>
      <p:ext uri="{BB962C8B-B14F-4D97-AF65-F5344CB8AC3E}">
        <p14:creationId xmlns:p14="http://schemas.microsoft.com/office/powerpoint/2010/main" val="12596648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8363" y="1319349"/>
            <a:ext cx="11014269" cy="4180114"/>
          </a:xfrm>
          <a:prstGeom prst="rect">
            <a:avLst/>
          </a:prstGeom>
        </p:spPr>
      </p:pic>
      <p:sp>
        <p:nvSpPr>
          <p:cNvPr id="2" name="Rectangle 1"/>
          <p:cNvSpPr/>
          <p:nvPr/>
        </p:nvSpPr>
        <p:spPr>
          <a:xfrm>
            <a:off x="640080" y="1201783"/>
            <a:ext cx="1345474" cy="718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40126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20329" y="966650"/>
            <a:ext cx="11047528" cy="4990013"/>
            <a:chOff x="620329" y="966650"/>
            <a:chExt cx="11047528" cy="4990013"/>
          </a:xfrm>
        </p:grpSpPr>
        <p:pic>
          <p:nvPicPr>
            <p:cNvPr id="2" name="Picture 1"/>
            <p:cNvPicPr>
              <a:picLocks noChangeAspect="1"/>
            </p:cNvPicPr>
            <p:nvPr/>
          </p:nvPicPr>
          <p:blipFill>
            <a:blip r:embed="rId2"/>
            <a:stretch>
              <a:fillRect/>
            </a:stretch>
          </p:blipFill>
          <p:spPr>
            <a:xfrm>
              <a:off x="620329" y="966650"/>
              <a:ext cx="11047528" cy="4898572"/>
            </a:xfrm>
            <a:prstGeom prst="rect">
              <a:avLst/>
            </a:prstGeom>
          </p:spPr>
        </p:pic>
        <p:sp>
          <p:nvSpPr>
            <p:cNvPr id="3" name="Rectangle 2"/>
            <p:cNvSpPr/>
            <p:nvPr/>
          </p:nvSpPr>
          <p:spPr>
            <a:xfrm>
              <a:off x="620329" y="4376057"/>
              <a:ext cx="11047528" cy="1580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620329" y="875210"/>
            <a:ext cx="973340" cy="509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39255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fr-FR" smtClean="0"/>
              <a:t>Data Parallel Model</a:t>
            </a:r>
          </a:p>
        </p:txBody>
      </p:sp>
      <p:sp>
        <p:nvSpPr>
          <p:cNvPr id="56323" name="Rectangle 3"/>
          <p:cNvSpPr>
            <a:spLocks noGrp="1" noChangeArrowheads="1"/>
          </p:cNvSpPr>
          <p:nvPr>
            <p:ph type="body" idx="1"/>
          </p:nvPr>
        </p:nvSpPr>
        <p:spPr>
          <a:xfrm>
            <a:off x="838200" y="1449977"/>
            <a:ext cx="10515600" cy="5081452"/>
          </a:xfrm>
        </p:spPr>
        <p:txBody>
          <a:bodyPr>
            <a:noAutofit/>
          </a:bodyPr>
          <a:lstStyle/>
          <a:p>
            <a:pPr eaLnBrk="1" hangingPunct="1"/>
            <a:r>
              <a:rPr lang="en-GB" dirty="0"/>
              <a:t>The data parallel model demonstrates the following characteristics: </a:t>
            </a:r>
            <a:endParaRPr lang="fr-FR" dirty="0"/>
          </a:p>
          <a:p>
            <a:pPr lvl="1" eaLnBrk="1" hangingPunct="1"/>
            <a:r>
              <a:rPr lang="en-GB" dirty="0"/>
              <a:t>Most of the parallel work focuses on performing operations on a data set. The data set is typically organized into a common structure, such as an </a:t>
            </a:r>
            <a:r>
              <a:rPr lang="en-GB" dirty="0" smtClean="0"/>
              <a:t>array (1D-2D) </a:t>
            </a:r>
            <a:r>
              <a:rPr lang="en-GB" dirty="0"/>
              <a:t>or </a:t>
            </a:r>
            <a:r>
              <a:rPr lang="en-GB" dirty="0" smtClean="0"/>
              <a:t>cube (3D). </a:t>
            </a:r>
            <a:endParaRPr lang="fr-FR" dirty="0"/>
          </a:p>
          <a:p>
            <a:pPr lvl="1" eaLnBrk="1" hangingPunct="1"/>
            <a:r>
              <a:rPr lang="en-GB" dirty="0"/>
              <a:t>A set of tasks work collectively on the same data structure, however, each task works on a different partition of the same data structure. </a:t>
            </a:r>
            <a:endParaRPr lang="en-GB" dirty="0" smtClean="0"/>
          </a:p>
          <a:p>
            <a:pPr lvl="1" eaLnBrk="1" hangingPunct="1"/>
            <a:endParaRPr lang="fr-FR" dirty="0"/>
          </a:p>
          <a:p>
            <a:pPr lvl="1" eaLnBrk="1" hangingPunct="1"/>
            <a:r>
              <a:rPr lang="en-GB" dirty="0">
                <a:solidFill>
                  <a:srgbClr val="FF0000"/>
                </a:solidFill>
              </a:rPr>
              <a:t>Tasks perform the same operation on their partition of work, for example, "add 4 to every array element". </a:t>
            </a:r>
            <a:endParaRPr lang="fr-FR" dirty="0">
              <a:solidFill>
                <a:srgbClr val="FF0000"/>
              </a:solidFill>
            </a:endParaRPr>
          </a:p>
          <a:p>
            <a:pPr eaLnBrk="1" hangingPunct="1"/>
            <a:r>
              <a:rPr lang="en-GB" dirty="0"/>
              <a:t>On shared memory architectures, all tasks may have access to the data structure through global memory. </a:t>
            </a:r>
            <a:endParaRPr lang="en-GB" dirty="0" smtClean="0"/>
          </a:p>
          <a:p>
            <a:pPr eaLnBrk="1" hangingPunct="1"/>
            <a:r>
              <a:rPr lang="en-GB" dirty="0" smtClean="0"/>
              <a:t>On </a:t>
            </a:r>
            <a:r>
              <a:rPr lang="en-GB" dirty="0"/>
              <a:t>distributed memory architectures the data structure is split up and resides as "chunks" in the local memory of each task. </a:t>
            </a:r>
            <a:endParaRPr lang="fr-FR" dirty="0"/>
          </a:p>
        </p:txBody>
      </p:sp>
    </p:spTree>
    <p:extLst>
      <p:ext uri="{BB962C8B-B14F-4D97-AF65-F5344CB8AC3E}">
        <p14:creationId xmlns:p14="http://schemas.microsoft.com/office/powerpoint/2010/main" val="28996314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fr-FR" dirty="0" err="1" smtClean="0"/>
              <a:t>Programming</a:t>
            </a:r>
            <a:r>
              <a:rPr lang="fr-FR" dirty="0" smtClean="0"/>
              <a:t> </a:t>
            </a:r>
            <a:r>
              <a:rPr lang="fr-FR" dirty="0" err="1" smtClean="0"/>
              <a:t>Models</a:t>
            </a:r>
            <a:endParaRPr lang="fr-FR" dirty="0" smtClean="0"/>
          </a:p>
        </p:txBody>
      </p:sp>
      <p:sp>
        <p:nvSpPr>
          <p:cNvPr id="45059" name="Rectangle 3"/>
          <p:cNvSpPr>
            <a:spLocks noGrp="1" noChangeArrowheads="1"/>
          </p:cNvSpPr>
          <p:nvPr>
            <p:ph type="body" idx="1"/>
          </p:nvPr>
        </p:nvSpPr>
        <p:spPr>
          <a:xfrm>
            <a:off x="838200" y="2350494"/>
            <a:ext cx="10515600" cy="3726090"/>
          </a:xfrm>
        </p:spPr>
        <p:txBody>
          <a:bodyPr/>
          <a:lstStyle/>
          <a:p>
            <a:pPr eaLnBrk="1" hangingPunct="1"/>
            <a:r>
              <a:rPr lang="en-GB" dirty="0" smtClean="0"/>
              <a:t>There are several parallel programming models in common use: </a:t>
            </a:r>
            <a:endParaRPr lang="fr-FR" dirty="0" smtClean="0"/>
          </a:p>
          <a:p>
            <a:pPr lvl="1" eaLnBrk="1" hangingPunct="1"/>
            <a:r>
              <a:rPr lang="fr-FR" dirty="0" err="1" smtClean="0"/>
              <a:t>Shared</a:t>
            </a:r>
            <a:r>
              <a:rPr lang="fr-FR" dirty="0" smtClean="0"/>
              <a:t> Memory </a:t>
            </a:r>
          </a:p>
          <a:p>
            <a:pPr lvl="2"/>
            <a:r>
              <a:rPr lang="fr-FR" dirty="0" smtClean="0"/>
              <a:t>Threads </a:t>
            </a:r>
          </a:p>
          <a:p>
            <a:pPr lvl="1" eaLnBrk="1" hangingPunct="1"/>
            <a:r>
              <a:rPr lang="fr-FR" dirty="0" smtClean="0"/>
              <a:t>Message Passing </a:t>
            </a:r>
          </a:p>
          <a:p>
            <a:pPr lvl="1" eaLnBrk="1" hangingPunct="1"/>
            <a:endParaRPr lang="fr-FR" dirty="0" smtClean="0"/>
          </a:p>
          <a:p>
            <a:pPr eaLnBrk="1" hangingPunct="1"/>
            <a:r>
              <a:rPr lang="en-GB" dirty="0" smtClean="0"/>
              <a:t>Parallel programming models exist as an abstraction above hardware and memory architectures. </a:t>
            </a:r>
            <a:endParaRPr lang="fr-FR" dirty="0" smtClean="0"/>
          </a:p>
        </p:txBody>
      </p:sp>
      <p:sp>
        <p:nvSpPr>
          <p:cNvPr id="2" name="Rectangle 1"/>
          <p:cNvSpPr/>
          <p:nvPr/>
        </p:nvSpPr>
        <p:spPr>
          <a:xfrm>
            <a:off x="6096000" y="335666"/>
            <a:ext cx="5442857" cy="1785104"/>
          </a:xfrm>
          <a:prstGeom prst="rect">
            <a:avLst/>
          </a:prstGeom>
          <a:solidFill>
            <a:schemeClr val="accent4">
              <a:lumMod val="40000"/>
              <a:lumOff val="60000"/>
            </a:schemeClr>
          </a:solidFill>
        </p:spPr>
        <p:txBody>
          <a:bodyPr wrap="square">
            <a:spAutoFit/>
          </a:bodyPr>
          <a:lstStyle/>
          <a:p>
            <a:pPr algn="just"/>
            <a:r>
              <a:rPr lang="en-US" sz="2200" dirty="0">
                <a:solidFill>
                  <a:srgbClr val="FF0000"/>
                </a:solidFill>
                <a:latin typeface="Arial Narrow" panose="020B0606020202030204" pitchFamily="34" charset="0"/>
                <a:ea typeface="Book Antiqua" panose="02040602050305030304" pitchFamily="18" charset="0"/>
                <a:cs typeface="Times New Roman" panose="02020603050405020304" pitchFamily="18" charset="0"/>
              </a:rPr>
              <a:t>Parallel computing makes it possible to speed up computations a hundred, a thousand, or even tens of thousands of times. The practical difference between obtaining results in hours, rather than weeks or years, is substantial. </a:t>
            </a:r>
            <a:endParaRPr lang="en-US" sz="2200" dirty="0">
              <a:solidFill>
                <a:srgbClr val="FF0000"/>
              </a:solidFill>
            </a:endParaRPr>
          </a:p>
        </p:txBody>
      </p:sp>
    </p:spTree>
    <p:extLst>
      <p:ext uri="{BB962C8B-B14F-4D97-AF65-F5344CB8AC3E}">
        <p14:creationId xmlns:p14="http://schemas.microsoft.com/office/powerpoint/2010/main" val="38399545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38200" y="451821"/>
            <a:ext cx="10515600" cy="776088"/>
          </a:xfrm>
        </p:spPr>
        <p:txBody>
          <a:bodyPr/>
          <a:lstStyle/>
          <a:p>
            <a:pPr eaLnBrk="1" hangingPunct="1"/>
            <a:r>
              <a:rPr lang="fr-FR" dirty="0" err="1" smtClean="0"/>
              <a:t>Shared</a:t>
            </a:r>
            <a:r>
              <a:rPr lang="fr-FR" dirty="0" smtClean="0"/>
              <a:t> Memory Model</a:t>
            </a:r>
          </a:p>
        </p:txBody>
      </p:sp>
      <p:sp>
        <p:nvSpPr>
          <p:cNvPr id="48131" name="Rectangle 3"/>
          <p:cNvSpPr>
            <a:spLocks noGrp="1" noChangeArrowheads="1"/>
          </p:cNvSpPr>
          <p:nvPr>
            <p:ph type="body" idx="1"/>
          </p:nvPr>
        </p:nvSpPr>
        <p:spPr>
          <a:xfrm>
            <a:off x="838200" y="1346443"/>
            <a:ext cx="10515600" cy="4975980"/>
          </a:xfrm>
        </p:spPr>
        <p:txBody>
          <a:bodyPr>
            <a:normAutofit/>
          </a:bodyPr>
          <a:lstStyle/>
          <a:p>
            <a:pPr eaLnBrk="1" hangingPunct="1"/>
            <a:r>
              <a:rPr lang="en-GB" dirty="0"/>
              <a:t>In the shared-memory programming model, tasks share a common address space, which they read and write asynchronously. </a:t>
            </a:r>
            <a:endParaRPr lang="fr-FR" dirty="0"/>
          </a:p>
          <a:p>
            <a:pPr lvl="1"/>
            <a:endParaRPr lang="fr-FR" dirty="0"/>
          </a:p>
          <a:p>
            <a:pPr eaLnBrk="1" hangingPunct="1"/>
            <a:r>
              <a:rPr lang="en-GB" dirty="0"/>
              <a:t>An advantage of this model from the programmer's point of view is that the notion of data "ownership" is lacking, so there is no need to specify explicitly the communication of data between tasks. </a:t>
            </a:r>
            <a:endParaRPr lang="en-GB" dirty="0" smtClean="0"/>
          </a:p>
          <a:p>
            <a:pPr lvl="1"/>
            <a:endParaRPr lang="fr-FR" dirty="0" smtClean="0"/>
          </a:p>
          <a:p>
            <a:pPr lvl="1"/>
            <a:r>
              <a:rPr lang="fr-FR" dirty="0" smtClean="0"/>
              <a:t>Program </a:t>
            </a:r>
            <a:r>
              <a:rPr lang="fr-FR" dirty="0" err="1" smtClean="0"/>
              <a:t>development</a:t>
            </a:r>
            <a:r>
              <a:rPr lang="fr-FR" dirty="0" smtClean="0"/>
              <a:t> </a:t>
            </a:r>
            <a:r>
              <a:rPr lang="fr-FR" dirty="0" err="1" smtClean="0"/>
              <a:t>is</a:t>
            </a:r>
            <a:r>
              <a:rPr lang="fr-FR" dirty="0" smtClean="0"/>
              <a:t> simple. </a:t>
            </a:r>
          </a:p>
          <a:p>
            <a:pPr lvl="1"/>
            <a:r>
              <a:rPr lang="en-GB" dirty="0" smtClean="0"/>
              <a:t>However, various </a:t>
            </a:r>
            <a:r>
              <a:rPr lang="en-GB" dirty="0"/>
              <a:t>mechanisms </a:t>
            </a:r>
            <a:r>
              <a:rPr lang="en-GB" dirty="0" smtClean="0"/>
              <a:t>(e.g. locks </a:t>
            </a:r>
            <a:r>
              <a:rPr lang="en-GB" dirty="0"/>
              <a:t>/ </a:t>
            </a:r>
            <a:r>
              <a:rPr lang="en-GB" dirty="0" smtClean="0"/>
              <a:t>semaphores) </a:t>
            </a:r>
            <a:r>
              <a:rPr lang="en-GB" dirty="0"/>
              <a:t>may be used to control access to the shared memory. </a:t>
            </a:r>
          </a:p>
          <a:p>
            <a:pPr eaLnBrk="1" hangingPunct="1"/>
            <a:endParaRPr lang="fr-FR" dirty="0"/>
          </a:p>
          <a:p>
            <a:pPr eaLnBrk="1" hangingPunct="1"/>
            <a:r>
              <a:rPr lang="en-GB" dirty="0">
                <a:solidFill>
                  <a:srgbClr val="FF0000"/>
                </a:solidFill>
              </a:rPr>
              <a:t>An important disadvantage in terms of performance is that it becomes more difficult to understand and manage data locality.</a:t>
            </a:r>
            <a:endParaRPr lang="fr-FR" dirty="0">
              <a:solidFill>
                <a:srgbClr val="FF0000"/>
              </a:solidFill>
            </a:endParaRPr>
          </a:p>
        </p:txBody>
      </p:sp>
    </p:spTree>
    <p:extLst>
      <p:ext uri="{BB962C8B-B14F-4D97-AF65-F5344CB8AC3E}">
        <p14:creationId xmlns:p14="http://schemas.microsoft.com/office/powerpoint/2010/main" val="27155202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49084" y="451821"/>
            <a:ext cx="10515600" cy="745154"/>
          </a:xfrm>
        </p:spPr>
        <p:txBody>
          <a:bodyPr/>
          <a:lstStyle/>
          <a:p>
            <a:pPr eaLnBrk="1" hangingPunct="1"/>
            <a:r>
              <a:rPr lang="fr-FR" smtClean="0"/>
              <a:t>Threads Model Implementations</a:t>
            </a:r>
          </a:p>
        </p:txBody>
      </p:sp>
      <p:sp>
        <p:nvSpPr>
          <p:cNvPr id="51203" name="Rectangle 3"/>
          <p:cNvSpPr>
            <a:spLocks noGrp="1" noChangeArrowheads="1"/>
          </p:cNvSpPr>
          <p:nvPr>
            <p:ph type="body" idx="1"/>
          </p:nvPr>
        </p:nvSpPr>
        <p:spPr>
          <a:xfrm>
            <a:off x="613953" y="1196974"/>
            <a:ext cx="10985863" cy="5269139"/>
          </a:xfrm>
        </p:spPr>
        <p:txBody>
          <a:bodyPr>
            <a:noAutofit/>
          </a:bodyPr>
          <a:lstStyle/>
          <a:p>
            <a:pPr eaLnBrk="1" hangingPunct="1">
              <a:lnSpc>
                <a:spcPct val="80000"/>
              </a:lnSpc>
            </a:pPr>
            <a:r>
              <a:rPr lang="en-GB" dirty="0"/>
              <a:t>From a programming perspective, threads implementations commonly comprise: </a:t>
            </a:r>
            <a:endParaRPr lang="fr-FR" dirty="0"/>
          </a:p>
          <a:p>
            <a:pPr lvl="1" eaLnBrk="1" hangingPunct="1">
              <a:lnSpc>
                <a:spcPct val="80000"/>
              </a:lnSpc>
            </a:pPr>
            <a:r>
              <a:rPr lang="en-GB" dirty="0"/>
              <a:t>A library of subroutines that are called from within parallel source code </a:t>
            </a:r>
            <a:r>
              <a:rPr lang="en-GB" dirty="0" smtClean="0"/>
              <a:t>(</a:t>
            </a:r>
            <a:r>
              <a:rPr lang="en-GB" b="1" dirty="0" err="1" smtClean="0">
                <a:solidFill>
                  <a:srgbClr val="FF0000"/>
                </a:solidFill>
              </a:rPr>
              <a:t>Pthreads</a:t>
            </a:r>
            <a:r>
              <a:rPr lang="en-GB" dirty="0" smtClean="0"/>
              <a:t>)</a:t>
            </a:r>
          </a:p>
          <a:p>
            <a:pPr lvl="2">
              <a:lnSpc>
                <a:spcPct val="80000"/>
              </a:lnSpc>
            </a:pPr>
            <a:r>
              <a:rPr lang="fr-FR" dirty="0"/>
              <a:t>C </a:t>
            </a:r>
            <a:r>
              <a:rPr lang="fr-FR" dirty="0" err="1"/>
              <a:t>Language</a:t>
            </a:r>
            <a:r>
              <a:rPr lang="fr-FR" dirty="0"/>
              <a:t> </a:t>
            </a:r>
            <a:r>
              <a:rPr lang="fr-FR" dirty="0" err="1"/>
              <a:t>only</a:t>
            </a:r>
            <a:r>
              <a:rPr lang="fr-FR" dirty="0"/>
              <a:t> </a:t>
            </a:r>
          </a:p>
          <a:p>
            <a:pPr lvl="2">
              <a:lnSpc>
                <a:spcPct val="80000"/>
              </a:lnSpc>
            </a:pPr>
            <a:r>
              <a:rPr lang="en-GB" dirty="0" smtClean="0"/>
              <a:t>Very </a:t>
            </a:r>
            <a:r>
              <a:rPr lang="en-GB" dirty="0"/>
              <a:t>explicit parallelism; requires significant programmer attention to detail. </a:t>
            </a:r>
            <a:endParaRPr lang="fr-FR" dirty="0"/>
          </a:p>
          <a:p>
            <a:pPr lvl="2">
              <a:lnSpc>
                <a:spcPct val="80000"/>
              </a:lnSpc>
            </a:pPr>
            <a:endParaRPr lang="fr-FR" dirty="0"/>
          </a:p>
          <a:p>
            <a:pPr lvl="1" eaLnBrk="1" hangingPunct="1">
              <a:lnSpc>
                <a:spcPct val="80000"/>
              </a:lnSpc>
            </a:pPr>
            <a:r>
              <a:rPr lang="en-GB" dirty="0"/>
              <a:t>A set of compiler directives imbedded in either serial or parallel source code </a:t>
            </a:r>
            <a:r>
              <a:rPr lang="en-GB" dirty="0" smtClean="0"/>
              <a:t>(</a:t>
            </a:r>
            <a:r>
              <a:rPr lang="en-GB" b="1" dirty="0" err="1" smtClean="0">
                <a:solidFill>
                  <a:srgbClr val="FF0000"/>
                </a:solidFill>
              </a:rPr>
              <a:t>OpenMP</a:t>
            </a:r>
            <a:r>
              <a:rPr lang="en-GB" b="1" dirty="0" smtClean="0">
                <a:solidFill>
                  <a:srgbClr val="FF0000"/>
                </a:solidFill>
              </a:rPr>
              <a:t> </a:t>
            </a:r>
            <a:r>
              <a:rPr lang="en-GB" dirty="0" smtClean="0"/>
              <a:t>is an API)</a:t>
            </a:r>
          </a:p>
          <a:p>
            <a:pPr lvl="2">
              <a:lnSpc>
                <a:spcPct val="80000"/>
              </a:lnSpc>
            </a:pPr>
            <a:r>
              <a:rPr lang="en-US" dirty="0" smtClean="0"/>
              <a:t>Supports </a:t>
            </a:r>
            <a:r>
              <a:rPr lang="en-US" dirty="0"/>
              <a:t>multi-platform shared-memory multiprocessing programming in C, C++, and </a:t>
            </a:r>
            <a:r>
              <a:rPr lang="en-US" dirty="0" smtClean="0"/>
              <a:t>Fortran</a:t>
            </a:r>
            <a:r>
              <a:rPr lang="en-US" dirty="0"/>
              <a:t>,[3] on many platforms, instruction-set architectures and operating systems, including Solaris, AIX, HP-UX, Linux, </a:t>
            </a:r>
            <a:r>
              <a:rPr lang="en-US" dirty="0" err="1"/>
              <a:t>macOS</a:t>
            </a:r>
            <a:r>
              <a:rPr lang="en-US" dirty="0"/>
              <a:t>, and Windows. </a:t>
            </a:r>
            <a:endParaRPr lang="en-US" dirty="0" smtClean="0"/>
          </a:p>
          <a:p>
            <a:pPr lvl="2">
              <a:lnSpc>
                <a:spcPct val="80000"/>
              </a:lnSpc>
            </a:pPr>
            <a:r>
              <a:rPr lang="en-US" dirty="0" smtClean="0"/>
              <a:t>It </a:t>
            </a:r>
            <a:r>
              <a:rPr lang="en-US" dirty="0"/>
              <a:t>consists of a set of compiler directives, library routines, and environment variables that influence run-time behavior</a:t>
            </a:r>
            <a:r>
              <a:rPr lang="en-US" dirty="0" smtClean="0"/>
              <a:t>.</a:t>
            </a:r>
            <a:endParaRPr lang="fr-FR" dirty="0"/>
          </a:p>
          <a:p>
            <a:pPr eaLnBrk="1" hangingPunct="1">
              <a:lnSpc>
                <a:spcPct val="80000"/>
              </a:lnSpc>
            </a:pPr>
            <a:r>
              <a:rPr lang="en-GB" dirty="0" smtClean="0"/>
              <a:t>The </a:t>
            </a:r>
            <a:r>
              <a:rPr lang="en-GB" dirty="0"/>
              <a:t>programmer is responsible for determining all </a:t>
            </a:r>
            <a:r>
              <a:rPr lang="en-GB" dirty="0" smtClean="0"/>
              <a:t>parallelism</a:t>
            </a:r>
            <a:r>
              <a:rPr lang="en-GB" dirty="0"/>
              <a:t> </a:t>
            </a:r>
            <a:r>
              <a:rPr lang="en-GB" dirty="0" smtClean="0"/>
              <a:t>in both cases.</a:t>
            </a:r>
          </a:p>
        </p:txBody>
      </p:sp>
    </p:spTree>
    <p:extLst>
      <p:ext uri="{BB962C8B-B14F-4D97-AF65-F5344CB8AC3E}">
        <p14:creationId xmlns:p14="http://schemas.microsoft.com/office/powerpoint/2010/main" val="722598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fr-FR" smtClean="0"/>
              <a:t>What is Parallel Computing? (2)</a:t>
            </a:r>
          </a:p>
        </p:txBody>
      </p:sp>
      <p:sp>
        <p:nvSpPr>
          <p:cNvPr id="6147" name="Rectangle 3"/>
          <p:cNvSpPr>
            <a:spLocks noGrp="1" noChangeArrowheads="1"/>
          </p:cNvSpPr>
          <p:nvPr>
            <p:ph idx="1"/>
          </p:nvPr>
        </p:nvSpPr>
        <p:spPr>
          <a:xfrm>
            <a:off x="2209800" y="1524001"/>
            <a:ext cx="7772400" cy="1833563"/>
          </a:xfrm>
        </p:spPr>
        <p:txBody>
          <a:bodyPr>
            <a:normAutofit fontScale="92500" lnSpcReduction="10000"/>
          </a:bodyPr>
          <a:lstStyle/>
          <a:p>
            <a:pPr eaLnBrk="1" hangingPunct="1">
              <a:lnSpc>
                <a:spcPct val="90000"/>
              </a:lnSpc>
            </a:pPr>
            <a:r>
              <a:rPr lang="en-GB" sz="1800"/>
              <a:t>In the simplest sense, </a:t>
            </a:r>
            <a:r>
              <a:rPr lang="en-GB" sz="1800" b="1" i="1"/>
              <a:t>parallel computing</a:t>
            </a:r>
            <a:r>
              <a:rPr lang="en-GB" sz="1800"/>
              <a:t> is the simultaneous use of multiple compute resources to solve a computational problem. </a:t>
            </a:r>
            <a:endParaRPr lang="fr-FR" sz="1800"/>
          </a:p>
          <a:p>
            <a:pPr lvl="1" eaLnBrk="1" hangingPunct="1">
              <a:lnSpc>
                <a:spcPct val="90000"/>
              </a:lnSpc>
            </a:pPr>
            <a:r>
              <a:rPr lang="en-GB" sz="1600"/>
              <a:t>To be run using multiple CPUs </a:t>
            </a:r>
            <a:endParaRPr lang="fr-FR" sz="1600"/>
          </a:p>
          <a:p>
            <a:pPr lvl="1" eaLnBrk="1" hangingPunct="1">
              <a:lnSpc>
                <a:spcPct val="90000"/>
              </a:lnSpc>
            </a:pPr>
            <a:r>
              <a:rPr lang="en-GB" sz="1600"/>
              <a:t>A problem is broken into discrete parts that can be solved concurrently </a:t>
            </a:r>
            <a:endParaRPr lang="fr-FR" sz="1600"/>
          </a:p>
          <a:p>
            <a:pPr lvl="1" eaLnBrk="1" hangingPunct="1">
              <a:lnSpc>
                <a:spcPct val="90000"/>
              </a:lnSpc>
            </a:pPr>
            <a:r>
              <a:rPr lang="en-GB" sz="1600"/>
              <a:t>Each part is further broken down to a series of instructions </a:t>
            </a:r>
            <a:endParaRPr lang="fr-FR" sz="1600"/>
          </a:p>
          <a:p>
            <a:pPr eaLnBrk="1" hangingPunct="1">
              <a:lnSpc>
                <a:spcPct val="90000"/>
              </a:lnSpc>
            </a:pPr>
            <a:r>
              <a:rPr lang="en-GB" altLang="ja-JP" sz="1800"/>
              <a:t>Instructions from each part execute simultaneously on different CPUs </a:t>
            </a:r>
            <a:endParaRPr lang="fr-FR" sz="1800"/>
          </a:p>
        </p:txBody>
      </p:sp>
      <p:pic>
        <p:nvPicPr>
          <p:cNvPr id="6148" name="Picture 4" descr="Parallel computi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71814" y="3284539"/>
            <a:ext cx="5781675"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6961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728068" y="333120"/>
            <a:ext cx="5084894" cy="6289749"/>
          </a:xfrm>
          <a:prstGeom prst="rect">
            <a:avLst/>
          </a:prstGeom>
          <a:ln w="28575">
            <a:solidFill>
              <a:srgbClr val="FF0000"/>
            </a:solidFill>
          </a:ln>
        </p:spPr>
      </p:pic>
      <p:sp>
        <p:nvSpPr>
          <p:cNvPr id="50178" name="Rectangle 2"/>
          <p:cNvSpPr>
            <a:spLocks noGrp="1" noChangeArrowheads="1"/>
          </p:cNvSpPr>
          <p:nvPr>
            <p:ph type="title"/>
          </p:nvPr>
        </p:nvSpPr>
        <p:spPr/>
        <p:txBody>
          <a:bodyPr/>
          <a:lstStyle/>
          <a:p>
            <a:pPr eaLnBrk="1" hangingPunct="1"/>
            <a:r>
              <a:rPr lang="fr-FR" smtClean="0"/>
              <a:t>Threads Model</a:t>
            </a:r>
          </a:p>
        </p:txBody>
      </p:sp>
      <p:sp>
        <p:nvSpPr>
          <p:cNvPr id="50179" name="Rectangle 3"/>
          <p:cNvSpPr>
            <a:spLocks noGrp="1" noChangeArrowheads="1"/>
          </p:cNvSpPr>
          <p:nvPr>
            <p:ph type="body" idx="1"/>
          </p:nvPr>
        </p:nvSpPr>
        <p:spPr>
          <a:xfrm>
            <a:off x="379038" y="1241940"/>
            <a:ext cx="6230650" cy="5380929"/>
          </a:xfrm>
          <a:ln w="12700">
            <a:solidFill>
              <a:schemeClr val="tx1"/>
            </a:solidFill>
          </a:ln>
        </p:spPr>
        <p:txBody>
          <a:bodyPr>
            <a:normAutofit/>
          </a:bodyPr>
          <a:lstStyle/>
          <a:p>
            <a:pPr eaLnBrk="1" hangingPunct="1">
              <a:lnSpc>
                <a:spcPct val="80000"/>
              </a:lnSpc>
            </a:pPr>
            <a:r>
              <a:rPr lang="en-GB" sz="2000" dirty="0"/>
              <a:t>In the threads model of parallel programming, a single process can have </a:t>
            </a:r>
            <a:r>
              <a:rPr lang="en-GB" sz="2000" dirty="0" smtClean="0"/>
              <a:t> multiple</a:t>
            </a:r>
            <a:r>
              <a:rPr lang="en-GB" sz="2000" dirty="0"/>
              <a:t>, </a:t>
            </a:r>
            <a:r>
              <a:rPr lang="en-GB" sz="2000" dirty="0" smtClean="0"/>
              <a:t>concurrent execution </a:t>
            </a:r>
            <a:r>
              <a:rPr lang="en-GB" sz="2000" dirty="0"/>
              <a:t>paths. </a:t>
            </a:r>
            <a:endParaRPr lang="en-GB" sz="2000" dirty="0" smtClean="0"/>
          </a:p>
          <a:p>
            <a:pPr eaLnBrk="1" hangingPunct="1">
              <a:lnSpc>
                <a:spcPct val="80000"/>
              </a:lnSpc>
            </a:pPr>
            <a:endParaRPr lang="en-GB" sz="2000" dirty="0"/>
          </a:p>
          <a:p>
            <a:pPr eaLnBrk="1" hangingPunct="1">
              <a:lnSpc>
                <a:spcPct val="80000"/>
              </a:lnSpc>
            </a:pPr>
            <a:endParaRPr lang="en-GB" sz="2000" dirty="0" smtClean="0"/>
          </a:p>
          <a:p>
            <a:pPr eaLnBrk="1" hangingPunct="1">
              <a:lnSpc>
                <a:spcPct val="80000"/>
              </a:lnSpc>
            </a:pPr>
            <a:endParaRPr lang="en-GB" sz="2000" dirty="0"/>
          </a:p>
          <a:p>
            <a:pPr eaLnBrk="1" hangingPunct="1">
              <a:lnSpc>
                <a:spcPct val="80000"/>
              </a:lnSpc>
            </a:pPr>
            <a:endParaRPr lang="en-GB" sz="2000" dirty="0" smtClean="0"/>
          </a:p>
          <a:p>
            <a:pPr eaLnBrk="1" hangingPunct="1">
              <a:lnSpc>
                <a:spcPct val="80000"/>
              </a:lnSpc>
            </a:pPr>
            <a:endParaRPr lang="en-GB" sz="2000" dirty="0"/>
          </a:p>
          <a:p>
            <a:pPr eaLnBrk="1" hangingPunct="1">
              <a:lnSpc>
                <a:spcPct val="80000"/>
              </a:lnSpc>
            </a:pPr>
            <a:endParaRPr lang="en-GB" sz="2000" dirty="0" smtClean="0"/>
          </a:p>
          <a:p>
            <a:pPr eaLnBrk="1" hangingPunct="1">
              <a:lnSpc>
                <a:spcPct val="80000"/>
              </a:lnSpc>
            </a:pPr>
            <a:endParaRPr lang="en-GB" sz="2000" dirty="0"/>
          </a:p>
          <a:p>
            <a:pPr eaLnBrk="1" hangingPunct="1">
              <a:lnSpc>
                <a:spcPct val="80000"/>
              </a:lnSpc>
            </a:pPr>
            <a:endParaRPr lang="en-GB" sz="2000" dirty="0" smtClean="0"/>
          </a:p>
          <a:p>
            <a:pPr eaLnBrk="1" hangingPunct="1">
              <a:lnSpc>
                <a:spcPct val="80000"/>
              </a:lnSpc>
            </a:pPr>
            <a:endParaRPr lang="en-GB" sz="2000" dirty="0"/>
          </a:p>
          <a:p>
            <a:pPr marL="130175" indent="0" eaLnBrk="1" hangingPunct="1">
              <a:lnSpc>
                <a:spcPct val="80000"/>
              </a:lnSpc>
              <a:buNone/>
            </a:pPr>
            <a:endParaRPr lang="fr-FR" sz="2000" dirty="0"/>
          </a:p>
          <a:p>
            <a:pPr eaLnBrk="1" hangingPunct="1">
              <a:lnSpc>
                <a:spcPct val="80000"/>
              </a:lnSpc>
            </a:pPr>
            <a:r>
              <a:rPr lang="en-GB" sz="2000" dirty="0" smtClean="0"/>
              <a:t>Threads </a:t>
            </a:r>
            <a:r>
              <a:rPr lang="en-GB" sz="2000" dirty="0"/>
              <a:t>are commonly associated with shared memory architectures and operating systems. </a:t>
            </a:r>
            <a:endParaRPr lang="fr-FR" sz="2000" dirty="0"/>
          </a:p>
        </p:txBody>
      </p:sp>
      <p:pic>
        <p:nvPicPr>
          <p:cNvPr id="50180" name="Picture 4" descr="Threads 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72" y="2245455"/>
            <a:ext cx="5742582" cy="337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00860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38200" y="451821"/>
            <a:ext cx="10515600" cy="697710"/>
          </a:xfrm>
        </p:spPr>
        <p:txBody>
          <a:bodyPr/>
          <a:lstStyle/>
          <a:p>
            <a:pPr eaLnBrk="1" hangingPunct="1"/>
            <a:r>
              <a:rPr lang="fr-FR" dirty="0" smtClean="0"/>
              <a:t>Threads Model</a:t>
            </a:r>
          </a:p>
        </p:txBody>
      </p:sp>
      <p:sp>
        <p:nvSpPr>
          <p:cNvPr id="50179" name="Rectangle 3"/>
          <p:cNvSpPr>
            <a:spLocks noGrp="1" noChangeArrowheads="1"/>
          </p:cNvSpPr>
          <p:nvPr>
            <p:ph type="body" idx="1"/>
          </p:nvPr>
        </p:nvSpPr>
        <p:spPr>
          <a:xfrm>
            <a:off x="613954" y="1959429"/>
            <a:ext cx="10959737" cy="4695825"/>
          </a:xfrm>
        </p:spPr>
        <p:txBody>
          <a:bodyPr>
            <a:normAutofit fontScale="85000" lnSpcReduction="20000"/>
          </a:bodyPr>
          <a:lstStyle/>
          <a:p>
            <a:pPr eaLnBrk="1" hangingPunct="1">
              <a:lnSpc>
                <a:spcPct val="80000"/>
              </a:lnSpc>
            </a:pPr>
            <a:r>
              <a:rPr lang="en-GB" sz="2000" dirty="0" smtClean="0"/>
              <a:t>Perhaps </a:t>
            </a:r>
            <a:r>
              <a:rPr lang="en-GB" sz="2000" dirty="0"/>
              <a:t>the most simple analogy that can be used to describe threads </a:t>
            </a:r>
            <a:r>
              <a:rPr lang="en-GB" sz="2000" dirty="0" smtClean="0"/>
              <a:t> is </a:t>
            </a:r>
            <a:r>
              <a:rPr lang="en-GB" sz="2000" dirty="0"/>
              <a:t>the concept of a </a:t>
            </a:r>
            <a:r>
              <a:rPr lang="en-GB" sz="2000" dirty="0" smtClean="0"/>
              <a:t> single </a:t>
            </a:r>
            <a:r>
              <a:rPr lang="en-GB" sz="2000" dirty="0"/>
              <a:t>program that includes a number of subroutines: </a:t>
            </a:r>
            <a:endParaRPr lang="fr-FR" sz="2000" dirty="0"/>
          </a:p>
          <a:p>
            <a:pPr lvl="1" eaLnBrk="1" hangingPunct="1">
              <a:lnSpc>
                <a:spcPct val="80000"/>
              </a:lnSpc>
            </a:pPr>
            <a:r>
              <a:rPr lang="en-GB" sz="1800" dirty="0"/>
              <a:t>The main program </a:t>
            </a:r>
            <a:r>
              <a:rPr lang="en-GB" sz="1800" b="1" dirty="0" err="1"/>
              <a:t>a.out</a:t>
            </a:r>
            <a:r>
              <a:rPr lang="en-GB" sz="1800" dirty="0"/>
              <a:t> is scheduled to run by the native operating system. </a:t>
            </a:r>
            <a:r>
              <a:rPr lang="en-GB" sz="1800" dirty="0" err="1"/>
              <a:t>a.out</a:t>
            </a:r>
            <a:r>
              <a:rPr lang="en-GB" sz="1800" dirty="0"/>
              <a:t> loads and acquires all of the necessary system and user resources to run. </a:t>
            </a:r>
            <a:endParaRPr lang="en-GB" sz="1800" dirty="0" smtClean="0"/>
          </a:p>
          <a:p>
            <a:pPr lvl="1" eaLnBrk="1" hangingPunct="1">
              <a:lnSpc>
                <a:spcPct val="80000"/>
              </a:lnSpc>
            </a:pPr>
            <a:endParaRPr lang="fr-FR" sz="1800" dirty="0"/>
          </a:p>
          <a:p>
            <a:pPr lvl="1" eaLnBrk="1" hangingPunct="1">
              <a:lnSpc>
                <a:spcPct val="80000"/>
              </a:lnSpc>
            </a:pPr>
            <a:r>
              <a:rPr lang="en-GB" sz="1800" dirty="0" err="1"/>
              <a:t>a.out</a:t>
            </a:r>
            <a:r>
              <a:rPr lang="en-GB" sz="1800" dirty="0"/>
              <a:t> performs some serial work, and then </a:t>
            </a:r>
            <a:r>
              <a:rPr lang="en-GB" sz="1800" b="1" dirty="0"/>
              <a:t>creates a number of tasks (threads)</a:t>
            </a:r>
            <a:r>
              <a:rPr lang="en-GB" sz="1800" dirty="0"/>
              <a:t> that can be scheduled and run by the operating system concurrently. </a:t>
            </a:r>
            <a:endParaRPr lang="fr-FR" sz="1800" dirty="0"/>
          </a:p>
          <a:p>
            <a:pPr lvl="1" eaLnBrk="1" hangingPunct="1">
              <a:lnSpc>
                <a:spcPct val="80000"/>
              </a:lnSpc>
            </a:pPr>
            <a:endParaRPr lang="en-GB" sz="1800" b="1" dirty="0" smtClean="0"/>
          </a:p>
          <a:p>
            <a:pPr lvl="1" eaLnBrk="1" hangingPunct="1">
              <a:lnSpc>
                <a:spcPct val="80000"/>
              </a:lnSpc>
            </a:pPr>
            <a:r>
              <a:rPr lang="en-GB" sz="1800" b="1" dirty="0" smtClean="0"/>
              <a:t>Each </a:t>
            </a:r>
            <a:r>
              <a:rPr lang="en-GB" sz="1800" b="1" dirty="0"/>
              <a:t>thread has local data</a:t>
            </a:r>
            <a:r>
              <a:rPr lang="en-GB" sz="1800" dirty="0"/>
              <a:t>, but also, </a:t>
            </a:r>
            <a:r>
              <a:rPr lang="en-GB" sz="1800" b="1" dirty="0"/>
              <a:t>shares the entire resources of </a:t>
            </a:r>
            <a:r>
              <a:rPr lang="en-GB" sz="1800" b="1" dirty="0" err="1"/>
              <a:t>a.out</a:t>
            </a:r>
            <a:r>
              <a:rPr lang="en-GB" sz="1800" dirty="0"/>
              <a:t>. This saves the overhead associated with replicating a program's resources for each thread. Each thread also benefits from a global memory view because it shares the memory space of </a:t>
            </a:r>
            <a:r>
              <a:rPr lang="en-GB" sz="1800" dirty="0" err="1"/>
              <a:t>a.out</a:t>
            </a:r>
            <a:r>
              <a:rPr lang="en-GB" sz="1800" dirty="0"/>
              <a:t>. </a:t>
            </a:r>
            <a:endParaRPr lang="fr-FR" sz="1800" dirty="0"/>
          </a:p>
          <a:p>
            <a:pPr lvl="1" eaLnBrk="1" hangingPunct="1">
              <a:lnSpc>
                <a:spcPct val="80000"/>
              </a:lnSpc>
            </a:pPr>
            <a:endParaRPr lang="en-GB" sz="1800" dirty="0" smtClean="0"/>
          </a:p>
          <a:p>
            <a:pPr lvl="1" eaLnBrk="1" hangingPunct="1">
              <a:lnSpc>
                <a:spcPct val="80000"/>
              </a:lnSpc>
            </a:pPr>
            <a:r>
              <a:rPr lang="en-GB" sz="1800" dirty="0" smtClean="0"/>
              <a:t>A </a:t>
            </a:r>
            <a:r>
              <a:rPr lang="en-GB" sz="1800" dirty="0"/>
              <a:t>thread's work may best be described as a subroutine within the main program. Any thread can execute any subroutine at the same time as other threads. </a:t>
            </a:r>
            <a:endParaRPr lang="fr-FR" sz="1800" dirty="0"/>
          </a:p>
          <a:p>
            <a:pPr lvl="1" eaLnBrk="1" hangingPunct="1">
              <a:lnSpc>
                <a:spcPct val="80000"/>
              </a:lnSpc>
            </a:pPr>
            <a:endParaRPr lang="en-GB" sz="1800" b="1" dirty="0" smtClean="0"/>
          </a:p>
          <a:p>
            <a:pPr lvl="1" eaLnBrk="1" hangingPunct="1">
              <a:lnSpc>
                <a:spcPct val="80000"/>
              </a:lnSpc>
            </a:pPr>
            <a:r>
              <a:rPr lang="en-GB" sz="1800" b="1" dirty="0" smtClean="0"/>
              <a:t>Threads </a:t>
            </a:r>
            <a:r>
              <a:rPr lang="en-GB" sz="1800" b="1" dirty="0"/>
              <a:t>communicate</a:t>
            </a:r>
            <a:r>
              <a:rPr lang="en-GB" sz="1800" dirty="0"/>
              <a:t> with each other </a:t>
            </a:r>
            <a:r>
              <a:rPr lang="en-GB" sz="1800" b="1" dirty="0"/>
              <a:t>through global memory</a:t>
            </a:r>
            <a:r>
              <a:rPr lang="en-GB" sz="1800" dirty="0"/>
              <a:t> (updating address locations). This requires synchronization constructs to insure that more than one thread is not updating the same global address at any time. </a:t>
            </a:r>
            <a:endParaRPr lang="fr-FR" sz="1800" dirty="0"/>
          </a:p>
          <a:p>
            <a:pPr lvl="1" eaLnBrk="1" hangingPunct="1">
              <a:lnSpc>
                <a:spcPct val="80000"/>
              </a:lnSpc>
            </a:pPr>
            <a:endParaRPr lang="en-GB" sz="1800" dirty="0" smtClean="0"/>
          </a:p>
          <a:p>
            <a:pPr lvl="1" eaLnBrk="1" hangingPunct="1">
              <a:lnSpc>
                <a:spcPct val="80000"/>
              </a:lnSpc>
            </a:pPr>
            <a:r>
              <a:rPr lang="en-GB" sz="1800" dirty="0" smtClean="0"/>
              <a:t>Threads </a:t>
            </a:r>
            <a:r>
              <a:rPr lang="en-GB" sz="1800" dirty="0"/>
              <a:t>can come and go, but </a:t>
            </a:r>
            <a:r>
              <a:rPr lang="en-GB" sz="1800" dirty="0" err="1"/>
              <a:t>a.out</a:t>
            </a:r>
            <a:r>
              <a:rPr lang="en-GB" sz="1800" dirty="0"/>
              <a:t> remains present to provide the necessary shared resources until the application has completed. </a:t>
            </a:r>
            <a:endParaRPr lang="fr-FR" sz="1800" dirty="0"/>
          </a:p>
        </p:txBody>
      </p:sp>
      <p:pic>
        <p:nvPicPr>
          <p:cNvPr id="5" name="Picture 4" descr="Threads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4641" y="24770"/>
            <a:ext cx="3292909" cy="1934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08457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fr-FR" smtClean="0"/>
              <a:t>Message Passing Model</a:t>
            </a:r>
          </a:p>
        </p:txBody>
      </p:sp>
      <p:sp>
        <p:nvSpPr>
          <p:cNvPr id="53251" name="Rectangle 3"/>
          <p:cNvSpPr>
            <a:spLocks noGrp="1" noChangeArrowheads="1"/>
          </p:cNvSpPr>
          <p:nvPr>
            <p:ph type="body" idx="1"/>
          </p:nvPr>
        </p:nvSpPr>
        <p:spPr>
          <a:xfrm>
            <a:off x="613954" y="1515291"/>
            <a:ext cx="10998926" cy="4990012"/>
          </a:xfrm>
        </p:spPr>
        <p:txBody>
          <a:bodyPr/>
          <a:lstStyle/>
          <a:p>
            <a:pPr eaLnBrk="1" hangingPunct="1"/>
            <a:r>
              <a:rPr lang="en-GB" dirty="0" smtClean="0"/>
              <a:t>The message passing model demonstrates the following characteristics: </a:t>
            </a:r>
            <a:endParaRPr lang="fr-FR" dirty="0" smtClean="0"/>
          </a:p>
          <a:p>
            <a:pPr lvl="1" eaLnBrk="1" hangingPunct="1"/>
            <a:r>
              <a:rPr lang="en-GB" dirty="0" smtClean="0"/>
              <a:t>A set of tasks that use their own local memory during computation. Multiple tasks can reside on the same physical machine as well across an arbitrary number of machines. </a:t>
            </a:r>
          </a:p>
          <a:p>
            <a:pPr lvl="1" eaLnBrk="1" hangingPunct="1"/>
            <a:endParaRPr lang="fr-FR" dirty="0" smtClean="0"/>
          </a:p>
          <a:p>
            <a:pPr lvl="1" eaLnBrk="1" hangingPunct="1"/>
            <a:endParaRPr lang="fr-FR" dirty="0"/>
          </a:p>
          <a:p>
            <a:pPr lvl="1" eaLnBrk="1" hangingPunct="1"/>
            <a:endParaRPr lang="fr-FR" dirty="0" smtClean="0"/>
          </a:p>
          <a:p>
            <a:pPr lvl="1" eaLnBrk="1" hangingPunct="1"/>
            <a:endParaRPr lang="fr-FR" dirty="0" smtClean="0"/>
          </a:p>
          <a:p>
            <a:pPr lvl="1" eaLnBrk="1" hangingPunct="1"/>
            <a:r>
              <a:rPr lang="en-GB" dirty="0" smtClean="0"/>
              <a:t>Tasks exchange data through communications by sending and receiving messages. </a:t>
            </a:r>
            <a:endParaRPr lang="fr-FR" dirty="0" smtClean="0"/>
          </a:p>
          <a:p>
            <a:pPr lvl="1" eaLnBrk="1" hangingPunct="1"/>
            <a:endParaRPr lang="en-GB" dirty="0" smtClean="0"/>
          </a:p>
          <a:p>
            <a:pPr lvl="1" eaLnBrk="1" hangingPunct="1"/>
            <a:r>
              <a:rPr lang="en-GB" dirty="0" smtClean="0"/>
              <a:t>Data transfer usually requires cooperative operations to be performed by each process. For example, a send operation must have a matching receive operation. </a:t>
            </a:r>
            <a:endParaRPr lang="fr-FR" dirty="0" smtClean="0"/>
          </a:p>
        </p:txBody>
      </p:sp>
      <p:pic>
        <p:nvPicPr>
          <p:cNvPr id="4" name="Picture 4" descr="Message Passing Model"/>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01158" y="2868450"/>
            <a:ext cx="4189683" cy="149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81616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556"/>
          </a:xfrm>
        </p:spPr>
        <p:style>
          <a:lnRef idx="1">
            <a:schemeClr val="accent3"/>
          </a:lnRef>
          <a:fillRef idx="2">
            <a:schemeClr val="accent3"/>
          </a:fillRef>
          <a:effectRef idx="1">
            <a:schemeClr val="accent3"/>
          </a:effectRef>
          <a:fontRef idx="minor">
            <a:schemeClr val="dk1"/>
          </a:fontRef>
        </p:style>
        <p:txBody>
          <a:bodyPr/>
          <a:lstStyle/>
          <a:p>
            <a:pPr algn="ctr"/>
            <a:r>
              <a:rPr lang="en-US" dirty="0" smtClean="0"/>
              <a:t>Topics discussion (in-depth with scenarios)</a:t>
            </a:r>
            <a:endParaRPr lang="en-US" dirty="0"/>
          </a:p>
        </p:txBody>
      </p:sp>
      <p:sp>
        <p:nvSpPr>
          <p:cNvPr id="3" name="Content Placeholder 2"/>
          <p:cNvSpPr>
            <a:spLocks noGrp="1"/>
          </p:cNvSpPr>
          <p:nvPr>
            <p:ph idx="1"/>
          </p:nvPr>
        </p:nvSpPr>
        <p:spPr>
          <a:xfrm>
            <a:off x="838200" y="1210963"/>
            <a:ext cx="10515600" cy="5242090"/>
          </a:xfrm>
        </p:spPr>
        <p:txBody>
          <a:bodyPr>
            <a:normAutofit fontScale="47500" lnSpcReduction="20000"/>
          </a:bodyPr>
          <a:lstStyle/>
          <a:p>
            <a:r>
              <a:rPr lang="en-US" sz="4500" b="1" dirty="0" smtClean="0">
                <a:solidFill>
                  <a:srgbClr val="FF0000"/>
                </a:solidFill>
              </a:rPr>
              <a:t>What is parallel computing? </a:t>
            </a:r>
          </a:p>
          <a:p>
            <a:pPr lvl="1"/>
            <a:r>
              <a:rPr lang="en-US" sz="4100" b="1" dirty="0" smtClean="0">
                <a:solidFill>
                  <a:srgbClr val="FF0000"/>
                </a:solidFill>
              </a:rPr>
              <a:t>Concurrency vs Parallelism</a:t>
            </a:r>
          </a:p>
          <a:p>
            <a:r>
              <a:rPr lang="en-US" dirty="0" smtClean="0"/>
              <a:t>Parallel data and Parallel data structures</a:t>
            </a:r>
          </a:p>
          <a:p>
            <a:r>
              <a:rPr lang="en-US" sz="3600" b="1" dirty="0" smtClean="0">
                <a:solidFill>
                  <a:srgbClr val="FF0000"/>
                </a:solidFill>
              </a:rPr>
              <a:t>Task and Data Parallelism (both in Shared memory and Distributed Memory)</a:t>
            </a:r>
          </a:p>
          <a:p>
            <a:pPr lvl="1"/>
            <a:r>
              <a:rPr lang="en-US" sz="3200" b="1" dirty="0" smtClean="0">
                <a:solidFill>
                  <a:srgbClr val="FF0000"/>
                </a:solidFill>
              </a:rPr>
              <a:t>NADRA Scenario for data parallelism</a:t>
            </a:r>
          </a:p>
          <a:p>
            <a:pPr lvl="1"/>
            <a:r>
              <a:rPr lang="en-US" sz="3200" b="1" dirty="0" smtClean="0">
                <a:solidFill>
                  <a:srgbClr val="FF0000"/>
                </a:solidFill>
              </a:rPr>
              <a:t>Task parallelism scenario</a:t>
            </a:r>
          </a:p>
          <a:p>
            <a:r>
              <a:rPr lang="en-US" sz="3600" b="1" dirty="0" smtClean="0">
                <a:solidFill>
                  <a:srgbClr val="FF0000"/>
                </a:solidFill>
              </a:rPr>
              <a:t>Distributed System: Single PC to Clusters to Data Center</a:t>
            </a:r>
          </a:p>
          <a:p>
            <a:pPr lvl="1"/>
            <a:r>
              <a:rPr lang="en-US" sz="3200" b="1" dirty="0" smtClean="0">
                <a:solidFill>
                  <a:srgbClr val="FF0000"/>
                </a:solidFill>
              </a:rPr>
              <a:t>Individual PC </a:t>
            </a:r>
            <a:r>
              <a:rPr lang="en-US" sz="3200" b="1" dirty="0" smtClean="0">
                <a:solidFill>
                  <a:srgbClr val="FF0000"/>
                </a:solidFill>
                <a:sym typeface="Wingdings" panose="05000000000000000000" pitchFamily="2" charset="2"/>
              </a:rPr>
              <a:t> </a:t>
            </a:r>
            <a:r>
              <a:rPr lang="en-US" sz="3200" b="1" dirty="0" smtClean="0">
                <a:solidFill>
                  <a:srgbClr val="FF0000"/>
                </a:solidFill>
              </a:rPr>
              <a:t>Racks </a:t>
            </a:r>
            <a:r>
              <a:rPr lang="en-US" sz="3200" b="1" dirty="0" smtClean="0">
                <a:solidFill>
                  <a:srgbClr val="FF0000"/>
                </a:solidFill>
                <a:sym typeface="Wingdings" panose="05000000000000000000" pitchFamily="2" charset="2"/>
              </a:rPr>
              <a:t> </a:t>
            </a:r>
            <a:r>
              <a:rPr lang="en-US" sz="3200" b="1" dirty="0" smtClean="0">
                <a:solidFill>
                  <a:srgbClr val="FF0000"/>
                </a:solidFill>
              </a:rPr>
              <a:t>Cluster </a:t>
            </a:r>
            <a:r>
              <a:rPr lang="en-US" sz="3200" b="1" dirty="0" smtClean="0">
                <a:solidFill>
                  <a:srgbClr val="FF0000"/>
                </a:solidFill>
                <a:sym typeface="Wingdings" panose="05000000000000000000" pitchFamily="2" charset="2"/>
              </a:rPr>
              <a:t> </a:t>
            </a:r>
            <a:r>
              <a:rPr lang="en-US" sz="3200" b="1" dirty="0" smtClean="0">
                <a:solidFill>
                  <a:srgbClr val="FF0000"/>
                </a:solidFill>
              </a:rPr>
              <a:t>Data centers</a:t>
            </a:r>
          </a:p>
          <a:p>
            <a:pPr lvl="1"/>
            <a:r>
              <a:rPr lang="en-US" sz="3200" b="1" dirty="0" smtClean="0">
                <a:solidFill>
                  <a:srgbClr val="FF0000"/>
                </a:solidFill>
              </a:rPr>
              <a:t>How to compute total cores, storage and network capacity of a data center?</a:t>
            </a:r>
          </a:p>
          <a:p>
            <a:r>
              <a:rPr lang="en-US" sz="3600" dirty="0" smtClean="0"/>
              <a:t>Which problem is a parallel problem</a:t>
            </a:r>
            <a:r>
              <a:rPr lang="en-US" sz="3600" dirty="0" smtClean="0"/>
              <a:t>?</a:t>
            </a:r>
          </a:p>
          <a:p>
            <a:r>
              <a:rPr lang="en-US" sz="3600" dirty="0" smtClean="0"/>
              <a:t>Communication and Computations in terms of Granularity </a:t>
            </a:r>
            <a:endParaRPr lang="en-US" sz="3600" dirty="0" smtClean="0"/>
          </a:p>
          <a:p>
            <a:r>
              <a:rPr lang="en-US" sz="3600" dirty="0" smtClean="0"/>
              <a:t>Multitasking </a:t>
            </a:r>
            <a:r>
              <a:rPr lang="en-US" sz="3600" dirty="0" smtClean="0"/>
              <a:t>and Multiprogramming</a:t>
            </a:r>
          </a:p>
          <a:p>
            <a:r>
              <a:rPr lang="en-US" sz="3600" dirty="0" smtClean="0"/>
              <a:t>Parallel System </a:t>
            </a:r>
            <a:r>
              <a:rPr lang="en-US" sz="3600" dirty="0" smtClean="0"/>
              <a:t>resources</a:t>
            </a:r>
          </a:p>
          <a:p>
            <a:r>
              <a:rPr lang="en-US" sz="3600" dirty="0" smtClean="0"/>
              <a:t>UMA, NUMA, and Cache Coherency</a:t>
            </a:r>
            <a:endParaRPr lang="en-US" sz="3600" dirty="0" smtClean="0"/>
          </a:p>
          <a:p>
            <a:r>
              <a:rPr lang="en-US" sz="3800" b="1" dirty="0" smtClean="0">
                <a:solidFill>
                  <a:srgbClr val="FF0000"/>
                </a:solidFill>
              </a:rPr>
              <a:t>What to consider before writing a parallel algorithm?</a:t>
            </a:r>
          </a:p>
          <a:p>
            <a:pPr lvl="1"/>
            <a:r>
              <a:rPr lang="en-US" sz="3400" b="1" dirty="0" smtClean="0">
                <a:solidFill>
                  <a:srgbClr val="FF0000"/>
                </a:solidFill>
              </a:rPr>
              <a:t>Steps to be following to convert a serial program into a parallel one.</a:t>
            </a:r>
            <a:endParaRPr lang="en-US" sz="3400" b="1" dirty="0">
              <a:solidFill>
                <a:srgbClr val="FF0000"/>
              </a:solidFill>
            </a:endParaRPr>
          </a:p>
        </p:txBody>
      </p:sp>
    </p:spTree>
    <p:extLst>
      <p:ext uri="{BB962C8B-B14F-4D97-AF65-F5344CB8AC3E}">
        <p14:creationId xmlns:p14="http://schemas.microsoft.com/office/powerpoint/2010/main" val="2960472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fr-FR" dirty="0" err="1" smtClean="0"/>
              <a:t>Parallel</a:t>
            </a:r>
            <a:r>
              <a:rPr lang="fr-FR" dirty="0" smtClean="0"/>
              <a:t> </a:t>
            </a:r>
            <a:r>
              <a:rPr lang="fr-FR" dirty="0" err="1" smtClean="0"/>
              <a:t>Computing</a:t>
            </a:r>
            <a:r>
              <a:rPr lang="fr-FR" dirty="0" smtClean="0"/>
              <a:t>: </a:t>
            </a:r>
            <a:r>
              <a:rPr lang="fr-FR" dirty="0" err="1" smtClean="0"/>
              <a:t>Resources</a:t>
            </a:r>
            <a:endParaRPr lang="fr-FR" dirty="0" smtClean="0"/>
          </a:p>
        </p:txBody>
      </p:sp>
      <p:sp>
        <p:nvSpPr>
          <p:cNvPr id="7171" name="Rectangle 3"/>
          <p:cNvSpPr>
            <a:spLocks noGrp="1" noChangeArrowheads="1"/>
          </p:cNvSpPr>
          <p:nvPr>
            <p:ph idx="1"/>
          </p:nvPr>
        </p:nvSpPr>
        <p:spPr/>
        <p:txBody>
          <a:bodyPr/>
          <a:lstStyle/>
          <a:p>
            <a:pPr eaLnBrk="1" hangingPunct="1"/>
            <a:r>
              <a:rPr lang="en-GB" dirty="0" smtClean="0"/>
              <a:t>The compute resources can include: </a:t>
            </a:r>
            <a:endParaRPr lang="fr-FR" dirty="0" smtClean="0"/>
          </a:p>
          <a:p>
            <a:pPr lvl="1" eaLnBrk="1" hangingPunct="1"/>
            <a:r>
              <a:rPr lang="en-GB" dirty="0" smtClean="0"/>
              <a:t>A single computer with multiple processors; </a:t>
            </a:r>
          </a:p>
          <a:p>
            <a:pPr lvl="1" eaLnBrk="1" hangingPunct="1"/>
            <a:r>
              <a:rPr lang="en-GB" dirty="0" smtClean="0"/>
              <a:t>A single computer with (multiple) processor(s) and some specialized computer resources (GPU, FPGA …)</a:t>
            </a:r>
            <a:endParaRPr lang="fr-FR" dirty="0" smtClean="0"/>
          </a:p>
          <a:p>
            <a:pPr lvl="1" eaLnBrk="1" hangingPunct="1"/>
            <a:r>
              <a:rPr lang="en-GB" dirty="0" smtClean="0"/>
              <a:t>An arbitrary number of computers connected by a network; </a:t>
            </a:r>
            <a:endParaRPr lang="fr-FR" dirty="0" smtClean="0"/>
          </a:p>
          <a:p>
            <a:pPr lvl="1" eaLnBrk="1" hangingPunct="1"/>
            <a:r>
              <a:rPr lang="fr-FR" dirty="0" smtClean="0"/>
              <a:t>A </a:t>
            </a:r>
            <a:r>
              <a:rPr lang="fr-FR" dirty="0" err="1" smtClean="0"/>
              <a:t>combination</a:t>
            </a:r>
            <a:r>
              <a:rPr lang="fr-FR" dirty="0" smtClean="0"/>
              <a:t> of </a:t>
            </a:r>
            <a:r>
              <a:rPr lang="fr-FR" dirty="0" err="1" smtClean="0"/>
              <a:t>both</a:t>
            </a:r>
            <a:r>
              <a:rPr lang="fr-FR" dirty="0" smtClean="0"/>
              <a:t>. </a:t>
            </a:r>
          </a:p>
          <a:p>
            <a:pPr eaLnBrk="1" hangingPunct="1"/>
            <a:endParaRPr lang="fr-FR" dirty="0" smtClean="0"/>
          </a:p>
        </p:txBody>
      </p:sp>
      <p:sp>
        <p:nvSpPr>
          <p:cNvPr id="2" name="AutoShape 2" descr="What Are The Best FPGA Development Boards Available Today? | Mel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What Are The Best FPGA Development Boards Available Today? | Meldiu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1 PNG and SVG fpga icons for free download | UI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713" y="4400037"/>
            <a:ext cx="2264069" cy="1871514"/>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0" descr="Buy GeForce RTX Graphics Cards | NVIDIA GeForce Stor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8" name="Picture 14" descr="Buy GeForce RTX Graphics Cards | NVIDIA GeForce Sto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2843" y="4147167"/>
            <a:ext cx="3695679" cy="2403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206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fr-FR" dirty="0" err="1" smtClean="0"/>
              <a:t>Parallel</a:t>
            </a:r>
            <a:r>
              <a:rPr lang="fr-FR" dirty="0" smtClean="0"/>
              <a:t> </a:t>
            </a:r>
            <a:r>
              <a:rPr lang="fr-FR" dirty="0" err="1" smtClean="0"/>
              <a:t>Computing</a:t>
            </a:r>
            <a:r>
              <a:rPr lang="fr-FR" dirty="0" smtClean="0"/>
              <a:t>: </a:t>
            </a:r>
            <a:r>
              <a:rPr lang="en-GB" altLang="ja-JP" dirty="0" smtClean="0"/>
              <a:t>The computational problem </a:t>
            </a:r>
            <a:endParaRPr lang="fr-FR" dirty="0" smtClean="0"/>
          </a:p>
        </p:txBody>
      </p:sp>
      <p:sp>
        <p:nvSpPr>
          <p:cNvPr id="8195" name="Rectangle 3"/>
          <p:cNvSpPr>
            <a:spLocks noGrp="1" noChangeArrowheads="1"/>
          </p:cNvSpPr>
          <p:nvPr>
            <p:ph idx="1"/>
          </p:nvPr>
        </p:nvSpPr>
        <p:spPr/>
        <p:txBody>
          <a:bodyPr/>
          <a:lstStyle/>
          <a:p>
            <a:pPr eaLnBrk="1" hangingPunct="1"/>
            <a:r>
              <a:rPr lang="en-GB" smtClean="0"/>
              <a:t>The computational problem usually demonstrates characteristics such as the ability to be: </a:t>
            </a:r>
            <a:endParaRPr lang="fr-FR" smtClean="0"/>
          </a:p>
          <a:p>
            <a:pPr lvl="1" eaLnBrk="1" hangingPunct="1"/>
            <a:r>
              <a:rPr lang="en-GB" smtClean="0"/>
              <a:t>Broken apart into discrete pieces of work that can be solved simultaneously; </a:t>
            </a:r>
            <a:endParaRPr lang="fr-FR" smtClean="0"/>
          </a:p>
          <a:p>
            <a:pPr lvl="1" eaLnBrk="1" hangingPunct="1"/>
            <a:r>
              <a:rPr lang="en-GB" smtClean="0"/>
              <a:t>Execute multiple program instructions at any moment in time; </a:t>
            </a:r>
            <a:endParaRPr lang="fr-FR" smtClean="0"/>
          </a:p>
          <a:p>
            <a:pPr lvl="1" eaLnBrk="1" hangingPunct="1"/>
            <a:r>
              <a:rPr lang="en-GB" smtClean="0"/>
              <a:t>Solved in less time with multiple compute resources than with a single compute resource. </a:t>
            </a:r>
            <a:endParaRPr lang="fr-FR" smtClean="0"/>
          </a:p>
          <a:p>
            <a:pPr eaLnBrk="1" hangingPunct="1"/>
            <a:endParaRPr lang="fr-FR" smtClean="0"/>
          </a:p>
        </p:txBody>
      </p:sp>
    </p:spTree>
    <p:extLst>
      <p:ext uri="{BB962C8B-B14F-4D97-AF65-F5344CB8AC3E}">
        <p14:creationId xmlns:p14="http://schemas.microsoft.com/office/powerpoint/2010/main" val="3280310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fr-FR" dirty="0" err="1" smtClean="0"/>
              <a:t>Parallel</a:t>
            </a:r>
            <a:r>
              <a:rPr lang="fr-FR" dirty="0" smtClean="0"/>
              <a:t> </a:t>
            </a:r>
            <a:r>
              <a:rPr lang="fr-FR" dirty="0" err="1" smtClean="0"/>
              <a:t>Computing</a:t>
            </a:r>
            <a:r>
              <a:rPr lang="fr-FR" dirty="0" smtClean="0"/>
              <a:t>: </a:t>
            </a:r>
            <a:r>
              <a:rPr lang="fr-FR" dirty="0" err="1" smtClean="0"/>
              <a:t>what</a:t>
            </a:r>
            <a:r>
              <a:rPr lang="fr-FR" dirty="0" smtClean="0"/>
              <a:t> for? (3)</a:t>
            </a:r>
          </a:p>
        </p:txBody>
      </p:sp>
      <p:sp>
        <p:nvSpPr>
          <p:cNvPr id="11267" name="Rectangle 4"/>
          <p:cNvSpPr>
            <a:spLocks noGrp="1" noChangeArrowheads="1"/>
          </p:cNvSpPr>
          <p:nvPr>
            <p:ph idx="1"/>
          </p:nvPr>
        </p:nvSpPr>
        <p:spPr>
          <a:xfrm>
            <a:off x="677334" y="1350499"/>
            <a:ext cx="8596668" cy="4690864"/>
          </a:xfrm>
        </p:spPr>
        <p:txBody>
          <a:bodyPr>
            <a:normAutofit/>
          </a:bodyPr>
          <a:lstStyle/>
          <a:p>
            <a:pPr eaLnBrk="1" hangingPunct="1">
              <a:lnSpc>
                <a:spcPct val="80000"/>
              </a:lnSpc>
            </a:pPr>
            <a:r>
              <a:rPr lang="en-GB" sz="2000" dirty="0" smtClean="0"/>
              <a:t> </a:t>
            </a:r>
            <a:r>
              <a:rPr lang="fr-FR" sz="2000" dirty="0" err="1"/>
              <a:t>Example</a:t>
            </a:r>
            <a:r>
              <a:rPr lang="fr-FR" sz="2000" dirty="0"/>
              <a:t> applications </a:t>
            </a:r>
            <a:r>
              <a:rPr lang="fr-FR" sz="2000" dirty="0" err="1"/>
              <a:t>include</a:t>
            </a:r>
            <a:r>
              <a:rPr lang="fr-FR" sz="2000" dirty="0"/>
              <a:t>: </a:t>
            </a:r>
            <a:endParaRPr lang="fr-FR" sz="2000" dirty="0" smtClean="0"/>
          </a:p>
          <a:p>
            <a:pPr eaLnBrk="1" hangingPunct="1">
              <a:lnSpc>
                <a:spcPct val="80000"/>
              </a:lnSpc>
            </a:pPr>
            <a:endParaRPr lang="fr-FR" sz="2000" dirty="0"/>
          </a:p>
          <a:p>
            <a:pPr lvl="1" eaLnBrk="1" hangingPunct="1">
              <a:lnSpc>
                <a:spcPct val="80000"/>
              </a:lnSpc>
            </a:pPr>
            <a:r>
              <a:rPr lang="fr-FR" sz="1800" dirty="0" err="1"/>
              <a:t>parallel</a:t>
            </a:r>
            <a:r>
              <a:rPr lang="fr-FR" sz="1800" dirty="0"/>
              <a:t> </a:t>
            </a:r>
            <a:r>
              <a:rPr lang="fr-FR" sz="1800" dirty="0" err="1"/>
              <a:t>databases</a:t>
            </a:r>
            <a:r>
              <a:rPr lang="fr-FR" sz="1800" dirty="0"/>
              <a:t>, data </a:t>
            </a:r>
            <a:r>
              <a:rPr lang="fr-FR" sz="1800" dirty="0" err="1"/>
              <a:t>mining</a:t>
            </a:r>
            <a:r>
              <a:rPr lang="fr-FR" sz="1800" dirty="0"/>
              <a:t> </a:t>
            </a:r>
          </a:p>
          <a:p>
            <a:pPr lvl="1" eaLnBrk="1" hangingPunct="1">
              <a:lnSpc>
                <a:spcPct val="80000"/>
              </a:lnSpc>
            </a:pPr>
            <a:endParaRPr lang="en-GB" sz="1800" dirty="0" smtClean="0"/>
          </a:p>
          <a:p>
            <a:pPr lvl="1" eaLnBrk="1" hangingPunct="1">
              <a:lnSpc>
                <a:spcPct val="80000"/>
              </a:lnSpc>
            </a:pPr>
            <a:r>
              <a:rPr lang="en-GB" sz="1800" dirty="0" smtClean="0"/>
              <a:t>web </a:t>
            </a:r>
            <a:r>
              <a:rPr lang="en-GB" sz="1800" dirty="0"/>
              <a:t>search engines, web based business services </a:t>
            </a:r>
            <a:endParaRPr lang="fr-FR" sz="1800" dirty="0"/>
          </a:p>
          <a:p>
            <a:pPr lvl="1" eaLnBrk="1" hangingPunct="1">
              <a:lnSpc>
                <a:spcPct val="80000"/>
              </a:lnSpc>
            </a:pPr>
            <a:endParaRPr lang="fr-FR" sz="1800" dirty="0" smtClean="0"/>
          </a:p>
          <a:p>
            <a:pPr lvl="1" eaLnBrk="1" hangingPunct="1">
              <a:lnSpc>
                <a:spcPct val="80000"/>
              </a:lnSpc>
            </a:pPr>
            <a:r>
              <a:rPr lang="fr-FR" sz="1800" dirty="0" smtClean="0"/>
              <a:t>computer-</a:t>
            </a:r>
            <a:r>
              <a:rPr lang="fr-FR" sz="1800" dirty="0" err="1" smtClean="0"/>
              <a:t>aided</a:t>
            </a:r>
            <a:r>
              <a:rPr lang="fr-FR" sz="1800" dirty="0" smtClean="0"/>
              <a:t> </a:t>
            </a:r>
            <a:r>
              <a:rPr lang="fr-FR" sz="1800" dirty="0" err="1"/>
              <a:t>diagnosis</a:t>
            </a:r>
            <a:r>
              <a:rPr lang="fr-FR" sz="1800" dirty="0"/>
              <a:t> in </a:t>
            </a:r>
            <a:r>
              <a:rPr lang="fr-FR" sz="1800" dirty="0" err="1"/>
              <a:t>medicine</a:t>
            </a:r>
            <a:r>
              <a:rPr lang="fr-FR" sz="1800" dirty="0"/>
              <a:t> </a:t>
            </a:r>
          </a:p>
          <a:p>
            <a:pPr lvl="1" eaLnBrk="1" hangingPunct="1">
              <a:lnSpc>
                <a:spcPct val="80000"/>
              </a:lnSpc>
            </a:pPr>
            <a:endParaRPr lang="en-GB" sz="1800" dirty="0" smtClean="0"/>
          </a:p>
          <a:p>
            <a:pPr lvl="1" eaLnBrk="1" hangingPunct="1">
              <a:lnSpc>
                <a:spcPct val="80000"/>
              </a:lnSpc>
            </a:pPr>
            <a:r>
              <a:rPr lang="en-GB" sz="1800" dirty="0" smtClean="0"/>
              <a:t>advanced </a:t>
            </a:r>
            <a:r>
              <a:rPr lang="en-GB" sz="1800" dirty="0"/>
              <a:t>graphics and virtual reality, particularly in the entertainment industry </a:t>
            </a:r>
            <a:endParaRPr lang="fr-FR" sz="1800" dirty="0"/>
          </a:p>
          <a:p>
            <a:pPr lvl="1" eaLnBrk="1" hangingPunct="1">
              <a:lnSpc>
                <a:spcPct val="80000"/>
              </a:lnSpc>
            </a:pPr>
            <a:r>
              <a:rPr lang="en-GB" sz="1800" dirty="0"/>
              <a:t>networked video and multi-media technologies </a:t>
            </a:r>
            <a:endParaRPr lang="fr-FR" sz="1800" dirty="0"/>
          </a:p>
          <a:p>
            <a:pPr eaLnBrk="1" hangingPunct="1">
              <a:lnSpc>
                <a:spcPct val="80000"/>
              </a:lnSpc>
            </a:pPr>
            <a:r>
              <a:rPr lang="en-GB" sz="2000" dirty="0" smtClean="0"/>
              <a:t>Ultimately</a:t>
            </a:r>
            <a:r>
              <a:rPr lang="en-GB" sz="2000" dirty="0"/>
              <a:t>, parallel computing is an attempt to maximize the infinite but seemingly scarce commodity called time. </a:t>
            </a:r>
            <a:endParaRPr lang="fr-FR" sz="2000" dirty="0"/>
          </a:p>
        </p:txBody>
      </p:sp>
    </p:spTree>
    <p:extLst>
      <p:ext uri="{BB962C8B-B14F-4D97-AF65-F5344CB8AC3E}">
        <p14:creationId xmlns:p14="http://schemas.microsoft.com/office/powerpoint/2010/main" val="3704864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fr-FR" dirty="0" err="1" smtClean="0"/>
              <a:t>Why</a:t>
            </a:r>
            <a:r>
              <a:rPr lang="fr-FR" dirty="0" smtClean="0"/>
              <a:t> </a:t>
            </a:r>
            <a:r>
              <a:rPr lang="fr-FR" dirty="0" err="1" smtClean="0"/>
              <a:t>Parallel</a:t>
            </a:r>
            <a:r>
              <a:rPr lang="fr-FR" dirty="0" smtClean="0"/>
              <a:t> </a:t>
            </a:r>
            <a:r>
              <a:rPr lang="fr-FR" dirty="0" err="1" smtClean="0"/>
              <a:t>Computing</a:t>
            </a:r>
            <a:r>
              <a:rPr lang="fr-FR" dirty="0" smtClean="0"/>
              <a:t>? </a:t>
            </a:r>
          </a:p>
        </p:txBody>
      </p:sp>
      <p:sp>
        <p:nvSpPr>
          <p:cNvPr id="12291" name="Rectangle 3"/>
          <p:cNvSpPr>
            <a:spLocks noGrp="1" noChangeArrowheads="1"/>
          </p:cNvSpPr>
          <p:nvPr>
            <p:ph idx="1"/>
          </p:nvPr>
        </p:nvSpPr>
        <p:spPr/>
        <p:txBody>
          <a:bodyPr/>
          <a:lstStyle/>
          <a:p>
            <a:pPr eaLnBrk="1" hangingPunct="1"/>
            <a:r>
              <a:rPr lang="fr-FR" dirty="0" smtClean="0"/>
              <a:t>This </a:t>
            </a:r>
            <a:r>
              <a:rPr lang="fr-FR" dirty="0" err="1" smtClean="0"/>
              <a:t>is</a:t>
            </a:r>
            <a:r>
              <a:rPr lang="fr-FR" dirty="0" smtClean="0"/>
              <a:t> a </a:t>
            </a:r>
            <a:r>
              <a:rPr lang="fr-FR" dirty="0" err="1" smtClean="0"/>
              <a:t>legitime</a:t>
            </a:r>
            <a:r>
              <a:rPr lang="fr-FR" dirty="0" smtClean="0"/>
              <a:t> question! </a:t>
            </a:r>
            <a:r>
              <a:rPr lang="fr-FR" dirty="0" err="1" smtClean="0"/>
              <a:t>Parallel</a:t>
            </a:r>
            <a:r>
              <a:rPr lang="fr-FR" dirty="0" smtClean="0"/>
              <a:t> </a:t>
            </a:r>
            <a:r>
              <a:rPr lang="fr-FR" dirty="0" err="1" smtClean="0"/>
              <a:t>computing</a:t>
            </a:r>
            <a:r>
              <a:rPr lang="fr-FR" dirty="0" smtClean="0"/>
              <a:t> </a:t>
            </a:r>
            <a:r>
              <a:rPr lang="fr-FR" dirty="0" err="1" smtClean="0"/>
              <a:t>is</a:t>
            </a:r>
            <a:r>
              <a:rPr lang="fr-FR" dirty="0" smtClean="0"/>
              <a:t> </a:t>
            </a:r>
            <a:r>
              <a:rPr lang="fr-FR" dirty="0" err="1" smtClean="0"/>
              <a:t>complex</a:t>
            </a:r>
            <a:r>
              <a:rPr lang="fr-FR" dirty="0" smtClean="0"/>
              <a:t> on </a:t>
            </a:r>
            <a:r>
              <a:rPr lang="fr-FR" dirty="0" err="1" smtClean="0"/>
              <a:t>any</a:t>
            </a:r>
            <a:r>
              <a:rPr lang="fr-FR" dirty="0" smtClean="0"/>
              <a:t> aspect!</a:t>
            </a:r>
          </a:p>
          <a:p>
            <a:pPr eaLnBrk="1" hangingPunct="1"/>
            <a:endParaRPr lang="fr-FR" dirty="0" smtClean="0"/>
          </a:p>
          <a:p>
            <a:pPr eaLnBrk="1" hangingPunct="1"/>
            <a:r>
              <a:rPr lang="en-GB" dirty="0" smtClean="0"/>
              <a:t>The primary reasons for using parallel computing: </a:t>
            </a:r>
            <a:endParaRPr lang="fr-FR" dirty="0" smtClean="0"/>
          </a:p>
          <a:p>
            <a:pPr lvl="1" eaLnBrk="1" hangingPunct="1"/>
            <a:r>
              <a:rPr lang="fr-FR" dirty="0" smtClean="0"/>
              <a:t>Save time - </a:t>
            </a:r>
            <a:r>
              <a:rPr lang="fr-FR" dirty="0" err="1" smtClean="0"/>
              <a:t>wall</a:t>
            </a:r>
            <a:r>
              <a:rPr lang="fr-FR" dirty="0" smtClean="0"/>
              <a:t> </a:t>
            </a:r>
            <a:r>
              <a:rPr lang="fr-FR" dirty="0" err="1" smtClean="0"/>
              <a:t>clock</a:t>
            </a:r>
            <a:r>
              <a:rPr lang="fr-FR" dirty="0" smtClean="0"/>
              <a:t> time </a:t>
            </a:r>
          </a:p>
          <a:p>
            <a:pPr lvl="1" eaLnBrk="1" hangingPunct="1"/>
            <a:r>
              <a:rPr lang="fr-FR" dirty="0" err="1" smtClean="0"/>
              <a:t>Solve</a:t>
            </a:r>
            <a:r>
              <a:rPr lang="fr-FR" dirty="0" smtClean="0"/>
              <a:t> </a:t>
            </a:r>
            <a:r>
              <a:rPr lang="fr-FR" dirty="0" err="1" smtClean="0"/>
              <a:t>larger</a:t>
            </a:r>
            <a:r>
              <a:rPr lang="fr-FR" dirty="0" smtClean="0"/>
              <a:t> </a:t>
            </a:r>
            <a:r>
              <a:rPr lang="fr-FR" dirty="0" err="1" smtClean="0"/>
              <a:t>problems</a:t>
            </a:r>
            <a:r>
              <a:rPr lang="fr-FR" dirty="0" smtClean="0"/>
              <a:t> </a:t>
            </a:r>
          </a:p>
          <a:p>
            <a:pPr lvl="1" eaLnBrk="1" hangingPunct="1"/>
            <a:r>
              <a:rPr lang="en-GB" dirty="0" smtClean="0"/>
              <a:t>Provide concurrency (do multiple things at the same time) </a:t>
            </a:r>
            <a:endParaRPr lang="fr-FR" dirty="0" smtClean="0"/>
          </a:p>
          <a:p>
            <a:pPr eaLnBrk="1" hangingPunct="1"/>
            <a:endParaRPr lang="fr-FR" dirty="0" smtClean="0"/>
          </a:p>
        </p:txBody>
      </p:sp>
    </p:spTree>
    <p:extLst>
      <p:ext uri="{BB962C8B-B14F-4D97-AF65-F5344CB8AC3E}">
        <p14:creationId xmlns:p14="http://schemas.microsoft.com/office/powerpoint/2010/main" val="925529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27500" y="525194"/>
            <a:ext cx="8596668" cy="1320800"/>
          </a:xfrm>
        </p:spPr>
        <p:txBody>
          <a:bodyPr/>
          <a:lstStyle/>
          <a:p>
            <a:pPr eaLnBrk="1" hangingPunct="1"/>
            <a:r>
              <a:rPr lang="fr-FR" dirty="0" smtClean="0"/>
              <a:t>Limitations of Serial </a:t>
            </a:r>
            <a:r>
              <a:rPr lang="fr-FR" dirty="0" err="1" smtClean="0"/>
              <a:t>Computing</a:t>
            </a:r>
            <a:endParaRPr lang="fr-FR" dirty="0" smtClean="0"/>
          </a:p>
        </p:txBody>
      </p:sp>
      <p:sp>
        <p:nvSpPr>
          <p:cNvPr id="14339" name="Rectangle 3"/>
          <p:cNvSpPr>
            <a:spLocks noGrp="1" noChangeArrowheads="1"/>
          </p:cNvSpPr>
          <p:nvPr>
            <p:ph idx="1"/>
          </p:nvPr>
        </p:nvSpPr>
        <p:spPr/>
        <p:txBody>
          <a:bodyPr>
            <a:normAutofit/>
          </a:bodyPr>
          <a:lstStyle/>
          <a:p>
            <a:pPr eaLnBrk="1" hangingPunct="1">
              <a:lnSpc>
                <a:spcPct val="90000"/>
              </a:lnSpc>
            </a:pPr>
            <a:r>
              <a:rPr lang="en-GB" dirty="0">
                <a:solidFill>
                  <a:schemeClr val="accent2"/>
                </a:solidFill>
              </a:rPr>
              <a:t>Limits to serial computing</a:t>
            </a:r>
            <a:r>
              <a:rPr lang="en-GB" dirty="0"/>
              <a:t> - both physical and practical reasons pose significant constraints to simply building ever faster serial computers.</a:t>
            </a:r>
            <a:endParaRPr lang="fr-FR" dirty="0"/>
          </a:p>
          <a:p>
            <a:pPr eaLnBrk="1" hangingPunct="1">
              <a:lnSpc>
                <a:spcPct val="90000"/>
              </a:lnSpc>
            </a:pPr>
            <a:endParaRPr lang="en-GB" dirty="0" smtClean="0">
              <a:solidFill>
                <a:schemeClr val="accent2"/>
              </a:solidFill>
            </a:endParaRPr>
          </a:p>
          <a:p>
            <a:pPr eaLnBrk="1" hangingPunct="1">
              <a:lnSpc>
                <a:spcPct val="90000"/>
              </a:lnSpc>
            </a:pPr>
            <a:r>
              <a:rPr lang="en-GB" dirty="0" smtClean="0">
                <a:solidFill>
                  <a:schemeClr val="accent2"/>
                </a:solidFill>
              </a:rPr>
              <a:t>Transmission </a:t>
            </a:r>
            <a:r>
              <a:rPr lang="en-GB" dirty="0">
                <a:solidFill>
                  <a:schemeClr val="accent2"/>
                </a:solidFill>
              </a:rPr>
              <a:t>speeds</a:t>
            </a:r>
            <a:r>
              <a:rPr lang="en-GB" dirty="0"/>
              <a:t> - the speed of a serial computer is directly dependent upon how fast data can move through hardware. Absolute limits are the speed of light (30 cm/nanosecond) and the transmission limit of copper wire (9 cm/nanosecond). </a:t>
            </a:r>
            <a:r>
              <a:rPr lang="fr-FR" dirty="0" err="1"/>
              <a:t>Increasing</a:t>
            </a:r>
            <a:r>
              <a:rPr lang="fr-FR" dirty="0"/>
              <a:t> speeds </a:t>
            </a:r>
            <a:r>
              <a:rPr lang="fr-FR" dirty="0" err="1"/>
              <a:t>necessitate</a:t>
            </a:r>
            <a:r>
              <a:rPr lang="fr-FR" dirty="0"/>
              <a:t> </a:t>
            </a:r>
            <a:r>
              <a:rPr lang="fr-FR" dirty="0" err="1"/>
              <a:t>increasing</a:t>
            </a:r>
            <a:r>
              <a:rPr lang="fr-FR" dirty="0"/>
              <a:t> </a:t>
            </a:r>
            <a:r>
              <a:rPr lang="fr-FR" dirty="0" err="1"/>
              <a:t>proximity</a:t>
            </a:r>
            <a:r>
              <a:rPr lang="fr-FR" dirty="0"/>
              <a:t> of </a:t>
            </a:r>
            <a:r>
              <a:rPr lang="fr-FR" dirty="0" err="1"/>
              <a:t>processing</a:t>
            </a:r>
            <a:r>
              <a:rPr lang="fr-FR" dirty="0"/>
              <a:t> </a:t>
            </a:r>
            <a:r>
              <a:rPr lang="fr-FR" dirty="0" err="1"/>
              <a:t>elements</a:t>
            </a:r>
            <a:r>
              <a:rPr lang="fr-FR" dirty="0"/>
              <a:t>. </a:t>
            </a:r>
          </a:p>
          <a:p>
            <a:pPr eaLnBrk="1" hangingPunct="1">
              <a:lnSpc>
                <a:spcPct val="90000"/>
              </a:lnSpc>
            </a:pPr>
            <a:endParaRPr lang="en-GB" dirty="0" smtClean="0">
              <a:solidFill>
                <a:schemeClr val="accent2"/>
              </a:solidFill>
            </a:endParaRPr>
          </a:p>
          <a:p>
            <a:pPr eaLnBrk="1" hangingPunct="1">
              <a:lnSpc>
                <a:spcPct val="90000"/>
              </a:lnSpc>
            </a:pPr>
            <a:r>
              <a:rPr lang="en-GB" dirty="0" smtClean="0">
                <a:solidFill>
                  <a:schemeClr val="accent2"/>
                </a:solidFill>
              </a:rPr>
              <a:t>Economic </a:t>
            </a:r>
            <a:r>
              <a:rPr lang="en-GB" dirty="0">
                <a:solidFill>
                  <a:schemeClr val="accent2"/>
                </a:solidFill>
              </a:rPr>
              <a:t>limitations</a:t>
            </a:r>
            <a:r>
              <a:rPr lang="en-GB" dirty="0"/>
              <a:t> - it is increasingly expensive to make a single processor faster. Using a larger number of moderately fast commodity processors to achieve the same (or better) performance is less expensive. </a:t>
            </a:r>
            <a:endParaRPr lang="fr-FR" dirty="0"/>
          </a:p>
          <a:p>
            <a:pPr eaLnBrk="1" hangingPunct="1">
              <a:lnSpc>
                <a:spcPct val="90000"/>
              </a:lnSpc>
            </a:pPr>
            <a:endParaRPr lang="fr-FR" dirty="0"/>
          </a:p>
        </p:txBody>
      </p:sp>
    </p:spTree>
    <p:extLst>
      <p:ext uri="{BB962C8B-B14F-4D97-AF65-F5344CB8AC3E}">
        <p14:creationId xmlns:p14="http://schemas.microsoft.com/office/powerpoint/2010/main" val="27917616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3933</TotalTime>
  <Words>3359</Words>
  <Application>Microsoft Office PowerPoint</Application>
  <PresentationFormat>Widescreen</PresentationFormat>
  <Paragraphs>329</Paragraphs>
  <Slides>43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Arial Narrow</vt:lpstr>
      <vt:lpstr>Book Antiqua</vt:lpstr>
      <vt:lpstr>Calibri</vt:lpstr>
      <vt:lpstr>メイリオ</vt:lpstr>
      <vt:lpstr>Times New Roman</vt:lpstr>
      <vt:lpstr>Trebuchet MS</vt:lpstr>
      <vt:lpstr>Webdings</vt:lpstr>
      <vt:lpstr>Wingdings</vt:lpstr>
      <vt:lpstr>Wingdings 3</vt:lpstr>
      <vt:lpstr>ヒラギノ角ゴ Pro W3</vt:lpstr>
      <vt:lpstr>Facet</vt:lpstr>
      <vt:lpstr>Introduction to Parallel Computing</vt:lpstr>
      <vt:lpstr>Marks Distribution</vt:lpstr>
      <vt:lpstr>What is Parallel Computing? (1)</vt:lpstr>
      <vt:lpstr>What is Parallel Computing? (2)</vt:lpstr>
      <vt:lpstr>Parallel Computing: Resources</vt:lpstr>
      <vt:lpstr>Parallel Computing: The computational problem </vt:lpstr>
      <vt:lpstr>Parallel Computing: what for? (3)</vt:lpstr>
      <vt:lpstr>Why Parallel Computing? </vt:lpstr>
      <vt:lpstr>Limitations of Serial Computing</vt:lpstr>
      <vt:lpstr>Flynn Taxanomy</vt:lpstr>
      <vt:lpstr>Flynn’s Taxonomy</vt:lpstr>
      <vt:lpstr>Single Instruction, Single Data (SISD)</vt:lpstr>
      <vt:lpstr>Single Instruction, Multiple Data (SIMD)</vt:lpstr>
      <vt:lpstr>Multiple Instruction, Single Data (MISD)</vt:lpstr>
      <vt:lpstr>Multiple Instruction, Multiple Data (MIMD)</vt:lpstr>
      <vt:lpstr>Some General Parallel Terminology</vt:lpstr>
      <vt:lpstr>Symmetric  vs. Asymmetric Multiprocessing Architecture [1/2]</vt:lpstr>
      <vt:lpstr>Some General Parallel Terminology</vt:lpstr>
      <vt:lpstr>Some General Parallel Terminology</vt:lpstr>
      <vt:lpstr>Some General Parallel Terminology</vt:lpstr>
      <vt:lpstr>PowerPoint Presentation</vt:lpstr>
      <vt:lpstr>PowerPoint Presentation</vt:lpstr>
      <vt:lpstr>Some General Parallel Terminology</vt:lpstr>
      <vt:lpstr>Some General Parallel Terminology</vt:lpstr>
      <vt:lpstr>Shared Memory</vt:lpstr>
      <vt:lpstr>Shared Memory : UMA vs. NUMA</vt:lpstr>
      <vt:lpstr>Cache Coherency </vt:lpstr>
      <vt:lpstr>Shared Memory: Pro and Con</vt:lpstr>
      <vt:lpstr>Distributed Memory</vt:lpstr>
      <vt:lpstr>Distributed Memory: Pro and Con</vt:lpstr>
      <vt:lpstr>Hybrid Distributed-Shared Memory</vt:lpstr>
      <vt:lpstr>Hybrid Distributed-Shared Memory</vt:lpstr>
      <vt:lpstr>PowerPoint Presentation</vt:lpstr>
      <vt:lpstr>PowerPoint Presentation</vt:lpstr>
      <vt:lpstr>PowerPoint Presentation</vt:lpstr>
      <vt:lpstr>Data Parallel Model</vt:lpstr>
      <vt:lpstr>Programming Models</vt:lpstr>
      <vt:lpstr>Shared Memory Model</vt:lpstr>
      <vt:lpstr>Threads Model Implementations</vt:lpstr>
      <vt:lpstr>Threads Model</vt:lpstr>
      <vt:lpstr>Threads Model</vt:lpstr>
      <vt:lpstr>Message Passing Model</vt:lpstr>
      <vt:lpstr>Topics discussion (in-depth with scenarios)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nausheen</dc:creator>
  <cp:lastModifiedBy>NU FAST</cp:lastModifiedBy>
  <cp:revision>148</cp:revision>
  <dcterms:created xsi:type="dcterms:W3CDTF">2020-08-31T07:49:57Z</dcterms:created>
  <dcterms:modified xsi:type="dcterms:W3CDTF">2023-09-01T07:27:55Z</dcterms:modified>
</cp:coreProperties>
</file>