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5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277" r:id="rId11"/>
    <p:sldId id="283" r:id="rId12"/>
    <p:sldId id="284" r:id="rId13"/>
    <p:sldId id="285" r:id="rId14"/>
    <p:sldId id="286" r:id="rId15"/>
    <p:sldId id="287" r:id="rId16"/>
    <p:sldId id="288" r:id="rId17"/>
    <p:sldId id="305" r:id="rId18"/>
    <p:sldId id="289" r:id="rId19"/>
    <p:sldId id="290" r:id="rId20"/>
    <p:sldId id="291" r:id="rId21"/>
    <p:sldId id="306" r:id="rId22"/>
    <p:sldId id="292" r:id="rId23"/>
    <p:sldId id="293" r:id="rId24"/>
    <p:sldId id="296" r:id="rId25"/>
    <p:sldId id="297" r:id="rId26"/>
    <p:sldId id="298" r:id="rId27"/>
    <p:sldId id="299" r:id="rId28"/>
    <p:sldId id="300" r:id="rId29"/>
    <p:sldId id="301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23C5-9C7B-404A-8369-9A2A25795A2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5C4F2-466B-4818-A770-90050B49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7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18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81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4152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C913-6068-462D-8626-DCDE6C0C68F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ja-JP" dirty="0" smtClean="0"/>
              <a:t>Introduction to </a:t>
            </a:r>
            <a:r>
              <a:rPr lang="fr-FR" altLang="ja-JP" dirty="0" err="1" smtClean="0"/>
              <a:t>Parallel</a:t>
            </a:r>
            <a:r>
              <a:rPr lang="fr-FR" altLang="ja-JP" dirty="0" smtClean="0"/>
              <a:t> </a:t>
            </a:r>
            <a:r>
              <a:rPr lang="fr-FR" altLang="ja-JP" dirty="0" err="1" smtClean="0"/>
              <a:t>Computing</a:t>
            </a:r>
            <a:endParaRPr lang="fr-F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109882" y="5432612"/>
            <a:ext cx="227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Nausheen </a:t>
            </a:r>
            <a:r>
              <a:rPr lang="en-US" dirty="0" err="1" smtClean="0"/>
              <a:t>Shoaib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Flynn </a:t>
            </a:r>
            <a:r>
              <a:rPr lang="fr-FR" dirty="0" err="1" smtClean="0"/>
              <a:t>Taxanomy</a:t>
            </a:r>
            <a:endParaRPr lang="fr-F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The matrix below defines the 4 possible classifications according to Flynn</a:t>
            </a:r>
            <a:r>
              <a:rPr lang="fr-FR" altLang="ja-JP" smtClean="0"/>
              <a:t> </a:t>
            </a:r>
          </a:p>
          <a:p>
            <a:pPr eaLnBrk="1" hangingPunct="1"/>
            <a:endParaRPr lang="fr-FR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2" t="46230" r="22240" b="27312"/>
          <a:stretch>
            <a:fillRect/>
          </a:stretch>
        </p:blipFill>
        <p:spPr bwMode="auto">
          <a:xfrm>
            <a:off x="2424114" y="3141664"/>
            <a:ext cx="70564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Flynn </a:t>
            </a:r>
            <a:r>
              <a:rPr lang="fr-FR" dirty="0" err="1"/>
              <a:t>Taxanomy</a:t>
            </a:r>
            <a:endParaRPr lang="en-US" dirty="0"/>
          </a:p>
        </p:txBody>
      </p:sp>
      <p:pic>
        <p:nvPicPr>
          <p:cNvPr id="2050" name="Picture 2" descr="Computer Architecture | Flynn's taxonomy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2096460"/>
            <a:ext cx="7908841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Single Instruction, Single Data (SISD)</a:t>
            </a:r>
            <a:endParaRPr lang="fr-FR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619125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A serial (non-parallel) computer 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Single instruction: only one instruction stream is being acted on by the CPU during any one clock cycle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Single data: only one data stream is being used as input during any one clock cycle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Deterministic execution 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This is the oldest and until recently, the most prevalent form of computer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en-GB" altLang="ja-JP" smtClean="0"/>
              <a:t>Examples: most PCs, single CPU workstations and mainframes </a:t>
            </a:r>
            <a:endParaRPr lang="fr-FR" smtClean="0"/>
          </a:p>
        </p:txBody>
      </p:sp>
      <p:pic>
        <p:nvPicPr>
          <p:cNvPr id="23556" name="Picture 4" descr="SI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708276"/>
            <a:ext cx="17907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8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Single Instruction, Multiple Data (SIMD)</a:t>
            </a:r>
            <a:endParaRPr lang="fr-FR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8107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1600"/>
              <a:t>A type of parallel computer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/>
              <a:t>Single instruction: All processing units execute the same instruction at any given clock cycle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sz="1600"/>
              <a:t>Multiple data: Each processing unit can operate on a different data element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sz="1600"/>
              <a:t>This type of machine typically has an instruction dispatcher, a very high-bandwidth internal network, and a very large array of very small-capacity instruction units.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sz="1600"/>
              <a:t>Best suited for specialized problems characterized by a high degree of regularity,such as image processing.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fr-FR" sz="1600"/>
              <a:t>Synchronous (lockstep) and deterministic execution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/>
              <a:t>Two varieties: Processor Arrays and Vector Pipelines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fr-FR" sz="1600"/>
              <a:t>Examples: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400"/>
              <a:t>Processor Arrays: Connection Machine CM-2, Maspar MP-1, MP-2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ja-JP" sz="1400"/>
              <a:t>Vector Pipelines: IBM 9000, Cray C90, Fujitsu VP, NEC SX-2, Hitachi S820</a:t>
            </a:r>
            <a:endParaRPr lang="fr-FR" sz="1400"/>
          </a:p>
        </p:txBody>
      </p:sp>
      <p:pic>
        <p:nvPicPr>
          <p:cNvPr id="24580" name="Picture 4" descr="S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26" y="1930400"/>
            <a:ext cx="4171950" cy="456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Multiple Instruction, Single Data (MISD)</a:t>
            </a:r>
            <a:endParaRPr lang="fr-FR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81075"/>
            <a:ext cx="7772400" cy="4419600"/>
          </a:xfrm>
        </p:spPr>
        <p:txBody>
          <a:bodyPr/>
          <a:lstStyle/>
          <a:p>
            <a:pPr eaLnBrk="1" hangingPunct="1"/>
            <a:r>
              <a:rPr lang="en-GB" sz="2000"/>
              <a:t>A single data stream is fed into multiple processing units. </a:t>
            </a:r>
            <a:endParaRPr lang="fr-FR" sz="2000"/>
          </a:p>
          <a:p>
            <a:pPr eaLnBrk="1" hangingPunct="1"/>
            <a:r>
              <a:rPr lang="en-GB" sz="2000"/>
              <a:t>Each processing unit operates on the data independently via independent instruction streams. </a:t>
            </a:r>
            <a:endParaRPr lang="fr-FR" sz="2000"/>
          </a:p>
          <a:p>
            <a:pPr eaLnBrk="1" hangingPunct="1"/>
            <a:r>
              <a:rPr lang="en-GB" sz="2000"/>
              <a:t>Few actual examples of this class of parallel computer have ever existed. </a:t>
            </a:r>
            <a:r>
              <a:rPr lang="fr-FR" sz="2000"/>
              <a:t>One is the experimental Carnegie-Mellon C.mmp computer (1971). </a:t>
            </a:r>
          </a:p>
          <a:p>
            <a:pPr eaLnBrk="1" hangingPunct="1"/>
            <a:r>
              <a:rPr lang="en-GB" sz="2000"/>
              <a:t>Some conceivable uses might be: </a:t>
            </a:r>
            <a:endParaRPr lang="fr-FR" sz="2000"/>
          </a:p>
          <a:p>
            <a:pPr lvl="1" eaLnBrk="1" hangingPunct="1"/>
            <a:r>
              <a:rPr lang="en-GB" sz="1800"/>
              <a:t>multiple frequency filters operating on a single signal stream </a:t>
            </a:r>
            <a:endParaRPr lang="fr-FR" sz="1800"/>
          </a:p>
          <a:p>
            <a:pPr eaLnBrk="1" hangingPunct="1"/>
            <a:r>
              <a:rPr lang="en-GB" altLang="ja-JP" sz="2000"/>
              <a:t>multiple cryptography algorithms attempting to crack a single coded message.</a:t>
            </a:r>
            <a:endParaRPr lang="fr-FR" sz="2000"/>
          </a:p>
        </p:txBody>
      </p:sp>
      <p:pic>
        <p:nvPicPr>
          <p:cNvPr id="25604" name="Picture 4" descr="MI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4724400"/>
            <a:ext cx="417195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9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ja-JP" smtClean="0"/>
              <a:t>Multiple Instruction, Multiple Data (MIMD)</a:t>
            </a:r>
            <a:endParaRPr lang="fr-F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8107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/>
              <a:t>Currently, the most common type of parallel computer. Most modern computers fall into this category.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Multiple Instruction: every processor may be executing a different instruction stream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Multiple Data: every processor may be working with a different data stream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Execution can be synchronous or asynchronous, deterministic or non-deterministic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altLang="ja-JP" sz="2000" dirty="0"/>
              <a:t>Examples: most current supercomputers, networked parallel computer "grids" and multi-processor SMP computers - including some types of PCs.</a:t>
            </a:r>
            <a:r>
              <a:rPr lang="fr-FR" altLang="ja-JP" sz="2000" dirty="0"/>
              <a:t> </a:t>
            </a:r>
            <a:endParaRPr lang="fr-FR" sz="2000" dirty="0"/>
          </a:p>
        </p:txBody>
      </p:sp>
      <p:pic>
        <p:nvPicPr>
          <p:cNvPr id="26628" name="Picture 4" descr="M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4508500"/>
            <a:ext cx="41719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8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050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b="1" smtClean="0"/>
              <a:t>Task 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A logically discrete section of computational work. A task is typically a program or program-like set of instructions that is executed by a processor. </a:t>
            </a:r>
            <a:endParaRPr lang="en-GB" b="1" smtClean="0"/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Parallel Task 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A task that can be executed by multiple processors safely (yields correct results) </a:t>
            </a:r>
            <a:endParaRPr lang="en-GB" b="1" smtClean="0"/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Serial Execution 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Execution of a program sequentially, one statement at a time. In the simplest sense, this is what happens on a one processor machine. However, virtually all parallel tasks will have sections of a parallel program that must be executed serially. 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755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2188022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Symmetric  vs. Asymmetric Multiprocessing Architecture [1/2]</a:t>
            </a:r>
          </a:p>
        </p:txBody>
      </p:sp>
      <p:pic>
        <p:nvPicPr>
          <p:cNvPr id="58370" name="Picture 2" descr="Image result for symmetric and asymmetric multi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0462" y="1153885"/>
            <a:ext cx="8927052" cy="4821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01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000" b="1"/>
              <a:t>Parallel Execution </a:t>
            </a:r>
            <a:endParaRPr lang="en-GB" sz="20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Execution of a program by more than one task, with each task being able to execute the same or different statement at the same moment in time. </a:t>
            </a:r>
            <a:endParaRPr lang="en-GB" sz="1800" b="1"/>
          </a:p>
          <a:p>
            <a:pPr eaLnBrk="1" hangingPunct="1">
              <a:lnSpc>
                <a:spcPct val="80000"/>
              </a:lnSpc>
            </a:pPr>
            <a:r>
              <a:rPr lang="en-GB" sz="2000" b="1"/>
              <a:t>Shared Memory </a:t>
            </a:r>
            <a:endParaRPr lang="en-GB" sz="20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From a strictly hardware point of view, describes a computer architecture where all processors have direct (usually bus based) access to common physical memory. In a programming sense, it describes a model where parallel tasks all have the same "picture" of memory and can directly address and access the same logical memory locations regardless of where the physical memory actually exists. </a:t>
            </a:r>
            <a:endParaRPr lang="en-GB" sz="1800" b="1"/>
          </a:p>
          <a:p>
            <a:pPr eaLnBrk="1" hangingPunct="1">
              <a:lnSpc>
                <a:spcPct val="80000"/>
              </a:lnSpc>
            </a:pPr>
            <a:r>
              <a:rPr lang="en-GB" sz="2000" b="1"/>
              <a:t>Distributed Memory </a:t>
            </a:r>
            <a:endParaRPr lang="en-GB" sz="20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In hardware, refers to network based memory access for physical memory that is not common. As a programming model, tasks can only logically "see" local machine memory and must use communications to access memory on other machines where other tasks are executing. </a:t>
            </a:r>
            <a:endParaRPr lang="fr-FR" sz="18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553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b="1"/>
              <a:t>Communications </a:t>
            </a:r>
            <a:endParaRPr lang="en-GB" sz="2000"/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Parallel tasks typically need to exchange data. There are several ways this can be accomplished, such as through a shared memory bus or over a network, however the actual event of data exchange is commonly referred to as communications regardless of the method employed. </a:t>
            </a:r>
            <a:endParaRPr lang="en-GB" sz="1800" b="1"/>
          </a:p>
          <a:p>
            <a:pPr eaLnBrk="1" hangingPunct="1">
              <a:lnSpc>
                <a:spcPct val="90000"/>
              </a:lnSpc>
            </a:pPr>
            <a:r>
              <a:rPr lang="en-GB" sz="2000" b="1"/>
              <a:t>Synchronization </a:t>
            </a:r>
            <a:endParaRPr lang="en-GB" sz="2000"/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The coordination of parallel tasks in real time, very often associated with communications. Often implemented by establishing a synchronization point within an application where a task may not proceed further until another task(s) reaches the same or logically equivalent point. </a:t>
            </a:r>
            <a:endParaRPr lang="en-GB" altLang="ja-JP" sz="1800"/>
          </a:p>
          <a:p>
            <a:pPr lvl="1" eaLnBrk="1" hangingPunct="1">
              <a:lnSpc>
                <a:spcPct val="90000"/>
              </a:lnSpc>
            </a:pPr>
            <a:r>
              <a:rPr lang="en-GB" altLang="ja-JP" sz="1800"/>
              <a:t>Synchronization usually involves waiting by at least one task, and can therefore cause a parallel application's wall clock execution time to increase.</a:t>
            </a:r>
            <a:r>
              <a:rPr lang="fr-FR" altLang="ja-JP" sz="1800"/>
              <a:t> </a:t>
            </a:r>
            <a:endParaRPr lang="fr-FR" sz="18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933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Marks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275" y="1593918"/>
            <a:ext cx="8596668" cy="4806882"/>
          </a:xfrm>
        </p:spPr>
        <p:txBody>
          <a:bodyPr>
            <a:normAutofit/>
          </a:bodyPr>
          <a:lstStyle/>
          <a:p>
            <a:r>
              <a:rPr lang="en-US" dirty="0" smtClean="0"/>
              <a:t>Assignment, Project, Quiz : 20%</a:t>
            </a:r>
          </a:p>
          <a:p>
            <a:r>
              <a:rPr lang="en-US" dirty="0" smtClean="0"/>
              <a:t>Mid Terms : 30%</a:t>
            </a:r>
          </a:p>
          <a:p>
            <a:r>
              <a:rPr lang="en-US" dirty="0" smtClean="0"/>
              <a:t>Final: 50%</a:t>
            </a:r>
          </a:p>
          <a:p>
            <a:endParaRPr lang="en-US" dirty="0"/>
          </a:p>
          <a:p>
            <a:r>
              <a:rPr lang="en-US" dirty="0" smtClean="0"/>
              <a:t>Google Classroom: </a:t>
            </a:r>
            <a:r>
              <a:rPr lang="en-US" dirty="0" err="1"/>
              <a:t>priwxlk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Book:</a:t>
            </a:r>
          </a:p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b="1" dirty="0" smtClean="0"/>
              <a:t> </a:t>
            </a:r>
            <a:r>
              <a:rPr lang="en-US" b="1" dirty="0"/>
              <a:t>Introduction to Parallel Computing, Second Edition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by </a:t>
            </a:r>
            <a:r>
              <a:rPr lang="en-US" dirty="0" err="1"/>
              <a:t>Ananth</a:t>
            </a:r>
            <a:r>
              <a:rPr lang="en-US" dirty="0"/>
              <a:t> </a:t>
            </a:r>
            <a:r>
              <a:rPr lang="en-US" dirty="0" err="1"/>
              <a:t>Grama</a:t>
            </a:r>
            <a:r>
              <a:rPr lang="en-US" dirty="0"/>
              <a:t>, </a:t>
            </a:r>
            <a:r>
              <a:rPr lang="en-US" dirty="0" err="1"/>
              <a:t>Anshul</a:t>
            </a:r>
            <a:r>
              <a:rPr lang="en-US" dirty="0"/>
              <a:t> Gupta, George </a:t>
            </a:r>
            <a:r>
              <a:rPr lang="en-US" dirty="0" err="1"/>
              <a:t>Karypis</a:t>
            </a:r>
            <a:r>
              <a:rPr lang="en-US" dirty="0"/>
              <a:t>, </a:t>
            </a:r>
            <a:r>
              <a:rPr lang="en-US" dirty="0" err="1"/>
              <a:t>Vipin</a:t>
            </a:r>
            <a:r>
              <a:rPr lang="en-US" dirty="0"/>
              <a:t> Kumar</a:t>
            </a:r>
          </a:p>
          <a:p>
            <a:pPr marL="0" indent="0">
              <a:buNone/>
            </a:pPr>
            <a:r>
              <a:rPr lang="en-US" b="1" dirty="0" smtClean="0"/>
              <a:t>2. Programming Parallel Processors, second Edition 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dirty="0" smtClean="0"/>
              <a:t>by  by David Kirk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b="1" dirty="0" smtClean="0"/>
              <a:t>. Big Data Systems: A 360 degree Approach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by </a:t>
            </a:r>
            <a:r>
              <a:rPr lang="en-US" dirty="0" err="1" smtClean="0"/>
              <a:t>Jawwad</a:t>
            </a:r>
            <a:r>
              <a:rPr lang="en-US" dirty="0" smtClean="0"/>
              <a:t> </a:t>
            </a:r>
            <a:r>
              <a:rPr lang="en-US" dirty="0" err="1" smtClean="0"/>
              <a:t>Shamsi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000" b="1" dirty="0"/>
              <a:t>Granularity </a:t>
            </a:r>
            <a:endParaRPr lang="en-GB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In parallel computing, granularity is a qualitative measure of the ratio of computation to communication. </a:t>
            </a:r>
            <a:endParaRPr lang="en-GB" sz="1800" b="1" i="1" dirty="0"/>
          </a:p>
          <a:p>
            <a:pPr lvl="1" eaLnBrk="1" hangingPunct="1">
              <a:lnSpc>
                <a:spcPct val="90000"/>
              </a:lnSpc>
            </a:pPr>
            <a:r>
              <a:rPr lang="en-GB" sz="1800" b="1" i="1" dirty="0"/>
              <a:t>Coarse: </a:t>
            </a:r>
            <a:r>
              <a:rPr lang="en-GB" sz="1800" dirty="0"/>
              <a:t>relatively large amounts of computational work are done between communication events </a:t>
            </a:r>
            <a:endParaRPr lang="en-GB" sz="1800" b="1" i="1" dirty="0"/>
          </a:p>
          <a:p>
            <a:pPr lvl="1" eaLnBrk="1" hangingPunct="1">
              <a:lnSpc>
                <a:spcPct val="90000"/>
              </a:lnSpc>
            </a:pPr>
            <a:r>
              <a:rPr lang="en-GB" sz="1800" b="1" i="1" dirty="0"/>
              <a:t>Fine:</a:t>
            </a:r>
            <a:r>
              <a:rPr lang="en-GB" sz="1800" dirty="0"/>
              <a:t> relatively small amounts of computational work are done between communication events </a:t>
            </a:r>
            <a:endParaRPr lang="en-GB" sz="1800" b="1" dirty="0"/>
          </a:p>
          <a:p>
            <a:pPr eaLnBrk="1" hangingPunct="1">
              <a:lnSpc>
                <a:spcPct val="90000"/>
              </a:lnSpc>
            </a:pPr>
            <a:r>
              <a:rPr lang="en-GB" sz="2000" b="1" dirty="0"/>
              <a:t>Observed Speedup </a:t>
            </a:r>
            <a:endParaRPr lang="en-GB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Observed speedup of a code which has been parallelized, defined as: 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wall-clock time of serial execution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wall-clock time of parallel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One of the simplest and most widely used indicators for a parallel program's performance. </a:t>
            </a:r>
            <a:endParaRPr lang="fr-FR" sz="1800" dirty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208120" y="5149407"/>
            <a:ext cx="388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33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1 CS4402 – Parallel Computing Lecture 7 Parallel Graphics – More Fractals  Scheduling.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99245"/>
            <a:ext cx="9144000" cy="575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000" b="1" dirty="0"/>
              <a:t>Parallel Overhead </a:t>
            </a:r>
            <a:endParaRPr lang="en-GB" sz="2000" dirty="0"/>
          </a:p>
          <a:p>
            <a:pPr lvl="1" eaLnBrk="1" hangingPunct="1"/>
            <a:r>
              <a:rPr lang="en-GB" sz="1800" dirty="0"/>
              <a:t>The amount of time required to coordinate parallel tasks, as opposed to doing useful work. </a:t>
            </a:r>
            <a:r>
              <a:rPr lang="fr-FR" sz="1800" dirty="0" err="1"/>
              <a:t>Parallel</a:t>
            </a:r>
            <a:r>
              <a:rPr lang="fr-FR" sz="1800" dirty="0"/>
              <a:t> </a:t>
            </a:r>
            <a:r>
              <a:rPr lang="fr-FR" sz="1800" dirty="0" err="1"/>
              <a:t>overhead</a:t>
            </a:r>
            <a:r>
              <a:rPr lang="fr-FR" sz="1800" dirty="0"/>
              <a:t>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include</a:t>
            </a:r>
            <a:r>
              <a:rPr lang="fr-FR" sz="1800" dirty="0"/>
              <a:t> </a:t>
            </a:r>
            <a:r>
              <a:rPr lang="fr-FR" sz="1800" dirty="0" err="1"/>
              <a:t>factors</a:t>
            </a:r>
            <a:r>
              <a:rPr lang="fr-FR" sz="1800" dirty="0"/>
              <a:t> </a:t>
            </a:r>
            <a:r>
              <a:rPr lang="fr-FR" sz="1800" dirty="0" err="1"/>
              <a:t>such</a:t>
            </a:r>
            <a:r>
              <a:rPr lang="fr-FR" sz="1800" dirty="0"/>
              <a:t> as: </a:t>
            </a:r>
          </a:p>
          <a:p>
            <a:pPr lvl="2" eaLnBrk="1" hangingPunct="1"/>
            <a:r>
              <a:rPr lang="fr-FR" sz="1600" dirty="0" err="1"/>
              <a:t>Task</a:t>
            </a:r>
            <a:r>
              <a:rPr lang="fr-FR" sz="1600" dirty="0"/>
              <a:t> start-up time </a:t>
            </a:r>
          </a:p>
          <a:p>
            <a:pPr lvl="2" eaLnBrk="1" hangingPunct="1"/>
            <a:r>
              <a:rPr lang="fr-FR" sz="1600" dirty="0" err="1"/>
              <a:t>Synchronizations</a:t>
            </a:r>
            <a:r>
              <a:rPr lang="fr-FR" sz="1600" dirty="0"/>
              <a:t> </a:t>
            </a:r>
          </a:p>
          <a:p>
            <a:pPr lvl="2" eaLnBrk="1" hangingPunct="1"/>
            <a:r>
              <a:rPr lang="fr-FR" sz="1600" dirty="0"/>
              <a:t>Data communications </a:t>
            </a:r>
            <a:endParaRPr lang="en-GB" sz="1600" dirty="0"/>
          </a:p>
          <a:p>
            <a:pPr lvl="2" eaLnBrk="1" hangingPunct="1"/>
            <a:r>
              <a:rPr lang="en-GB" sz="1600" dirty="0"/>
              <a:t>Software overhead imposed by parallel compilers, libraries, tools, operating system, etc. </a:t>
            </a:r>
            <a:endParaRPr lang="fr-FR" sz="1600" dirty="0"/>
          </a:p>
          <a:p>
            <a:pPr lvl="2" eaLnBrk="1" hangingPunct="1"/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termination</a:t>
            </a:r>
            <a:r>
              <a:rPr lang="fr-FR" sz="1600" dirty="0"/>
              <a:t> time </a:t>
            </a:r>
            <a:endParaRPr lang="fr-FR" sz="1600" b="1" dirty="0"/>
          </a:p>
          <a:p>
            <a:pPr eaLnBrk="1" hangingPunct="1"/>
            <a:r>
              <a:rPr lang="fr-FR" sz="2000" b="1" dirty="0" err="1"/>
              <a:t>Massively</a:t>
            </a:r>
            <a:r>
              <a:rPr lang="fr-FR" sz="2000" b="1" dirty="0"/>
              <a:t> </a:t>
            </a:r>
            <a:r>
              <a:rPr lang="fr-FR" sz="2000" b="1" dirty="0" err="1"/>
              <a:t>Parallel</a:t>
            </a:r>
            <a:r>
              <a:rPr lang="fr-FR" sz="2000" b="1" dirty="0"/>
              <a:t> </a:t>
            </a:r>
            <a:endParaRPr lang="en-GB" sz="2000" dirty="0"/>
          </a:p>
          <a:p>
            <a:pPr lvl="1" eaLnBrk="1" hangingPunct="1"/>
            <a:r>
              <a:rPr lang="en-GB" sz="1800" dirty="0"/>
              <a:t>Refers to the hardware that comprises a given parallel system - having many processors. The meaning of many keeps increasing, but currently BG/L pushes this number to 6 digits. </a:t>
            </a:r>
            <a:endParaRPr lang="fr-FR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383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Scalability </a:t>
            </a:r>
            <a:endParaRPr lang="en-GB" smtClean="0"/>
          </a:p>
          <a:p>
            <a:pPr lvl="1" eaLnBrk="1" hangingPunct="1"/>
            <a:r>
              <a:rPr lang="en-GB" smtClean="0"/>
              <a:t>Refers to a parallel system's (hardware and/or software) ability to demonstrate a proportionate increase in parallel speedup with the addition of more processors. </a:t>
            </a:r>
            <a:r>
              <a:rPr lang="fr-FR" smtClean="0"/>
              <a:t>Factors that contribute to scalability include: </a:t>
            </a:r>
            <a:endParaRPr lang="en-GB" smtClean="0"/>
          </a:p>
          <a:p>
            <a:pPr lvl="2" eaLnBrk="1" hangingPunct="1"/>
            <a:r>
              <a:rPr lang="en-GB" smtClean="0"/>
              <a:t>Hardware - particularly memory-cpu bandwidths and network communications </a:t>
            </a:r>
            <a:endParaRPr lang="fr-FR" smtClean="0"/>
          </a:p>
          <a:p>
            <a:pPr lvl="2" eaLnBrk="1" hangingPunct="1"/>
            <a:r>
              <a:rPr lang="fr-FR" smtClean="0"/>
              <a:t>Application algorithm </a:t>
            </a:r>
          </a:p>
          <a:p>
            <a:pPr lvl="2" eaLnBrk="1" hangingPunct="1"/>
            <a:r>
              <a:rPr lang="fr-FR" smtClean="0"/>
              <a:t>Parallel overhead related </a:t>
            </a:r>
            <a:endParaRPr lang="en-GB" smtClean="0"/>
          </a:p>
          <a:p>
            <a:pPr lvl="2" eaLnBrk="1" hangingPunct="1"/>
            <a:r>
              <a:rPr lang="en-GB" smtClean="0"/>
              <a:t>Characteristics of your specific application and coding </a:t>
            </a:r>
            <a:endParaRPr lang="fr-FR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41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Shared Memory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81076"/>
            <a:ext cx="7772400" cy="56880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sz="2000"/>
              <a:t>Shared memory parallel computers vary widely, but generally have in common the ability for all processors to access all memory as global address space. </a:t>
            </a:r>
            <a:endParaRPr lang="fr-FR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/>
              <a:t>Multiple processors can operate independently but share the same memory resources. </a:t>
            </a:r>
            <a:endParaRPr lang="fr-FR" sz="2000"/>
          </a:p>
          <a:p>
            <a:pPr eaLnBrk="1" hangingPunct="1"/>
            <a:r>
              <a:rPr lang="en-GB" sz="2000"/>
              <a:t>Changes in a memory location effected by one processor are visible to all other processors. </a:t>
            </a:r>
            <a:endParaRPr lang="fr-FR" sz="2000"/>
          </a:p>
          <a:p>
            <a:pPr eaLnBrk="1" hangingPunct="1"/>
            <a:r>
              <a:rPr lang="en-GB" altLang="ja-JP" sz="2000"/>
              <a:t>Shared memory machines can be divided into two main classes based upon memory access times: </a:t>
            </a:r>
            <a:r>
              <a:rPr lang="en-GB" altLang="ja-JP" sz="2000" b="1" i="1"/>
              <a:t>UMA</a:t>
            </a:r>
            <a:r>
              <a:rPr lang="en-GB" altLang="ja-JP" sz="2000"/>
              <a:t> and </a:t>
            </a:r>
            <a:r>
              <a:rPr lang="en-GB" altLang="ja-JP" sz="2000" b="1" i="1"/>
              <a:t>NUMA</a:t>
            </a:r>
            <a:r>
              <a:rPr lang="en-GB" altLang="ja-JP" sz="2000"/>
              <a:t>. </a:t>
            </a:r>
            <a:endParaRPr lang="fr-FR" sz="2000"/>
          </a:p>
        </p:txBody>
      </p:sp>
      <p:pic>
        <p:nvPicPr>
          <p:cNvPr id="35844" name="Picture 4" descr="Shared memory architec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944689"/>
            <a:ext cx="36512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4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Shared Memory : UMA vs. NUMA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000" dirty="0"/>
              <a:t>Uniform Memory Access (UMA):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Most commonly represented today by Symmetric Multiprocessor (SMP) machines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fr-FR" sz="1800" dirty="0" err="1"/>
              <a:t>Identical</a:t>
            </a:r>
            <a:r>
              <a:rPr lang="fr-FR" sz="1800" dirty="0"/>
              <a:t> processors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Equal access and access times to memory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Sometimes called CC-UMA - Cache Coherent UMA. Cache coherent means if one processor updates a location in shared memory, all the other processors know about the update. </a:t>
            </a:r>
            <a:r>
              <a:rPr lang="fr-FR" sz="1800" dirty="0"/>
              <a:t>Cache </a:t>
            </a:r>
            <a:r>
              <a:rPr lang="fr-FR" sz="1800" dirty="0" err="1"/>
              <a:t>coherency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accomplished</a:t>
            </a:r>
            <a:r>
              <a:rPr lang="fr-FR" sz="1800" dirty="0"/>
              <a:t> </a:t>
            </a:r>
            <a:r>
              <a:rPr lang="fr-FR" sz="1800" dirty="0" err="1"/>
              <a:t>at</a:t>
            </a:r>
            <a:r>
              <a:rPr lang="fr-FR" sz="1800" dirty="0"/>
              <a:t> the hardware </a:t>
            </a:r>
            <a:r>
              <a:rPr lang="fr-FR" sz="1800" dirty="0" err="1"/>
              <a:t>level</a:t>
            </a:r>
            <a:r>
              <a:rPr lang="fr-FR" sz="18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Non-Uniform Memory Access (NUMA): </a:t>
            </a:r>
            <a:endParaRPr lang="fr-FR" sz="20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Often made by physically linking two or more SMPs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One SMP can directly access memory of another SMP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Not all processors have equal access time to all memories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Memory access across link is slower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If cache coherency is maintained, then may also be called CC-NUMA - Cache Coherent NUMA </a:t>
            </a:r>
            <a:endParaRPr lang="fr-FR" sz="1800" dirty="0"/>
          </a:p>
          <a:p>
            <a:pPr eaLnBrk="1" hangingPunct="1">
              <a:lnSpc>
                <a:spcPct val="80000"/>
              </a:lnSpc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264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Shared Memory: Pro and Con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00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Global address space provides a user-friendly programming perspective to memory </a:t>
            </a:r>
            <a:endParaRPr lang="fr-FR" sz="18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Data sharing between tasks is both fast and uniform due to the proximity of memory to CPUs </a:t>
            </a:r>
            <a:endParaRPr lang="fr-FR" sz="1800"/>
          </a:p>
          <a:p>
            <a:pPr eaLnBrk="1" hangingPunct="1">
              <a:lnSpc>
                <a:spcPct val="80000"/>
              </a:lnSpc>
            </a:pPr>
            <a:r>
              <a:rPr lang="fr-FR" sz="2000"/>
              <a:t>Disadvantages: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Primary disadvantage is the lack of scalability between memory and CPUs. Adding more CPUs can geometrically increases traffic on the shared memory-CPU path, and for cache coherent systems, geometrically increase traffic associated with cache/memory management. </a:t>
            </a:r>
            <a:endParaRPr lang="fr-FR" sz="18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Programmer responsibility for synchronization constructs that insure "correct" access of global memory. </a:t>
            </a:r>
            <a:endParaRPr lang="fr-FR" sz="18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Expense: it becomes increasingly difficult and expensive to design and produce shared memory machines with ever increasing numbers of processors. </a:t>
            </a:r>
            <a:endParaRPr lang="fr-FR" sz="1800"/>
          </a:p>
          <a:p>
            <a:pPr eaLnBrk="1" hangingPunct="1">
              <a:lnSpc>
                <a:spcPct val="8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8951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Distributed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255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600"/>
              <a:t>Like shared memory systems, distributed memory systems vary widely but share a common characteristic. Distributed memory systems require a communication network to connect inter-processor memory.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sz="1600"/>
              <a:t>Processors have their own local memory. Memory addresses in one processor do not map to another processor, so there is no concept of global address space across all processors.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sz="1600"/>
              <a:t>Because each processor has its own local memory, it operates independently. Changes it makes to its local memory have no effect on the memory of other processors. </a:t>
            </a:r>
            <a:r>
              <a:rPr lang="fr-FR" sz="1600"/>
              <a:t>Hence, the concept of cache coherency does not apply.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/>
              <a:t>When a processor needs access to data in another processor, it is usually the task of the programmer to explicitly define how and when data is communicated. </a:t>
            </a:r>
            <a:r>
              <a:rPr lang="fr-FR" sz="1600"/>
              <a:t>Synchronization between tasks is likewise the programmer's responsibility.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/>
              <a:t>The network "fabric" used for data transfer varies widely, though it can can be as simple as Ethernet.</a:t>
            </a:r>
            <a:endParaRPr lang="fr-FR" sz="1600"/>
          </a:p>
        </p:txBody>
      </p:sp>
      <p:pic>
        <p:nvPicPr>
          <p:cNvPr id="38916" name="Picture 4" descr="Distributed memor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12" y="4927600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Distributed Memory: Pro and Con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Advantages</a:t>
            </a:r>
            <a:endParaRPr lang="fr-FR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Memory is scalable with number of processors. Increase the number of processors and the size of memory increases proportionately.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Each processor can rapidly access its own memory without interference and without the overhead incurred with trying to maintain cache coherency.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Cost effectiveness: can use commodity, off-the-shelf processors and networking. </a:t>
            </a:r>
            <a:endParaRPr lang="fr-FR" sz="1800" dirty="0"/>
          </a:p>
          <a:p>
            <a:pPr eaLnBrk="1" hangingPunct="1">
              <a:lnSpc>
                <a:spcPct val="90000"/>
              </a:lnSpc>
            </a:pPr>
            <a:r>
              <a:rPr lang="fr-FR" sz="2000" dirty="0" err="1"/>
              <a:t>Disadvantages</a:t>
            </a:r>
            <a:endParaRPr lang="fr-FR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The programmer is responsible for many of the details associated with data communication between processors.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It may be difficult to map existing data structures, based on global memory, to this memory organization.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altLang="ja-JP" sz="1800" dirty="0"/>
              <a:t>Non-uniform memory access (NUMA) times</a:t>
            </a:r>
            <a:r>
              <a:rPr lang="fr-FR" altLang="ja-JP" sz="1800" dirty="0"/>
              <a:t>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019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Hybrid Distributed-Shared Memory</a:t>
            </a:r>
          </a:p>
        </p:txBody>
      </p:sp>
      <p:graphicFrame>
        <p:nvGraphicFramePr>
          <p:cNvPr id="67656" name="Group 72"/>
          <p:cNvGraphicFramePr>
            <a:graphicFrameLocks noGrp="1"/>
          </p:cNvGraphicFramePr>
          <p:nvPr>
            <p:ph type="tbl" idx="1"/>
          </p:nvPr>
        </p:nvGraphicFramePr>
        <p:xfrm>
          <a:off x="2209800" y="1673226"/>
          <a:ext cx="7772400" cy="4794429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93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Comparison of Shared and Distributed Memory Architectures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Architecture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CC-UMA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CC-NUMA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Distributed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1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Examples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SMPs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Sun Vexx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Challenge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POWER3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Bull NovaScale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Origin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Sequent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HP Exemplar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POWER4 (MCM)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Cray T3E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Maspar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SP2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BlueGene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Communications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Scalability </a:t>
                      </a:r>
                      <a:endParaRPr kumimoji="0" lang="fr-F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10s of processors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100s of processors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1000s of processors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Draw Backs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Non-uniform access times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System administration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Programming is hard to develop and maintain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Software Availability</a:t>
                      </a:r>
                      <a:endParaRPr kumimoji="0" lang="fr-F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100s ISVs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002" name="Text Box 47"/>
          <p:cNvSpPr txBox="1">
            <a:spLocks noChangeArrowheads="1"/>
          </p:cNvSpPr>
          <p:nvPr/>
        </p:nvSpPr>
        <p:spPr bwMode="auto">
          <a:xfrm>
            <a:off x="2332039" y="979489"/>
            <a:ext cx="729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47C23"/>
              </a:buClr>
              <a:buSzPct val="80000"/>
              <a:buFont typeface="Webdings" panose="05030102010509060703" pitchFamily="18" charset="2"/>
              <a:buChar char="&l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spcBef>
                <a:spcPct val="20000"/>
              </a:spcBef>
              <a:buClr>
                <a:srgbClr val="E47C23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Clr>
                <a:srgbClr val="E47C23"/>
              </a:buClr>
              <a:buSzPct val="80000"/>
              <a:buFont typeface="Symbol" panose="05050102010706020507" pitchFamily="18" charset="2"/>
              <a:buChar char="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rgbClr val="E47C23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ja-JP" sz="2000"/>
              <a:t>Summarizing a few of the key characteristics of shared and distributed memory machines</a:t>
            </a:r>
            <a:r>
              <a:rPr lang="fr-FR" altLang="ja-JP" sz="2000"/>
              <a:t> 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0712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Traditionally, software has been written for </a:t>
            </a:r>
            <a:r>
              <a:rPr lang="en-GB" b="1" i="1" smtClean="0"/>
              <a:t>serial</a:t>
            </a:r>
            <a:r>
              <a:rPr lang="en-GB" smtClean="0"/>
              <a:t> computation: </a:t>
            </a:r>
            <a:endParaRPr lang="fr-FR" smtClean="0"/>
          </a:p>
          <a:p>
            <a:pPr lvl="1" eaLnBrk="1" hangingPunct="1"/>
            <a:r>
              <a:rPr lang="en-GB" smtClean="0"/>
              <a:t>To be run on a single computer having a single Central Processing Unit (CPU); </a:t>
            </a:r>
            <a:endParaRPr lang="fr-FR" smtClean="0"/>
          </a:p>
          <a:p>
            <a:pPr lvl="1" eaLnBrk="1" hangingPunct="1"/>
            <a:r>
              <a:rPr lang="en-GB" smtClean="0"/>
              <a:t>A problem is broken into a discrete series of instructions. </a:t>
            </a:r>
            <a:endParaRPr lang="fr-FR" smtClean="0"/>
          </a:p>
          <a:p>
            <a:pPr lvl="1" eaLnBrk="1" hangingPunct="1"/>
            <a:r>
              <a:rPr lang="en-GB" smtClean="0"/>
              <a:t>Instructions are executed one after another. </a:t>
            </a:r>
            <a:endParaRPr lang="fr-FR" smtClean="0"/>
          </a:p>
          <a:p>
            <a:pPr lvl="1" eaLnBrk="1" hangingPunct="1"/>
            <a:r>
              <a:rPr lang="en-GB" smtClean="0"/>
              <a:t>Only one instruction may execute at any moment in time. </a:t>
            </a:r>
            <a:endParaRPr lang="fr-FR" smtClean="0"/>
          </a:p>
          <a:p>
            <a:pPr eaLnBrk="1" hangingPunct="1"/>
            <a:endParaRPr lang="fr-FR" smtClean="0"/>
          </a:p>
        </p:txBody>
      </p:sp>
      <p:pic>
        <p:nvPicPr>
          <p:cNvPr id="5124" name="Picture 4" descr="Serial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4076700"/>
            <a:ext cx="574992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6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Hybrid Distributed-Shared Memory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3433" y="1270000"/>
            <a:ext cx="7772400" cy="55435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dirty="0"/>
              <a:t>The largest and fastest computers in the world today employ both shared and distributed memory architectures.</a:t>
            </a:r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The shared memory component is usually a cache coherent SMP machine. Processors on a given SMP can address that machine's memory as global. </a:t>
            </a: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The distributed memory component is the networking of multiple SMPs. SMPs know only about their own memory - not the memory on another SMP. Therefore, network communications are required to move data from one SMP to another. </a:t>
            </a: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Current trends seem to indicate that this type of memory architecture will continue to prevail and increase at the high end of computing for the foreseeable future. </a:t>
            </a: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Advantages and Disadvantages: whatever is common to both shared and distributed memory architectures. </a:t>
            </a:r>
            <a:endParaRPr lang="fr-FR" dirty="0"/>
          </a:p>
        </p:txBody>
      </p:sp>
      <p:pic>
        <p:nvPicPr>
          <p:cNvPr id="41988" name="Picture 4" descr="Hybrid memor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99" y="1930400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What is Parallel Computing?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1"/>
            <a:ext cx="7772400" cy="1833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1800"/>
              <a:t>In the simplest sense, </a:t>
            </a:r>
            <a:r>
              <a:rPr lang="en-GB" sz="1800" b="1" i="1"/>
              <a:t>parallel computing</a:t>
            </a:r>
            <a:r>
              <a:rPr lang="en-GB" sz="1800"/>
              <a:t> is the simultaneous use of multiple compute resources to solve a computational problem. </a:t>
            </a:r>
            <a:endParaRPr lang="fr-FR" sz="18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To be run using multiple CPUs </a:t>
            </a:r>
            <a:endParaRPr lang="fr-FR" sz="16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A problem is broken into discrete parts that can be solved concurrently </a:t>
            </a:r>
            <a:endParaRPr lang="fr-FR" sz="16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Each part is further broken down to a series of instructions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altLang="ja-JP" sz="1800"/>
              <a:t>Instructions from each part execute simultaneously on different CPUs </a:t>
            </a:r>
            <a:endParaRPr lang="fr-FR" sz="1800"/>
          </a:p>
        </p:txBody>
      </p:sp>
      <p:pic>
        <p:nvPicPr>
          <p:cNvPr id="6148" name="Picture 4" descr="Parallel compu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3284539"/>
            <a:ext cx="578167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Resources</a:t>
            </a:r>
            <a:endParaRPr lang="fr-F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compute resources can include: </a:t>
            </a:r>
            <a:endParaRPr lang="fr-FR" dirty="0" smtClean="0"/>
          </a:p>
          <a:p>
            <a:pPr lvl="1" eaLnBrk="1" hangingPunct="1"/>
            <a:r>
              <a:rPr lang="en-GB" dirty="0" smtClean="0"/>
              <a:t>A single computer with multiple processors; </a:t>
            </a:r>
          </a:p>
          <a:p>
            <a:pPr lvl="1" eaLnBrk="1" hangingPunct="1"/>
            <a:r>
              <a:rPr lang="en-GB" dirty="0" smtClean="0"/>
              <a:t>A single computer with (multiple) processor(s) and some specialized computer resources (GPU, FPGA …)</a:t>
            </a:r>
            <a:endParaRPr lang="fr-FR" dirty="0" smtClean="0"/>
          </a:p>
          <a:p>
            <a:pPr lvl="1" eaLnBrk="1" hangingPunct="1"/>
            <a:r>
              <a:rPr lang="en-GB" dirty="0" smtClean="0"/>
              <a:t>An arbitrary number of computers connected by a network; </a:t>
            </a:r>
            <a:endParaRPr lang="fr-FR" dirty="0" smtClean="0"/>
          </a:p>
          <a:p>
            <a:pPr lvl="1" eaLnBrk="1" hangingPunct="1"/>
            <a:r>
              <a:rPr lang="fr-FR" dirty="0" smtClean="0"/>
              <a:t>A </a:t>
            </a:r>
            <a:r>
              <a:rPr lang="fr-FR" dirty="0" err="1" smtClean="0"/>
              <a:t>combination</a:t>
            </a:r>
            <a:r>
              <a:rPr lang="fr-FR" dirty="0" smtClean="0"/>
              <a:t> of </a:t>
            </a:r>
            <a:r>
              <a:rPr lang="fr-FR" dirty="0" err="1" smtClean="0"/>
              <a:t>both</a:t>
            </a:r>
            <a:r>
              <a:rPr lang="fr-FR" dirty="0" smtClean="0"/>
              <a:t>. </a:t>
            </a:r>
          </a:p>
          <a:p>
            <a:pPr eaLnBrk="1" hangingPunct="1"/>
            <a:endParaRPr lang="fr-FR" dirty="0" smtClean="0"/>
          </a:p>
        </p:txBody>
      </p:sp>
      <p:sp>
        <p:nvSpPr>
          <p:cNvPr id="2" name="AutoShape 2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1 PNG and SVG fpga icons for free download | UI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13" y="4400037"/>
            <a:ext cx="2264069" cy="187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Buy GeForce RTX Graphics Cards | NVIDIA GeForce Sto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Buy GeForce RTX Graphics Cards | NVIDIA GeForce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43" y="4147167"/>
            <a:ext cx="3695679" cy="240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en-GB" altLang="ja-JP" dirty="0" smtClean="0"/>
              <a:t>The computational problem </a:t>
            </a:r>
            <a:endParaRPr lang="fr-FR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computational problem usually demonstrates characteristics such as the ability to be: </a:t>
            </a:r>
            <a:endParaRPr lang="fr-FR" smtClean="0"/>
          </a:p>
          <a:p>
            <a:pPr lvl="1" eaLnBrk="1" hangingPunct="1"/>
            <a:r>
              <a:rPr lang="en-GB" smtClean="0"/>
              <a:t>Broken apart into discrete pieces of work that can be solved simultaneously; </a:t>
            </a:r>
            <a:endParaRPr lang="fr-FR" smtClean="0"/>
          </a:p>
          <a:p>
            <a:pPr lvl="1" eaLnBrk="1" hangingPunct="1"/>
            <a:r>
              <a:rPr lang="en-GB" smtClean="0"/>
              <a:t>Execute multiple program instructions at any moment in time; </a:t>
            </a:r>
            <a:endParaRPr lang="fr-FR" smtClean="0"/>
          </a:p>
          <a:p>
            <a:pPr lvl="1" eaLnBrk="1" hangingPunct="1"/>
            <a:r>
              <a:rPr lang="en-GB" smtClean="0"/>
              <a:t>Solved in less time with multiple compute resources than with a single compute resource. </a:t>
            </a:r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2803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for? (3)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>
          <a:xfrm>
            <a:off x="677334" y="1350499"/>
            <a:ext cx="8596668" cy="46908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 </a:t>
            </a:r>
            <a:r>
              <a:rPr lang="fr-FR" sz="2000" dirty="0" err="1"/>
              <a:t>Example</a:t>
            </a:r>
            <a:r>
              <a:rPr lang="fr-FR" sz="2000" dirty="0"/>
              <a:t> applications </a:t>
            </a:r>
            <a:r>
              <a:rPr lang="fr-FR" sz="2000" dirty="0" err="1"/>
              <a:t>include</a:t>
            </a:r>
            <a:r>
              <a:rPr lang="fr-FR" sz="2000" dirty="0"/>
              <a:t>: </a:t>
            </a:r>
            <a:endParaRPr lang="fr-FR" sz="2000" dirty="0" smtClean="0"/>
          </a:p>
          <a:p>
            <a:pPr eaLnBrk="1" hangingPunct="1">
              <a:lnSpc>
                <a:spcPct val="80000"/>
              </a:lnSpc>
            </a:pPr>
            <a:endParaRPr lang="fr-FR" sz="2000" dirty="0"/>
          </a:p>
          <a:p>
            <a:pPr lvl="1" eaLnBrk="1" hangingPunct="1">
              <a:lnSpc>
                <a:spcPct val="80000"/>
              </a:lnSpc>
            </a:pPr>
            <a:r>
              <a:rPr lang="fr-FR" sz="1800" dirty="0" err="1"/>
              <a:t>parallel</a:t>
            </a:r>
            <a:r>
              <a:rPr lang="fr-FR" sz="1800" dirty="0"/>
              <a:t> </a:t>
            </a:r>
            <a:r>
              <a:rPr lang="fr-FR" sz="1800" dirty="0" err="1"/>
              <a:t>databases</a:t>
            </a:r>
            <a:r>
              <a:rPr lang="fr-FR" sz="1800" dirty="0"/>
              <a:t>, data </a:t>
            </a:r>
            <a:r>
              <a:rPr lang="fr-FR" sz="1800" dirty="0" err="1"/>
              <a:t>mining</a:t>
            </a:r>
            <a:r>
              <a:rPr lang="fr-FR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web </a:t>
            </a:r>
            <a:r>
              <a:rPr lang="en-GB" sz="1800" dirty="0"/>
              <a:t>search engines, web based business services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endParaRPr lang="fr-FR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1800" dirty="0" smtClean="0"/>
              <a:t>computer-</a:t>
            </a:r>
            <a:r>
              <a:rPr lang="fr-FR" sz="1800" dirty="0" err="1" smtClean="0"/>
              <a:t>aided</a:t>
            </a:r>
            <a:r>
              <a:rPr lang="fr-FR" sz="1800" dirty="0" smtClean="0"/>
              <a:t> </a:t>
            </a:r>
            <a:r>
              <a:rPr lang="fr-FR" sz="1800" dirty="0" err="1"/>
              <a:t>diagnosis</a:t>
            </a:r>
            <a:r>
              <a:rPr lang="fr-FR" sz="1800" dirty="0"/>
              <a:t> in </a:t>
            </a:r>
            <a:r>
              <a:rPr lang="fr-FR" sz="1800" dirty="0" err="1"/>
              <a:t>medicine</a:t>
            </a:r>
            <a:r>
              <a:rPr lang="fr-FR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advanced </a:t>
            </a:r>
            <a:r>
              <a:rPr lang="en-GB" sz="1800" dirty="0"/>
              <a:t>graphics and virtual reality, particularly in the entertainment industry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networked video and multi-media technologies </a:t>
            </a:r>
            <a:endParaRPr lang="fr-FR" sz="1800" dirty="0"/>
          </a:p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Ultimately</a:t>
            </a:r>
            <a:r>
              <a:rPr lang="en-GB" sz="2000" dirty="0"/>
              <a:t>, parallel computing is an attempt to maximize the infinite but seemingly scarce commodity called time.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048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legitime</a:t>
            </a:r>
            <a:r>
              <a:rPr lang="fr-FR" dirty="0" smtClean="0"/>
              <a:t> question!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 on </a:t>
            </a:r>
            <a:r>
              <a:rPr lang="fr-FR" dirty="0" err="1" smtClean="0"/>
              <a:t>any</a:t>
            </a:r>
            <a:r>
              <a:rPr lang="fr-FR" dirty="0" smtClean="0"/>
              <a:t> aspect!</a:t>
            </a:r>
          </a:p>
          <a:p>
            <a:pPr eaLnBrk="1" hangingPunct="1"/>
            <a:endParaRPr lang="fr-FR" dirty="0" smtClean="0"/>
          </a:p>
          <a:p>
            <a:pPr eaLnBrk="1" hangingPunct="1"/>
            <a:r>
              <a:rPr lang="en-GB" dirty="0" smtClean="0"/>
              <a:t>The primary reasons for using parallel computing: </a:t>
            </a:r>
            <a:endParaRPr lang="fr-FR" dirty="0" smtClean="0"/>
          </a:p>
          <a:p>
            <a:pPr lvl="1" eaLnBrk="1" hangingPunct="1"/>
            <a:r>
              <a:rPr lang="fr-FR" dirty="0" smtClean="0"/>
              <a:t>Save time - </a:t>
            </a:r>
            <a:r>
              <a:rPr lang="fr-FR" dirty="0" err="1" smtClean="0"/>
              <a:t>wall</a:t>
            </a:r>
            <a:r>
              <a:rPr lang="fr-FR" dirty="0" smtClean="0"/>
              <a:t> </a:t>
            </a:r>
            <a:r>
              <a:rPr lang="fr-FR" dirty="0" err="1" smtClean="0"/>
              <a:t>clock</a:t>
            </a:r>
            <a:r>
              <a:rPr lang="fr-FR" dirty="0" smtClean="0"/>
              <a:t> time </a:t>
            </a:r>
          </a:p>
          <a:p>
            <a:pPr lvl="1" eaLnBrk="1" hangingPunct="1"/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larger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</a:t>
            </a:r>
          </a:p>
          <a:p>
            <a:pPr lvl="1" eaLnBrk="1" hangingPunct="1"/>
            <a:r>
              <a:rPr lang="en-GB" dirty="0" smtClean="0"/>
              <a:t>Provide concurrency (do multiple things at the same time) 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255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500" y="525194"/>
            <a:ext cx="8596668" cy="1320800"/>
          </a:xfrm>
        </p:spPr>
        <p:txBody>
          <a:bodyPr/>
          <a:lstStyle/>
          <a:p>
            <a:pPr eaLnBrk="1" hangingPunct="1"/>
            <a:r>
              <a:rPr lang="fr-FR" dirty="0" smtClean="0"/>
              <a:t>Limitations of Serial </a:t>
            </a:r>
            <a:r>
              <a:rPr lang="fr-FR" dirty="0" err="1" smtClean="0"/>
              <a:t>Computing</a:t>
            </a:r>
            <a:endParaRPr lang="fr-FR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Limits to serial computing</a:t>
            </a:r>
            <a:r>
              <a:rPr lang="en-GB" dirty="0"/>
              <a:t> - both physical and practical reasons pose significant constraints to simply building ever faster serial computers.</a:t>
            </a:r>
            <a:endParaRPr lang="fr-FR" dirty="0"/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Transmission </a:t>
            </a:r>
            <a:r>
              <a:rPr lang="en-GB" dirty="0">
                <a:solidFill>
                  <a:schemeClr val="accent2"/>
                </a:solidFill>
              </a:rPr>
              <a:t>speeds</a:t>
            </a:r>
            <a:r>
              <a:rPr lang="en-GB" dirty="0"/>
              <a:t> - the speed of a serial computer is directly dependent upon how fast data can move through hardware. Absolute limits are the speed of light (30 cm/nanosecond) and the transmission limit of copper wire (9 cm/nanosecond). </a:t>
            </a:r>
            <a:r>
              <a:rPr lang="fr-FR" dirty="0" err="1"/>
              <a:t>Increasing</a:t>
            </a:r>
            <a:r>
              <a:rPr lang="fr-FR" dirty="0"/>
              <a:t> speeds </a:t>
            </a:r>
            <a:r>
              <a:rPr lang="fr-FR" dirty="0" err="1"/>
              <a:t>necessitate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proximity</a:t>
            </a:r>
            <a:r>
              <a:rPr lang="fr-FR" dirty="0"/>
              <a:t> of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Economic </a:t>
            </a:r>
            <a:r>
              <a:rPr lang="en-GB" dirty="0">
                <a:solidFill>
                  <a:schemeClr val="accent2"/>
                </a:solidFill>
              </a:rPr>
              <a:t>limitations</a:t>
            </a:r>
            <a:r>
              <a:rPr lang="en-GB" dirty="0"/>
              <a:t> - it is increasingly expensive to make a single processor faster. Using a larger number of moderately fast commodity processors to achieve the same (or better) performance is less expensive. </a:t>
            </a:r>
            <a:endParaRPr lang="fr-FR" dirty="0"/>
          </a:p>
          <a:p>
            <a:pPr eaLnBrk="1" hangingPunct="1">
              <a:lnSpc>
                <a:spcPct val="9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7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3686</TotalTime>
  <Words>2387</Words>
  <Application>Microsoft Office PowerPoint</Application>
  <PresentationFormat>Widescreen</PresentationFormat>
  <Paragraphs>234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メイリオ</vt:lpstr>
      <vt:lpstr>Times New Roman</vt:lpstr>
      <vt:lpstr>Trebuchet MS</vt:lpstr>
      <vt:lpstr>Webdings</vt:lpstr>
      <vt:lpstr>Wingdings 3</vt:lpstr>
      <vt:lpstr>ヒラギノ角ゴ Pro W3</vt:lpstr>
      <vt:lpstr>Facet</vt:lpstr>
      <vt:lpstr>Introduction to Parallel Computing</vt:lpstr>
      <vt:lpstr>Marks Distribution</vt:lpstr>
      <vt:lpstr>What is Parallel Computing? (1)</vt:lpstr>
      <vt:lpstr>What is Parallel Computing? (2)</vt:lpstr>
      <vt:lpstr>Parallel Computing: Resources</vt:lpstr>
      <vt:lpstr>Parallel Computing: The computational problem </vt:lpstr>
      <vt:lpstr>Parallel Computing: what for? (3)</vt:lpstr>
      <vt:lpstr>Why Parallel Computing? </vt:lpstr>
      <vt:lpstr>Limitations of Serial Computing</vt:lpstr>
      <vt:lpstr>Flynn Taxanomy</vt:lpstr>
      <vt:lpstr>Flynn Taxanomy</vt:lpstr>
      <vt:lpstr>Single Instruction, Single Data (SISD)</vt:lpstr>
      <vt:lpstr>Single Instruction, Multiple Data (SIMD)</vt:lpstr>
      <vt:lpstr>Multiple Instruction, Single Data (MISD)</vt:lpstr>
      <vt:lpstr>Multiple Instruction, Multiple Data (MIMD)</vt:lpstr>
      <vt:lpstr>Some General Parallel Terminology</vt:lpstr>
      <vt:lpstr>Symmetric  vs. Asymmetric Multiprocessing Architecture [1/2]</vt:lpstr>
      <vt:lpstr>Some General Parallel Terminology</vt:lpstr>
      <vt:lpstr>Some General Parallel Terminology</vt:lpstr>
      <vt:lpstr>Some General Parallel Terminology</vt:lpstr>
      <vt:lpstr>PowerPoint Presentation</vt:lpstr>
      <vt:lpstr>Some General Parallel Terminology</vt:lpstr>
      <vt:lpstr>Some General Parallel Terminology</vt:lpstr>
      <vt:lpstr>Shared Memory</vt:lpstr>
      <vt:lpstr>Shared Memory : UMA vs. NUMA</vt:lpstr>
      <vt:lpstr>Shared Memory: Pro and Con</vt:lpstr>
      <vt:lpstr>Distributed Memory</vt:lpstr>
      <vt:lpstr>Distributed Memory: Pro and Con</vt:lpstr>
      <vt:lpstr>Hybrid Distributed-Shared Memory</vt:lpstr>
      <vt:lpstr>Hybrid Distributed-Shared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nausheen</dc:creator>
  <cp:lastModifiedBy>NU FAST</cp:lastModifiedBy>
  <cp:revision>138</cp:revision>
  <dcterms:created xsi:type="dcterms:W3CDTF">2020-08-31T07:49:57Z</dcterms:created>
  <dcterms:modified xsi:type="dcterms:W3CDTF">2023-08-29T04:34:43Z</dcterms:modified>
</cp:coreProperties>
</file>