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Oyekola" userId="6013bb1e9da4d57d" providerId="LiveId" clId="{B1701D4C-5094-446B-9274-7858BF38981D}"/>
    <pc:docChg chg="undo custSel addSld modSld">
      <pc:chgData name="Jonathan Oyekola" userId="6013bb1e9da4d57d" providerId="LiveId" clId="{B1701D4C-5094-446B-9274-7858BF38981D}" dt="2025-08-27T19:32:58.501" v="138" actId="6549"/>
      <pc:docMkLst>
        <pc:docMk/>
      </pc:docMkLst>
      <pc:sldChg chg="addSp modSp new mod">
        <pc:chgData name="Jonathan Oyekola" userId="6013bb1e9da4d57d" providerId="LiveId" clId="{B1701D4C-5094-446B-9274-7858BF38981D}" dt="2025-08-27T18:43:27.730" v="14" actId="6549"/>
        <pc:sldMkLst>
          <pc:docMk/>
          <pc:sldMk cId="4256442664" sldId="257"/>
        </pc:sldMkLst>
        <pc:spChg chg="add mod">
          <ac:chgData name="Jonathan Oyekola" userId="6013bb1e9da4d57d" providerId="LiveId" clId="{B1701D4C-5094-446B-9274-7858BF38981D}" dt="2025-08-27T18:43:27.730" v="14" actId="6549"/>
          <ac:spMkLst>
            <pc:docMk/>
            <pc:sldMk cId="4256442664" sldId="257"/>
            <ac:spMk id="2" creationId="{27D6CFDD-8EF2-9F5E-F915-A316141F5945}"/>
          </ac:spMkLst>
        </pc:spChg>
      </pc:sldChg>
      <pc:sldChg chg="addSp modSp new mod">
        <pc:chgData name="Jonathan Oyekola" userId="6013bb1e9da4d57d" providerId="LiveId" clId="{B1701D4C-5094-446B-9274-7858BF38981D}" dt="2025-08-27T19:26:36.850" v="87" actId="20577"/>
        <pc:sldMkLst>
          <pc:docMk/>
          <pc:sldMk cId="661142398" sldId="258"/>
        </pc:sldMkLst>
        <pc:spChg chg="add mod">
          <ac:chgData name="Jonathan Oyekola" userId="6013bb1e9da4d57d" providerId="LiveId" clId="{B1701D4C-5094-446B-9274-7858BF38981D}" dt="2025-08-27T19:26:36.850" v="87" actId="20577"/>
          <ac:spMkLst>
            <pc:docMk/>
            <pc:sldMk cId="661142398" sldId="258"/>
            <ac:spMk id="2" creationId="{85587C47-2783-409A-5525-0349AAFBF774}"/>
          </ac:spMkLst>
        </pc:spChg>
      </pc:sldChg>
      <pc:sldChg chg="addSp modSp new mod">
        <pc:chgData name="Jonathan Oyekola" userId="6013bb1e9da4d57d" providerId="LiveId" clId="{B1701D4C-5094-446B-9274-7858BF38981D}" dt="2025-08-27T19:29:25.609" v="116" actId="20577"/>
        <pc:sldMkLst>
          <pc:docMk/>
          <pc:sldMk cId="1064983466" sldId="259"/>
        </pc:sldMkLst>
        <pc:spChg chg="add mod">
          <ac:chgData name="Jonathan Oyekola" userId="6013bb1e9da4d57d" providerId="LiveId" clId="{B1701D4C-5094-446B-9274-7858BF38981D}" dt="2025-08-27T19:29:25.609" v="116" actId="20577"/>
          <ac:spMkLst>
            <pc:docMk/>
            <pc:sldMk cId="1064983466" sldId="259"/>
            <ac:spMk id="2" creationId="{55D99EA3-9C31-0340-756E-39DEA9004C11}"/>
          </ac:spMkLst>
        </pc:spChg>
      </pc:sldChg>
      <pc:sldChg chg="addSp modSp new mod">
        <pc:chgData name="Jonathan Oyekola" userId="6013bb1e9da4d57d" providerId="LiveId" clId="{B1701D4C-5094-446B-9274-7858BF38981D}" dt="2025-08-27T18:53:14.308" v="46" actId="255"/>
        <pc:sldMkLst>
          <pc:docMk/>
          <pc:sldMk cId="3718275531" sldId="260"/>
        </pc:sldMkLst>
        <pc:spChg chg="add mod">
          <ac:chgData name="Jonathan Oyekola" userId="6013bb1e9da4d57d" providerId="LiveId" clId="{B1701D4C-5094-446B-9274-7858BF38981D}" dt="2025-08-27T18:53:14.308" v="46" actId="255"/>
          <ac:spMkLst>
            <pc:docMk/>
            <pc:sldMk cId="3718275531" sldId="260"/>
            <ac:spMk id="2" creationId="{EAC6AD23-0019-0FFE-D99F-6950692A9F3C}"/>
          </ac:spMkLst>
        </pc:spChg>
      </pc:sldChg>
      <pc:sldChg chg="addSp modSp new mod">
        <pc:chgData name="Jonathan Oyekola" userId="6013bb1e9da4d57d" providerId="LiveId" clId="{B1701D4C-5094-446B-9274-7858BF38981D}" dt="2025-08-27T18:54:57.459" v="52" actId="255"/>
        <pc:sldMkLst>
          <pc:docMk/>
          <pc:sldMk cId="1022337273" sldId="261"/>
        </pc:sldMkLst>
        <pc:spChg chg="add mod">
          <ac:chgData name="Jonathan Oyekola" userId="6013bb1e9da4d57d" providerId="LiveId" clId="{B1701D4C-5094-446B-9274-7858BF38981D}" dt="2025-08-27T18:54:57.459" v="52" actId="255"/>
          <ac:spMkLst>
            <pc:docMk/>
            <pc:sldMk cId="1022337273" sldId="261"/>
            <ac:spMk id="2" creationId="{48B0CF4C-F3AF-80A2-6765-7DC46B8CC459}"/>
          </ac:spMkLst>
        </pc:spChg>
      </pc:sldChg>
      <pc:sldChg chg="addSp modSp new mod">
        <pc:chgData name="Jonathan Oyekola" userId="6013bb1e9da4d57d" providerId="LiveId" clId="{B1701D4C-5094-446B-9274-7858BF38981D}" dt="2025-08-27T19:32:58.501" v="138" actId="6549"/>
        <pc:sldMkLst>
          <pc:docMk/>
          <pc:sldMk cId="1249503600" sldId="262"/>
        </pc:sldMkLst>
        <pc:spChg chg="add mod">
          <ac:chgData name="Jonathan Oyekola" userId="6013bb1e9da4d57d" providerId="LiveId" clId="{B1701D4C-5094-446B-9274-7858BF38981D}" dt="2025-08-27T19:32:58.501" v="138" actId="6549"/>
          <ac:spMkLst>
            <pc:docMk/>
            <pc:sldMk cId="1249503600" sldId="262"/>
            <ac:spMk id="2" creationId="{4FC72B5A-B300-219B-A6AF-1CA6C273D1B0}"/>
          </ac:spMkLst>
        </pc:spChg>
      </pc:sldChg>
      <pc:sldChg chg="addSp modSp new mod">
        <pc:chgData name="Jonathan Oyekola" userId="6013bb1e9da4d57d" providerId="LiveId" clId="{B1701D4C-5094-446B-9274-7858BF38981D}" dt="2025-08-27T19:02:34.441" v="77" actId="20577"/>
        <pc:sldMkLst>
          <pc:docMk/>
          <pc:sldMk cId="906961469" sldId="263"/>
        </pc:sldMkLst>
        <pc:spChg chg="add mod">
          <ac:chgData name="Jonathan Oyekola" userId="6013bb1e9da4d57d" providerId="LiveId" clId="{B1701D4C-5094-446B-9274-7858BF38981D}" dt="2025-08-27T19:02:34.441" v="77" actId="20577"/>
          <ac:spMkLst>
            <pc:docMk/>
            <pc:sldMk cId="906961469" sldId="263"/>
            <ac:spMk id="2" creationId="{9B96B70A-B082-659C-17B8-CB7F899BBB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C2AC-CB40-5869-8983-B29C7754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22085-54C2-3750-C13B-B71C6642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2C0C-664A-6B30-91EB-76AB313A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D757-5347-31FF-F0E0-953E36AD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9F01-9498-D3AB-860D-0D748E51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0933-D693-3BC1-2B69-14F8013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81E9-A4F5-E626-E52F-24457AF8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3BD-4954-1DC7-6183-B47506DD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9DAD-6B83-9C79-120F-F5B5AC7D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48A5-28FE-703D-4450-4C10F087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B2CC4-8640-FF98-17F0-DEBB69453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9F0B-ABF2-526F-6C9F-CDD9ABC9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31EF-62AB-062B-2F17-9D48B330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E860-73A1-9ACB-A53E-4FE8B0D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1646-3692-9B41-EB20-8019A3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0771-A453-0AF4-9CC1-D7F50C2B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BF75-518D-867D-92FE-707625A3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683C-350F-C2C3-8A92-E482985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3284-C1C4-C4F8-A213-8ADCAE3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2EF7-BF51-A26C-42B7-A64BE0D2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28F8-54AD-E901-A6E4-A8224FE4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8A1F-F0F7-FAD7-9DAA-CB10B7F8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2136-7324-1DBC-AD14-D54F487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BCE2-6D30-8D75-F0A5-0EE6464B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A3B2-8F43-3A4F-86AB-60CC5D16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63F2-BD5B-338F-7D73-515597E7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7B9F-B24E-03BF-873C-2589E6F1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BF20-2D77-C55A-2403-CE0A19EB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C1C1-5397-F00E-7A02-502BFDD3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BF1A-1D70-D014-AAB3-1129E747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D4F7-B4C0-9A17-034E-D4D76201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896A-C717-F614-B9C3-13C084BD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F697-1E99-3B50-775A-32433CBC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D4E3-E7A8-86A3-B933-0C3E57CB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46B7C-2FEC-C0EB-81C5-660DF0CC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8D4E6-7176-0BCE-97CD-541FAAA5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91A5C-F6CE-D588-2DF9-78BBB1B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4F239-E068-EF64-33A2-99D74390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A12D-8A93-1874-5205-DD5C8E5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C56A-4714-0A73-DB9F-FEAA3350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1310F-EB71-B2AF-6C9A-CCC573FE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FC8A-8527-CA21-0384-5871411E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DEE1B-F0BB-9B94-B8F5-45B106AF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08C2F-2FDD-6EE7-FF2A-5DCA9620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95F0A-5DC9-5F94-7D04-3742C1E3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A366-FF50-7244-37BC-E7F839B2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E8C0-8F18-2F7C-9FA4-E008602B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DCC2-F836-C5EF-0EE1-557F5ED1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7466-CB5F-BB79-4725-066D44C7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AA1D-703E-B989-51A6-E82D8E15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CFBD-99F4-200A-1C3E-DCB780D7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4BEA-6DA2-F0AE-C493-97BBA69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DD5E-A2ED-7E6A-1A34-00C06587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3083F-2C01-8E27-79B8-0D4803149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BC22F-664C-A884-6B69-DC1F8467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BD28-F7AC-B6CE-43C9-5CD64F36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F588-DA8F-2706-D4C1-1C717547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A708-6C89-8A04-383A-BB598337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C0F7A-8277-1A65-7726-C17058AF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6ECF-E626-FC34-F570-6648C37B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978D-2AC2-342E-CEB5-FDDA36158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0327-F60F-4EB5-BA00-97EF1A85F28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CE40-2932-FFE1-5D84-84D4229F4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E43F-A5DD-B7E0-CA22-73CA2DA3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5A0E-6023-59B2-A49C-152F273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026318"/>
            <a:ext cx="10464799" cy="1655763"/>
          </a:xfrm>
        </p:spPr>
        <p:txBody>
          <a:bodyPr>
            <a:normAutofit/>
          </a:bodyPr>
          <a:lstStyle/>
          <a:p>
            <a:r>
              <a:rPr lang="en-US" sz="5400" b="1" dirty="0"/>
              <a:t>Movie Streaming Platform Analytics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D349-3456-8E42-5D40-99512934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82081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/>
              <a:t>Data-driven insights for user engagement and content trends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14B98-FCD4-0DAE-2657-C1F122B544EC}"/>
              </a:ext>
            </a:extLst>
          </p:cNvPr>
          <p:cNvSpPr txBox="1"/>
          <p:nvPr/>
        </p:nvSpPr>
        <p:spPr>
          <a:xfrm>
            <a:off x="1066799" y="4995334"/>
            <a:ext cx="657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Jonathan Olu Oyekola</a:t>
            </a:r>
          </a:p>
        </p:txBody>
      </p:sp>
    </p:spTree>
    <p:extLst>
      <p:ext uri="{BB962C8B-B14F-4D97-AF65-F5344CB8AC3E}">
        <p14:creationId xmlns:p14="http://schemas.microsoft.com/office/powerpoint/2010/main" val="4579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6CFDD-8EF2-9F5E-F915-A316141F5945}"/>
              </a:ext>
            </a:extLst>
          </p:cNvPr>
          <p:cNvSpPr txBox="1"/>
          <p:nvPr/>
        </p:nvSpPr>
        <p:spPr>
          <a:xfrm>
            <a:off x="965200" y="920621"/>
            <a:ext cx="10498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 Overview</a:t>
            </a:r>
            <a:endParaRPr lang="en-US" sz="4000" dirty="0"/>
          </a:p>
          <a:p>
            <a:pPr lvl="0"/>
            <a:r>
              <a:rPr lang="en-US" sz="4000" b="1" dirty="0"/>
              <a:t>Objective:</a:t>
            </a:r>
            <a:br>
              <a:rPr lang="en-US" sz="4000" dirty="0"/>
            </a:br>
            <a:r>
              <a:rPr lang="en-US" sz="4000" dirty="0"/>
              <a:t>Analyze user watch history and movie metadata to identify trending content, popular genres, and viewing patterns.</a:t>
            </a:r>
          </a:p>
          <a:p>
            <a:pPr lvl="0"/>
            <a:r>
              <a:rPr lang="en-US" sz="4000" b="1" dirty="0"/>
              <a:t>Data Sources:</a:t>
            </a:r>
            <a:endParaRPr lang="en-US" sz="4000" dirty="0"/>
          </a:p>
          <a:p>
            <a:pPr lvl="1"/>
            <a:r>
              <a:rPr lang="en-US" sz="4000" dirty="0"/>
              <a:t>TMDB API - for movie metadata</a:t>
            </a:r>
          </a:p>
          <a:p>
            <a:pPr lvl="1"/>
            <a:r>
              <a:rPr lang="en-US" sz="4000" dirty="0"/>
              <a:t>Simulated CSV logs - user watch history</a:t>
            </a:r>
          </a:p>
        </p:txBody>
      </p:sp>
    </p:spTree>
    <p:extLst>
      <p:ext uri="{BB962C8B-B14F-4D97-AF65-F5344CB8AC3E}">
        <p14:creationId xmlns:p14="http://schemas.microsoft.com/office/powerpoint/2010/main" val="425644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87C47-2783-409A-5525-0349AAFBF774}"/>
              </a:ext>
            </a:extLst>
          </p:cNvPr>
          <p:cNvSpPr txBox="1"/>
          <p:nvPr/>
        </p:nvSpPr>
        <p:spPr>
          <a:xfrm>
            <a:off x="694267" y="457200"/>
            <a:ext cx="110405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Collection</a:t>
            </a:r>
            <a:endParaRPr lang="en-US" sz="2800" dirty="0"/>
          </a:p>
          <a:p>
            <a:pPr lvl="0"/>
            <a:r>
              <a:rPr lang="en-US" sz="2800" b="1" dirty="0"/>
              <a:t>Python Script:</a:t>
            </a:r>
            <a:endParaRPr lang="en-US" sz="2800" dirty="0"/>
          </a:p>
          <a:p>
            <a:pPr lvl="1"/>
            <a:r>
              <a:rPr lang="en-US" sz="2800" dirty="0"/>
              <a:t>Fetch movie metadata - title, genre, rating, release date - from TMDB API.</a:t>
            </a:r>
          </a:p>
          <a:p>
            <a:pPr lvl="1"/>
            <a:r>
              <a:rPr lang="en-US" sz="2800" dirty="0"/>
              <a:t>Load user watch history from CSV logs.</a:t>
            </a:r>
          </a:p>
          <a:p>
            <a:pPr lvl="0"/>
            <a:r>
              <a:rPr lang="en-US" sz="2800" b="1" dirty="0"/>
              <a:t>Key Libraries:</a:t>
            </a:r>
            <a:r>
              <a:rPr lang="en-US" sz="2800" dirty="0"/>
              <a:t> pandas, </a:t>
            </a:r>
            <a:r>
              <a:rPr lang="en-US" sz="2900" dirty="0"/>
              <a:t>requests, </a:t>
            </a:r>
            <a:r>
              <a:rPr lang="en-US" sz="2800" dirty="0" err="1"/>
              <a:t>sqlalchemy</a:t>
            </a:r>
            <a:endParaRPr lang="en-US" sz="2800" dirty="0"/>
          </a:p>
          <a:p>
            <a:pPr lvl="0"/>
            <a:r>
              <a:rPr lang="en-US" sz="2800" b="1" dirty="0"/>
              <a:t>Sample Code:</a:t>
            </a:r>
            <a:endParaRPr lang="en-US" sz="2800" dirty="0"/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import requests</a:t>
            </a:r>
          </a:p>
          <a:p>
            <a:r>
              <a:rPr lang="en-US" sz="2800" dirty="0" err="1"/>
              <a:t>API_key</a:t>
            </a:r>
            <a:r>
              <a:rPr lang="en-US" sz="2800" dirty="0"/>
              <a:t> = "My </a:t>
            </a:r>
            <a:r>
              <a:rPr lang="en-US" sz="2800" dirty="0" err="1"/>
              <a:t>api</a:t>
            </a:r>
            <a:r>
              <a:rPr lang="en-US" sz="2800" dirty="0"/>
              <a:t> key"</a:t>
            </a:r>
          </a:p>
          <a:p>
            <a:r>
              <a:rPr lang="en-US" sz="2800" dirty="0" err="1"/>
              <a:t>url</a:t>
            </a:r>
            <a:r>
              <a:rPr lang="en-US" sz="2800" dirty="0"/>
              <a:t> = </a:t>
            </a:r>
            <a:r>
              <a:rPr lang="en-US" sz="2800" dirty="0" err="1"/>
              <a:t>f"https</a:t>
            </a:r>
            <a:r>
              <a:rPr lang="en-US" sz="2800" dirty="0"/>
              <a:t>://api.themoviedb.org/3/movie/</a:t>
            </a:r>
            <a:r>
              <a:rPr lang="en-US" sz="2800" dirty="0" err="1"/>
              <a:t>popular?api_key</a:t>
            </a:r>
            <a:r>
              <a:rPr lang="en-US" sz="2800" dirty="0"/>
              <a:t>={</a:t>
            </a:r>
            <a:r>
              <a:rPr lang="en-US" sz="2800" dirty="0" err="1"/>
              <a:t>api_key</a:t>
            </a:r>
            <a:r>
              <a:rPr lang="en-US" sz="2800" dirty="0"/>
              <a:t>}"</a:t>
            </a:r>
          </a:p>
          <a:p>
            <a:r>
              <a:rPr lang="en-US" sz="2800" dirty="0"/>
              <a:t>response = </a:t>
            </a:r>
            <a:r>
              <a:rPr lang="en-US" sz="2800" dirty="0" err="1"/>
              <a:t>requests.get</a:t>
            </a:r>
            <a:r>
              <a:rPr lang="en-US" sz="2800" dirty="0"/>
              <a:t>(</a:t>
            </a:r>
            <a:r>
              <a:rPr lang="en-US" sz="2800" dirty="0" err="1"/>
              <a:t>url</a:t>
            </a:r>
            <a:r>
              <a:rPr lang="en-US" sz="2800" dirty="0"/>
              <a:t>).</a:t>
            </a:r>
            <a:r>
              <a:rPr lang="en-US" sz="2800" dirty="0" err="1"/>
              <a:t>json</a:t>
            </a:r>
            <a:r>
              <a:rPr lang="en-US" sz="2800" dirty="0"/>
              <a:t>()</a:t>
            </a:r>
          </a:p>
          <a:p>
            <a:r>
              <a:rPr lang="en-US" sz="2800" dirty="0"/>
              <a:t>movies = </a:t>
            </a:r>
            <a:r>
              <a:rPr lang="en-US" sz="2800" dirty="0" err="1"/>
              <a:t>pd.DataFrame</a:t>
            </a:r>
            <a:r>
              <a:rPr lang="en-US" sz="2800" dirty="0"/>
              <a:t>(response['results'])</a:t>
            </a:r>
          </a:p>
        </p:txBody>
      </p:sp>
    </p:spTree>
    <p:extLst>
      <p:ext uri="{BB962C8B-B14F-4D97-AF65-F5344CB8AC3E}">
        <p14:creationId xmlns:p14="http://schemas.microsoft.com/office/powerpoint/2010/main" val="66114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99EA3-9C31-0340-756E-39DEA9004C11}"/>
              </a:ext>
            </a:extLst>
          </p:cNvPr>
          <p:cNvSpPr txBox="1"/>
          <p:nvPr/>
        </p:nvSpPr>
        <p:spPr>
          <a:xfrm>
            <a:off x="897467" y="406400"/>
            <a:ext cx="10718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Transformation</a:t>
            </a:r>
            <a:endParaRPr lang="en-US" sz="3200" dirty="0"/>
          </a:p>
          <a:p>
            <a:pPr lvl="0"/>
            <a:r>
              <a:rPr lang="en-US" sz="2800" b="1" dirty="0"/>
              <a:t>Goals:</a:t>
            </a:r>
            <a:endParaRPr lang="en-US" sz="2800" dirty="0"/>
          </a:p>
          <a:p>
            <a:pPr lvl="1"/>
            <a:r>
              <a:rPr lang="en-US" sz="2800" dirty="0"/>
              <a:t>Identify trending genres</a:t>
            </a:r>
          </a:p>
          <a:p>
            <a:pPr lvl="1"/>
            <a:r>
              <a:rPr lang="en-US" sz="2800" dirty="0"/>
              <a:t>Determine top-rated titles</a:t>
            </a:r>
          </a:p>
          <a:p>
            <a:pPr lvl="1"/>
            <a:r>
              <a:rPr lang="en-US" sz="2800" dirty="0"/>
              <a:t>Analyze viewing patterns by time</a:t>
            </a:r>
          </a:p>
          <a:p>
            <a:pPr lvl="0"/>
            <a:r>
              <a:rPr lang="en-US" sz="2800" b="1" dirty="0"/>
              <a:t>Example:</a:t>
            </a:r>
            <a:endParaRPr lang="en-US" sz="2800" dirty="0"/>
          </a:p>
          <a:p>
            <a:r>
              <a:rPr lang="en-US" sz="2800" dirty="0"/>
              <a:t>## Trending genres</a:t>
            </a:r>
          </a:p>
          <a:p>
            <a:r>
              <a:rPr lang="en-US" sz="2800" dirty="0" err="1"/>
              <a:t>trending_genres</a:t>
            </a:r>
            <a:r>
              <a:rPr lang="en-US" sz="2800" dirty="0"/>
              <a:t> = </a:t>
            </a:r>
            <a:r>
              <a:rPr lang="en-US" sz="2800" dirty="0" err="1"/>
              <a:t>watch_history.groupby</a:t>
            </a:r>
            <a:r>
              <a:rPr lang="en-US" sz="2800" dirty="0"/>
              <a:t>('genre')['views'].sum().</a:t>
            </a:r>
            <a:r>
              <a:rPr lang="en-US" sz="2800" dirty="0" err="1"/>
              <a:t>sort_values</a:t>
            </a:r>
            <a:r>
              <a:rPr lang="en-US" sz="2800" dirty="0"/>
              <a:t>(ascending=False)</a:t>
            </a:r>
          </a:p>
          <a:p>
            <a:r>
              <a:rPr lang="en-US" sz="2800" dirty="0"/>
              <a:t>## Top-rated titles</a:t>
            </a:r>
          </a:p>
          <a:p>
            <a:r>
              <a:rPr lang="en-US" sz="2800" dirty="0" err="1"/>
              <a:t>top_movies</a:t>
            </a:r>
            <a:r>
              <a:rPr lang="en-US" sz="2800" dirty="0"/>
              <a:t> = </a:t>
            </a:r>
            <a:r>
              <a:rPr lang="en-US" sz="2800" dirty="0" err="1"/>
              <a:t>movies.sort_values</a:t>
            </a:r>
            <a:r>
              <a:rPr lang="en-US" sz="2800" dirty="0"/>
              <a:t>('</a:t>
            </a:r>
            <a:r>
              <a:rPr lang="en-US" sz="2800" dirty="0" err="1"/>
              <a:t>vote_average</a:t>
            </a:r>
            <a:r>
              <a:rPr lang="en-US" sz="2800" dirty="0"/>
              <a:t>’, ascending=False).head(10)</a:t>
            </a:r>
          </a:p>
          <a:p>
            <a:pPr lvl="0"/>
            <a:r>
              <a:rPr lang="en-US" sz="2800" b="1" dirty="0"/>
              <a:t>Output:</a:t>
            </a:r>
            <a:r>
              <a:rPr lang="en-US" sz="2800" dirty="0"/>
              <a:t> Tables showing trending genres and top movies</a:t>
            </a:r>
          </a:p>
        </p:txBody>
      </p:sp>
    </p:spTree>
    <p:extLst>
      <p:ext uri="{BB962C8B-B14F-4D97-AF65-F5344CB8AC3E}">
        <p14:creationId xmlns:p14="http://schemas.microsoft.com/office/powerpoint/2010/main" val="106498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6AD23-0019-0FFE-D99F-6950692A9F3C}"/>
              </a:ext>
            </a:extLst>
          </p:cNvPr>
          <p:cNvSpPr txBox="1"/>
          <p:nvPr/>
        </p:nvSpPr>
        <p:spPr>
          <a:xfrm>
            <a:off x="406400" y="355600"/>
            <a:ext cx="1126066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Database Schema</a:t>
            </a:r>
            <a:endParaRPr lang="en-US" sz="3400" dirty="0"/>
          </a:p>
          <a:p>
            <a:pPr lvl="0"/>
            <a:r>
              <a:rPr lang="en-US" sz="3400" b="1" dirty="0"/>
              <a:t>PostgreSQL tables:</a:t>
            </a:r>
            <a:endParaRPr lang="en-US" sz="3400" dirty="0"/>
          </a:p>
          <a:p>
            <a:r>
              <a:rPr lang="en-US" sz="3400" b="1" dirty="0"/>
              <a:t>1. movies</a:t>
            </a:r>
            <a:br>
              <a:rPr lang="en-US" sz="3400" dirty="0"/>
            </a:br>
            <a:r>
              <a:rPr lang="en-US" sz="3400" dirty="0"/>
              <a:t>| </a:t>
            </a:r>
            <a:r>
              <a:rPr lang="en-US" sz="3400" dirty="0" err="1"/>
              <a:t>movie_id</a:t>
            </a:r>
            <a:r>
              <a:rPr lang="en-US" sz="3400" dirty="0"/>
              <a:t> | title | genre | </a:t>
            </a:r>
            <a:r>
              <a:rPr lang="en-US" sz="3400" dirty="0" err="1"/>
              <a:t>release_date</a:t>
            </a:r>
            <a:r>
              <a:rPr lang="en-US" sz="3400" dirty="0"/>
              <a:t> | rating | ... |</a:t>
            </a:r>
          </a:p>
          <a:p>
            <a:r>
              <a:rPr lang="en-US" sz="3400" b="1" dirty="0"/>
              <a:t>2. users</a:t>
            </a:r>
            <a:br>
              <a:rPr lang="en-US" sz="3400" dirty="0"/>
            </a:br>
            <a:r>
              <a:rPr lang="en-US" sz="3400" dirty="0"/>
              <a:t>| </a:t>
            </a:r>
            <a:r>
              <a:rPr lang="en-US" sz="3400" dirty="0" err="1"/>
              <a:t>user_id</a:t>
            </a:r>
            <a:r>
              <a:rPr lang="en-US" sz="3400" dirty="0"/>
              <a:t> | name | email | </a:t>
            </a:r>
            <a:r>
              <a:rPr lang="en-US" sz="3400" dirty="0" err="1"/>
              <a:t>signup_date</a:t>
            </a:r>
            <a:r>
              <a:rPr lang="en-US" sz="3400" dirty="0"/>
              <a:t> | ... |</a:t>
            </a:r>
          </a:p>
          <a:p>
            <a:r>
              <a:rPr lang="en-US" sz="3400" b="1" dirty="0"/>
              <a:t>3. </a:t>
            </a:r>
            <a:r>
              <a:rPr lang="en-US" sz="3400" b="1" dirty="0" err="1"/>
              <a:t>watch_sessions</a:t>
            </a:r>
            <a:br>
              <a:rPr lang="en-US" sz="3400" dirty="0"/>
            </a:br>
            <a:r>
              <a:rPr lang="en-US" sz="3400" dirty="0"/>
              <a:t>| </a:t>
            </a:r>
            <a:r>
              <a:rPr lang="en-US" sz="3400" dirty="0" err="1"/>
              <a:t>session_id</a:t>
            </a:r>
            <a:r>
              <a:rPr lang="en-US" sz="3400" dirty="0"/>
              <a:t> | </a:t>
            </a:r>
            <a:r>
              <a:rPr lang="en-US" sz="3400" dirty="0" err="1"/>
              <a:t>user_id</a:t>
            </a:r>
            <a:r>
              <a:rPr lang="en-US" sz="3400" dirty="0"/>
              <a:t> | </a:t>
            </a:r>
            <a:r>
              <a:rPr lang="en-US" sz="3400" dirty="0" err="1"/>
              <a:t>movie_id</a:t>
            </a:r>
            <a:r>
              <a:rPr lang="en-US" sz="3400" dirty="0"/>
              <a:t> | </a:t>
            </a:r>
            <a:r>
              <a:rPr lang="en-US" sz="3400" dirty="0" err="1"/>
              <a:t>watch_date</a:t>
            </a:r>
            <a:r>
              <a:rPr lang="en-US" sz="3400" dirty="0"/>
              <a:t> | </a:t>
            </a:r>
            <a:r>
              <a:rPr lang="en-US" sz="3400" dirty="0" err="1"/>
              <a:t>watch_time</a:t>
            </a:r>
            <a:r>
              <a:rPr lang="en-US" sz="3400" dirty="0"/>
              <a:t> | duration | ... |</a:t>
            </a:r>
          </a:p>
          <a:p>
            <a:pPr lvl="0"/>
            <a:r>
              <a:rPr lang="en-US" sz="3400" b="1" dirty="0"/>
              <a:t>ER Diagram:</a:t>
            </a:r>
            <a:r>
              <a:rPr lang="en-US" sz="3400" dirty="0"/>
              <a:t> Visual showing relationships between users, movies, and watch sessions.</a:t>
            </a:r>
          </a:p>
        </p:txBody>
      </p:sp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0CF4C-F3AF-80A2-6765-7DC46B8CC459}"/>
              </a:ext>
            </a:extLst>
          </p:cNvPr>
          <p:cNvSpPr txBox="1"/>
          <p:nvPr/>
        </p:nvSpPr>
        <p:spPr>
          <a:xfrm>
            <a:off x="694267" y="558800"/>
            <a:ext cx="10854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Analytics &amp; Insights</a:t>
            </a:r>
            <a:endParaRPr lang="en-US" sz="3800"/>
          </a:p>
          <a:p>
            <a:pPr lvl="0"/>
            <a:r>
              <a:rPr lang="en-US" sz="3800" b="1"/>
              <a:t>Metrics:</a:t>
            </a:r>
            <a:endParaRPr lang="en-US" sz="3800"/>
          </a:p>
          <a:p>
            <a:pPr lvl="1"/>
            <a:r>
              <a:rPr lang="en-US" sz="3800"/>
              <a:t>Top 10 trending movies</a:t>
            </a:r>
          </a:p>
          <a:p>
            <a:pPr lvl="1"/>
            <a:r>
              <a:rPr lang="en-US" sz="3800"/>
              <a:t>Genre popularity over time</a:t>
            </a:r>
          </a:p>
          <a:p>
            <a:pPr lvl="1"/>
            <a:r>
              <a:rPr lang="en-US" sz="3800"/>
              <a:t>Viewing patterns by time of day</a:t>
            </a:r>
          </a:p>
          <a:p>
            <a:pPr lvl="0"/>
            <a:r>
              <a:rPr lang="en-US" sz="3800" b="1"/>
              <a:t>Visualizations:</a:t>
            </a:r>
            <a:endParaRPr lang="en-US" sz="3800"/>
          </a:p>
          <a:p>
            <a:pPr lvl="1"/>
            <a:r>
              <a:rPr lang="en-US" sz="3800"/>
              <a:t>Bar chart: Top 10 movies</a:t>
            </a:r>
          </a:p>
          <a:p>
            <a:pPr lvl="1"/>
            <a:r>
              <a:rPr lang="en-US" sz="3800"/>
              <a:t>Line chart: Genre popularity over months</a:t>
            </a:r>
          </a:p>
          <a:p>
            <a:pPr lvl="1"/>
            <a:r>
              <a:rPr lang="en-US" sz="3800"/>
              <a:t>Heatmap: Viewing activity by hour</a:t>
            </a:r>
          </a:p>
        </p:txBody>
      </p:sp>
    </p:spTree>
    <p:extLst>
      <p:ext uri="{BB962C8B-B14F-4D97-AF65-F5344CB8AC3E}">
        <p14:creationId xmlns:p14="http://schemas.microsoft.com/office/powerpoint/2010/main" val="102233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72B5A-B300-219B-A6AF-1CA6C273D1B0}"/>
              </a:ext>
            </a:extLst>
          </p:cNvPr>
          <p:cNvSpPr txBox="1"/>
          <p:nvPr/>
        </p:nvSpPr>
        <p:spPr>
          <a:xfrm>
            <a:off x="609600" y="423333"/>
            <a:ext cx="111082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Grafana Dashboard</a:t>
            </a:r>
            <a:endParaRPr lang="en-US" sz="3000" dirty="0"/>
          </a:p>
          <a:p>
            <a:pPr lvl="0"/>
            <a:r>
              <a:rPr lang="en-US" sz="3000" b="1" dirty="0"/>
              <a:t>Components:</a:t>
            </a:r>
            <a:endParaRPr lang="en-US" sz="3000" dirty="0"/>
          </a:p>
          <a:p>
            <a:pPr lvl="1"/>
            <a:r>
              <a:rPr lang="en-US" sz="3000" b="1" dirty="0"/>
              <a:t>Top 10 Trending Movies:</a:t>
            </a:r>
            <a:r>
              <a:rPr lang="en-US" sz="3000" dirty="0"/>
              <a:t> Bar chart with counts</a:t>
            </a:r>
          </a:p>
          <a:p>
            <a:pPr lvl="1"/>
            <a:r>
              <a:rPr lang="en-US" sz="3000" b="1" dirty="0"/>
              <a:t>Genre Popularity Over Time:</a:t>
            </a:r>
            <a:r>
              <a:rPr lang="en-US" sz="3000" dirty="0"/>
              <a:t> Line chart per genre</a:t>
            </a:r>
          </a:p>
          <a:p>
            <a:pPr lvl="1"/>
            <a:r>
              <a:rPr lang="en-US" sz="3000" b="1" dirty="0"/>
              <a:t>Viewing Patterns by Time of Day:</a:t>
            </a:r>
            <a:r>
              <a:rPr lang="en-US" sz="3000" dirty="0"/>
              <a:t> Heatmap - hour vs day</a:t>
            </a:r>
          </a:p>
          <a:p>
            <a:pPr lvl="0"/>
            <a:r>
              <a:rPr lang="en-US" sz="3000" b="1" dirty="0"/>
              <a:t>Example Queries for Grafana:</a:t>
            </a:r>
            <a:endParaRPr lang="en-US" sz="3000" dirty="0"/>
          </a:p>
          <a:p>
            <a:r>
              <a:rPr lang="en-US" sz="3000" dirty="0"/>
              <a:t>## Top 10 movies</a:t>
            </a:r>
          </a:p>
          <a:p>
            <a:r>
              <a:rPr lang="en-US" sz="3000" dirty="0"/>
              <a:t>SELECT title, COUNT(*) as views</a:t>
            </a:r>
          </a:p>
          <a:p>
            <a:r>
              <a:rPr lang="en-US" sz="3000" dirty="0"/>
              <a:t>FROM </a:t>
            </a:r>
            <a:r>
              <a:rPr lang="en-US" sz="3000" dirty="0" err="1"/>
              <a:t>watch_sessions</a:t>
            </a:r>
            <a:r>
              <a:rPr lang="en-US" sz="3000" dirty="0"/>
              <a:t> </a:t>
            </a:r>
            <a:r>
              <a:rPr lang="en-US" sz="3000" dirty="0" err="1"/>
              <a:t>ws</a:t>
            </a:r>
            <a:endParaRPr lang="en-US" sz="3000" dirty="0"/>
          </a:p>
          <a:p>
            <a:r>
              <a:rPr lang="en-US" sz="3000" dirty="0"/>
              <a:t>JOIN movies m ON </a:t>
            </a:r>
            <a:r>
              <a:rPr lang="en-US" sz="3000" dirty="0" err="1"/>
              <a:t>ws.movie_id</a:t>
            </a:r>
            <a:r>
              <a:rPr lang="en-US" sz="3000" dirty="0"/>
              <a:t> = </a:t>
            </a:r>
            <a:r>
              <a:rPr lang="en-US" sz="3000" dirty="0" err="1"/>
              <a:t>m.movie_id</a:t>
            </a:r>
            <a:endParaRPr lang="en-US" sz="3000" dirty="0"/>
          </a:p>
          <a:p>
            <a:r>
              <a:rPr lang="en-US" sz="3000" dirty="0"/>
              <a:t>GROUP BY title</a:t>
            </a:r>
          </a:p>
          <a:p>
            <a:r>
              <a:rPr lang="en-US" sz="3000" dirty="0"/>
              <a:t>ORDER BY views DESC</a:t>
            </a:r>
          </a:p>
          <a:p>
            <a:r>
              <a:rPr lang="en-US" sz="3000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24950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6B70A-B082-659C-17B8-CB7F899BBB9C}"/>
              </a:ext>
            </a:extLst>
          </p:cNvPr>
          <p:cNvSpPr txBox="1"/>
          <p:nvPr/>
        </p:nvSpPr>
        <p:spPr>
          <a:xfrm>
            <a:off x="694267" y="643467"/>
            <a:ext cx="10820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Conclusion &amp; Next Steps</a:t>
            </a:r>
            <a:endParaRPr lang="en-US" sz="3800" dirty="0"/>
          </a:p>
          <a:p>
            <a:pPr lvl="0"/>
            <a:r>
              <a:rPr lang="en-US" sz="3800" b="1" dirty="0"/>
              <a:t>Key Insights:</a:t>
            </a:r>
            <a:endParaRPr lang="en-US" sz="3800" dirty="0"/>
          </a:p>
          <a:p>
            <a:pPr lvl="1"/>
            <a:r>
              <a:rPr lang="en-US" sz="3800" dirty="0"/>
              <a:t>Most popular genres</a:t>
            </a:r>
          </a:p>
          <a:p>
            <a:pPr lvl="1"/>
            <a:r>
              <a:rPr lang="en-US" sz="3800" dirty="0"/>
              <a:t>Peak viewing hours</a:t>
            </a:r>
          </a:p>
          <a:p>
            <a:pPr lvl="1"/>
            <a:r>
              <a:rPr lang="en-US" sz="3800" dirty="0"/>
              <a:t>Highly rated content trends</a:t>
            </a:r>
          </a:p>
          <a:p>
            <a:pPr lvl="0"/>
            <a:r>
              <a:rPr lang="en-US" sz="3800" b="1" dirty="0"/>
              <a:t>Next Steps:</a:t>
            </a:r>
            <a:endParaRPr lang="en-US" sz="3800" dirty="0"/>
          </a:p>
          <a:p>
            <a:pPr lvl="1"/>
            <a:r>
              <a:rPr lang="en-US" sz="3800" dirty="0"/>
              <a:t>Predict trending movies using ML</a:t>
            </a:r>
          </a:p>
          <a:p>
            <a:pPr lvl="1"/>
            <a:r>
              <a:rPr lang="en-US" sz="3800" dirty="0"/>
              <a:t>Integrate real-time streaming logs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96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Movie Streaming Platform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Oyekola</dc:creator>
  <cp:lastModifiedBy>Jonathan Oyekola</cp:lastModifiedBy>
  <cp:revision>1</cp:revision>
  <dcterms:created xsi:type="dcterms:W3CDTF">2025-08-27T18:39:35Z</dcterms:created>
  <dcterms:modified xsi:type="dcterms:W3CDTF">2025-08-27T19:33:58Z</dcterms:modified>
</cp:coreProperties>
</file>