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71" r:id="rId5"/>
    <p:sldId id="273" r:id="rId6"/>
    <p:sldId id="272" r:id="rId7"/>
    <p:sldId id="274" r:id="rId8"/>
    <p:sldId id="264" r:id="rId9"/>
    <p:sldId id="270" r:id="rId10"/>
    <p:sldId id="278" r:id="rId11"/>
    <p:sldId id="279" r:id="rId12"/>
    <p:sldId id="280" r:id="rId13"/>
    <p:sldId id="283" r:id="rId14"/>
    <p:sldId id="284" r:id="rId15"/>
    <p:sldId id="277" r:id="rId16"/>
    <p:sldId id="275" r:id="rId17"/>
    <p:sldId id="282" r:id="rId18"/>
    <p:sldId id="276" r:id="rId19"/>
    <p:sldId id="281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446A"/>
    <a:srgbClr val="5652A0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846784"/>
        <c:axId val="252851880"/>
      </c:lineChart>
      <c:dateAx>
        <c:axId val="2528467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851880"/>
        <c:crosses val="autoZero"/>
        <c:auto val="1"/>
        <c:lblOffset val="100"/>
        <c:baseTimeUnit val="days"/>
      </c:dateAx>
      <c:valAx>
        <c:axId val="25285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2846784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srgbClr val="E5EBF2">
                  <a:alpha val="90000"/>
                </a:srgbClr>
              </a:solidFill>
              <a:ln w="12700" cap="flat" cmpd="sng" algn="ctr">
                <a:solidFill>
                  <a:srgbClr val="E5EBF2"/>
                </a:solidFill>
                <a:round/>
              </a:ln>
              <a:effectLst>
                <a:outerShdw blurRad="50800" dist="38100" dir="2700000" algn="tl" rotWithShape="0">
                  <a:srgbClr val="E5EBF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5858528"/>
        <c:axId val="295859704"/>
      </c:barChart>
      <c:catAx>
        <c:axId val="29585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5859704"/>
        <c:crosses val="autoZero"/>
        <c:auto val="1"/>
        <c:lblAlgn val="ctr"/>
        <c:lblOffset val="100"/>
        <c:noMultiLvlLbl val="0"/>
      </c:catAx>
      <c:valAx>
        <c:axId val="29585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585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1. Заголовок</a:t>
          </a:r>
        </a:p>
      </dsp:txBody>
      <dsp:txXfrm>
        <a:off x="572760" y="1607785"/>
        <a:ext cx="1703651" cy="1135766"/>
      </dsp:txXfrm>
    </dsp:sp>
    <dsp:sp modelId="{919A589F-F74A-40C3-BE88-AB8730BCAB04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2. Заголовок</a:t>
          </a:r>
        </a:p>
      </dsp:txBody>
      <dsp:txXfrm>
        <a:off x="3128236" y="1607785"/>
        <a:ext cx="1703651" cy="1135766"/>
      </dsp:txXfrm>
    </dsp:sp>
    <dsp:sp modelId="{268F2328-4548-422B-9C65-80797E16B241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3. Заголовок</a:t>
          </a:r>
        </a:p>
      </dsp:txBody>
      <dsp:txXfrm>
        <a:off x="5683712" y="1607785"/>
        <a:ext cx="1703651" cy="1135766"/>
      </dsp:txXfrm>
    </dsp:sp>
    <dsp:sp modelId="{BDD0B0F7-A87C-4B5B-A4C3-4E4BE6EB0FE4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4. Заголовок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Heroku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	     Почему для развертывания приложения мы используем 	                 облачный хостинг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Вся информационно-технологическая инфраструктура, включая вычислительные сет, серверы, системы хранения, целиком управляется провайдером</a:t>
            </a:r>
          </a:p>
          <a:p>
            <a:r>
              <a:rPr lang="ru-RU" dirty="0" smtClean="0"/>
              <a:t>Удобная развертка приложения</a:t>
            </a:r>
          </a:p>
          <a:p>
            <a:r>
              <a:rPr lang="ru-RU" dirty="0" smtClean="0"/>
              <a:t>Стоимость использования начинается от бесплатного</a:t>
            </a:r>
          </a:p>
          <a:p>
            <a:r>
              <a:rPr lang="ru-RU" dirty="0" smtClean="0"/>
              <a:t>Гибкая настройка тарифного плана</a:t>
            </a:r>
          </a:p>
          <a:p>
            <a:r>
              <a:rPr lang="ru-RU" dirty="0" smtClean="0"/>
              <a:t>Поддержка различных языков программирования: </a:t>
            </a:r>
            <a:r>
              <a:rPr lang="en-US" dirty="0" smtClean="0"/>
              <a:t>Ruby, Java, Node.js, Scala, </a:t>
            </a:r>
            <a:r>
              <a:rPr lang="en-US" dirty="0" err="1" smtClean="0"/>
              <a:t>Clojure</a:t>
            </a:r>
            <a:r>
              <a:rPr lang="en-US" dirty="0" smtClean="0"/>
              <a:t>, Python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Обширное сообщество участников и разработчиков</a:t>
            </a:r>
            <a:endParaRPr lang="ru-RU" dirty="0"/>
          </a:p>
        </p:txBody>
      </p:sp>
      <p:pic>
        <p:nvPicPr>
          <p:cNvPr id="4" name="Рисунок 3" descr="herok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14565" cy="698440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mat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0332" y="5547751"/>
            <a:ext cx="1643074" cy="629212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droid.hdblog.it/wp-content/uploads/2010/07/Dropbox-APK-insta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3" y="1894914"/>
            <a:ext cx="2100033" cy="1882371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Dropbox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683" y="2446307"/>
            <a:ext cx="7841673" cy="3483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</a:t>
            </a:r>
            <a:r>
              <a:rPr lang="ru-RU" dirty="0" smtClean="0"/>
              <a:t>Почему для хранения файлов сервиса мы 	   	    используем облачное хранилище данных </a:t>
            </a:r>
            <a:r>
              <a:rPr lang="en-US" dirty="0" smtClean="0"/>
              <a:t>     	    Dropbox?</a:t>
            </a:r>
          </a:p>
          <a:p>
            <a:r>
              <a:rPr lang="ru-RU" dirty="0" smtClean="0"/>
              <a:t>Улучшенная поддержка веб –приложений, включающая документации и пакеты </a:t>
            </a:r>
            <a:r>
              <a:rPr lang="en-US" dirty="0" smtClean="0"/>
              <a:t>SDK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для </a:t>
            </a:r>
            <a:r>
              <a:rPr lang="en-US" dirty="0" smtClean="0"/>
              <a:t>Ruby</a:t>
            </a:r>
          </a:p>
          <a:p>
            <a:r>
              <a:rPr lang="ru-RU" dirty="0" smtClean="0"/>
              <a:t>Удобно отслеживать движение файлов в </a:t>
            </a:r>
            <a:r>
              <a:rPr lang="en-US" dirty="0" smtClean="0"/>
              <a:t>          </a:t>
            </a:r>
            <a:r>
              <a:rPr lang="ru-RU" dirty="0" smtClean="0"/>
              <a:t>папках и просматривать их содержание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Безопасность </a:t>
            </a:r>
            <a:endParaRPr lang="ru-RU" dirty="0"/>
          </a:p>
        </p:txBody>
      </p:sp>
      <p:pic>
        <p:nvPicPr>
          <p:cNvPr id="6" name="Рисунок 5" descr="dropbox-141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7" y="4528554"/>
            <a:ext cx="2356874" cy="187135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Организационная структура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Проектный план, методология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/>
                <a:gridCol w="1471473"/>
                <a:gridCol w="1471473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B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Информационное окружение, инфраструктура, средства командной разработки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Широкоэкранный</PresentationFormat>
  <Paragraphs>119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Heroku</vt:lpstr>
      <vt:lpstr>Dropbox</vt:lpstr>
      <vt:lpstr>Тестирование</vt:lpstr>
      <vt:lpstr>Распределение ролей/ Организационная структура</vt:lpstr>
      <vt:lpstr>Статистика</vt:lpstr>
      <vt:lpstr>Новые задачи</vt:lpstr>
      <vt:lpstr>Спасибо за внимание!</vt:lpstr>
      <vt:lpstr>Организационная структура</vt:lpstr>
      <vt:lpstr>Проектный план, методология</vt:lpstr>
      <vt:lpstr>Информационное окружение, инфраструктура, средства командной разработки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2014-12-19T23:59:56Z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