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71" r:id="rId5"/>
    <p:sldId id="273" r:id="rId6"/>
    <p:sldId id="272" r:id="rId7"/>
    <p:sldId id="274" r:id="rId8"/>
    <p:sldId id="264" r:id="rId9"/>
    <p:sldId id="270" r:id="rId10"/>
    <p:sldId id="278" r:id="rId11"/>
    <p:sldId id="279" r:id="rId12"/>
    <p:sldId id="280" r:id="rId13"/>
    <p:sldId id="283" r:id="rId14"/>
    <p:sldId id="284" r:id="rId15"/>
    <p:sldId id="277" r:id="rId16"/>
    <p:sldId id="275" r:id="rId17"/>
    <p:sldId id="276" r:id="rId18"/>
    <p:sldId id="282" r:id="rId19"/>
    <p:sldId id="281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5446A"/>
    <a:srgbClr val="5652A0"/>
    <a:srgbClr val="434B85"/>
    <a:srgbClr val="27394E"/>
    <a:srgbClr val="191529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7086888"/>
        <c:axId val="257085712"/>
      </c:lineChart>
      <c:dateAx>
        <c:axId val="2570868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7085712"/>
        <c:crosses val="autoZero"/>
        <c:auto val="1"/>
        <c:lblOffset val="100"/>
        <c:baseTimeUnit val="days"/>
      </c:dateAx>
      <c:valAx>
        <c:axId val="25708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7086888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8795452830004131"/>
          <c:w val="0.94044585464568164"/>
          <c:h val="0.81204547169995867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solidFill>
                <a:srgbClr val="E5EBF2">
                  <a:alpha val="90000"/>
                </a:srgbClr>
              </a:solidFill>
              <a:ln w="12700" cap="flat" cmpd="sng" algn="ctr">
                <a:solidFill>
                  <a:srgbClr val="E5EBF2"/>
                </a:solidFill>
                <a:round/>
              </a:ln>
              <a:effectLst>
                <a:outerShdw blurRad="50800" dist="38100" dir="2700000" algn="tl" rotWithShape="0">
                  <a:srgbClr val="E5EBF2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4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0081080"/>
        <c:axId val="260079904"/>
      </c:barChart>
      <c:catAx>
        <c:axId val="26008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79904"/>
        <c:crosses val="autoZero"/>
        <c:auto val="1"/>
        <c:lblAlgn val="ctr"/>
        <c:lblOffset val="100"/>
        <c:noMultiLvlLbl val="0"/>
      </c:catAx>
      <c:valAx>
        <c:axId val="26007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081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1. Заголовок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2. Заголовок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3. Заголовок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4. Заголовок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Вервальд Северин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1. Заголовок</a:t>
          </a:r>
        </a:p>
      </dsp:txBody>
      <dsp:txXfrm>
        <a:off x="572760" y="1607785"/>
        <a:ext cx="1703651" cy="1135766"/>
      </dsp:txXfrm>
    </dsp:sp>
    <dsp:sp modelId="{919A589F-F74A-40C3-BE88-AB8730BCAB04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2. Заголовок</a:t>
          </a:r>
        </a:p>
      </dsp:txBody>
      <dsp:txXfrm>
        <a:off x="3128236" y="1607785"/>
        <a:ext cx="1703651" cy="1135766"/>
      </dsp:txXfrm>
    </dsp:sp>
    <dsp:sp modelId="{268F2328-4548-422B-9C65-80797E16B241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3. Заголовок</a:t>
          </a:r>
        </a:p>
      </dsp:txBody>
      <dsp:txXfrm>
        <a:off x="5683712" y="1607785"/>
        <a:ext cx="1703651" cy="1135766"/>
      </dsp:txXfrm>
    </dsp:sp>
    <dsp:sp modelId="{BDD0B0F7-A87C-4B5B-A4C3-4E4BE6EB0FE4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4. Заголовок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</a:rPr>
              <a:t>Heroku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	     Почему для развертывания приложения мы используем 	                 облачный хостинг </a:t>
            </a:r>
            <a:r>
              <a:rPr lang="en-US" dirty="0" err="1" smtClean="0"/>
              <a:t>heroku</a:t>
            </a:r>
            <a:r>
              <a:rPr lang="en-US" dirty="0" smtClean="0"/>
              <a:t>?</a:t>
            </a:r>
          </a:p>
          <a:p>
            <a:r>
              <a:rPr lang="ru-RU" dirty="0" smtClean="0"/>
              <a:t>Вся информационно-технологическая инфраструктура, включая вычислительные сет, серверы, системы хранения, целиком управляется провайдером</a:t>
            </a:r>
          </a:p>
          <a:p>
            <a:r>
              <a:rPr lang="ru-RU" dirty="0" smtClean="0"/>
              <a:t>Удобная развертка приложения</a:t>
            </a:r>
          </a:p>
          <a:p>
            <a:r>
              <a:rPr lang="ru-RU" dirty="0" smtClean="0"/>
              <a:t>Стоимость использования начинается от бесплатного</a:t>
            </a:r>
          </a:p>
          <a:p>
            <a:r>
              <a:rPr lang="ru-RU" dirty="0" smtClean="0"/>
              <a:t>Гибкая настройка тарифного плана</a:t>
            </a:r>
          </a:p>
          <a:p>
            <a:r>
              <a:rPr lang="ru-RU" dirty="0" smtClean="0"/>
              <a:t>Поддержка различных языков программирования: </a:t>
            </a:r>
            <a:r>
              <a:rPr lang="en-US" dirty="0" smtClean="0"/>
              <a:t>Ruby, Java, Node.js, Scala, </a:t>
            </a:r>
            <a:r>
              <a:rPr lang="en-US" dirty="0" err="1" smtClean="0"/>
              <a:t>Clojure</a:t>
            </a:r>
            <a:r>
              <a:rPr lang="en-US" dirty="0" smtClean="0"/>
              <a:t>, Python </a:t>
            </a:r>
            <a:r>
              <a:rPr lang="ru-RU" dirty="0" smtClean="0"/>
              <a:t>и </a:t>
            </a:r>
            <a:r>
              <a:rPr lang="en-US" dirty="0" smtClean="0"/>
              <a:t>PHP</a:t>
            </a:r>
          </a:p>
          <a:p>
            <a:r>
              <a:rPr lang="ru-RU" dirty="0" smtClean="0"/>
              <a:t>Обширное сообщество участников и разработчиков</a:t>
            </a:r>
            <a:endParaRPr lang="ru-RU" dirty="0"/>
          </a:p>
        </p:txBody>
      </p:sp>
      <p:pic>
        <p:nvPicPr>
          <p:cNvPr id="4" name="Рисунок 3" descr="heroku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214565" cy="698440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 descr="mat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30332" y="5547751"/>
            <a:ext cx="1643074" cy="629212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24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droid.hdblog.it/wp-content/uploads/2010/07/Dropbox-APK-insta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3" y="1894914"/>
            <a:ext cx="2100033" cy="1882371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Dropbox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4683" y="2446307"/>
            <a:ext cx="7841673" cy="3483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    </a:t>
            </a:r>
            <a:r>
              <a:rPr lang="ru-RU" dirty="0" smtClean="0"/>
              <a:t>Почему для хранения файлов сервиса мы 	   	    используем облачное хранилище данных </a:t>
            </a:r>
            <a:r>
              <a:rPr lang="en-US" dirty="0" smtClean="0"/>
              <a:t>     	    Dropbox?</a:t>
            </a:r>
          </a:p>
          <a:p>
            <a:r>
              <a:rPr lang="ru-RU" dirty="0" smtClean="0"/>
              <a:t>Улучшенная поддержка веб –приложений, включающая документации и пакеты </a:t>
            </a:r>
            <a:r>
              <a:rPr lang="en-US" dirty="0" smtClean="0"/>
              <a:t>SDK</a:t>
            </a:r>
            <a:r>
              <a:rPr lang="ru-RU" dirty="0" smtClean="0"/>
              <a:t> </a:t>
            </a:r>
            <a:r>
              <a:rPr lang="en-US" dirty="0" smtClean="0"/>
              <a:t>              </a:t>
            </a:r>
            <a:r>
              <a:rPr lang="ru-RU" dirty="0" smtClean="0"/>
              <a:t>для </a:t>
            </a:r>
            <a:r>
              <a:rPr lang="en-US" dirty="0" smtClean="0"/>
              <a:t>Ruby</a:t>
            </a:r>
          </a:p>
          <a:p>
            <a:r>
              <a:rPr lang="ru-RU" dirty="0" smtClean="0"/>
              <a:t>Удобно отслеживать движение файлов в </a:t>
            </a:r>
            <a:r>
              <a:rPr lang="en-US" dirty="0" smtClean="0"/>
              <a:t>          </a:t>
            </a:r>
            <a:r>
              <a:rPr lang="ru-RU" dirty="0" smtClean="0"/>
              <a:t>папках и просматривать их содержание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Безопасность </a:t>
            </a:r>
            <a:endParaRPr lang="ru-RU" dirty="0"/>
          </a:p>
        </p:txBody>
      </p:sp>
      <p:pic>
        <p:nvPicPr>
          <p:cNvPr id="6" name="Рисунок 5" descr="dropbox-1412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07" y="4528554"/>
            <a:ext cx="2356874" cy="1871358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0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724552826"/>
              </p:ext>
            </p:extLst>
          </p:nvPr>
        </p:nvGraphicFramePr>
        <p:xfrm>
          <a:off x="412375" y="1715247"/>
          <a:ext cx="4691529" cy="413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0405034" y="1825625"/>
            <a:ext cx="948765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r>
              <a:rPr lang="en-US" b="1" dirty="0" smtClean="0">
                <a:solidFill>
                  <a:srgbClr val="FFFFFF"/>
                </a:solidFill>
              </a:rPr>
              <a:t>/ </a:t>
            </a:r>
            <a:r>
              <a:rPr lang="ru-RU" b="1" dirty="0" smtClean="0">
                <a:solidFill>
                  <a:srgbClr val="FFFFFF"/>
                </a:solidFill>
              </a:rPr>
              <a:t>Организационная структура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Архитектор проекта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439342" y="5532114"/>
              <a:ext cx="1491728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  <p:sp>
        <p:nvSpPr>
          <p:cNvPr id="34" name="Стрелка вправо 33"/>
          <p:cNvSpPr/>
          <p:nvPr/>
        </p:nvSpPr>
        <p:spPr>
          <a:xfrm>
            <a:off x="8671106" y="3419061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10800000">
            <a:off x="8671105" y="353839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5448146" y="335551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rot="5400000">
            <a:off x="6469288" y="2786548"/>
            <a:ext cx="3148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16200000">
            <a:off x="9497921" y="4200600"/>
            <a:ext cx="3586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углом 39"/>
          <p:cNvSpPr/>
          <p:nvPr/>
        </p:nvSpPr>
        <p:spPr>
          <a:xfrm rot="5400000" flipH="1">
            <a:off x="9897668" y="4687512"/>
            <a:ext cx="2168211" cy="853922"/>
          </a:xfrm>
          <a:prstGeom prst="bentArrow">
            <a:avLst>
              <a:gd name="adj1" fmla="val 3053"/>
              <a:gd name="adj2" fmla="val 3464"/>
              <a:gd name="adj3" fmla="val 608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Организационная структура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777" y="263887"/>
            <a:ext cx="10515600" cy="1052449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64039" y="2354752"/>
            <a:ext cx="3496887" cy="1147157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</a:rPr>
              <a:t>Party Surfing</a:t>
            </a:r>
            <a:endParaRPr lang="ru-RU" sz="24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02401" y="4588376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Поиск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29107" y="4631335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 flipH="1">
            <a:off x="6559338" y="3682048"/>
            <a:ext cx="1455471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10800000">
            <a:off x="3851563" y="3682048"/>
            <a:ext cx="1491270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Проектный план, методология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Первый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Второй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Третий пункт маркированного списка.</a:t>
            </a:r>
            <a:endParaRPr lang="ru-RU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Объект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284093"/>
              </p:ext>
            </p:extLst>
          </p:nvPr>
        </p:nvGraphicFramePr>
        <p:xfrm>
          <a:off x="7510273" y="1738086"/>
          <a:ext cx="4414419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73"/>
                <a:gridCol w="1471473"/>
                <a:gridCol w="1471473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B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Информационное окружение, инфраструктура, средства командной разработки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Объект 5" descr="Простой уголковый процес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564" y="202518"/>
            <a:ext cx="5211208" cy="98494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83" y="2216363"/>
            <a:ext cx="6363978" cy="2009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Прямые конкуренты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Foursquare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DRYNK.ME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Группы в социальной сети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Вконтакте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11387"/>
          <a:stretch/>
        </p:blipFill>
        <p:spPr>
          <a:xfrm>
            <a:off x="8111333" y="2425018"/>
            <a:ext cx="3008752" cy="120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2" y="4466508"/>
            <a:ext cx="2152753" cy="12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molmitino.ru/v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35" y="4708867"/>
            <a:ext cx="2857500" cy="857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63144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132" name="Picture 12" descr="http://yuml.me/d8b78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" y="1590198"/>
            <a:ext cx="11818133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Широкоэкранный</PresentationFormat>
  <Paragraphs>121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Концепция</vt:lpstr>
      <vt:lpstr>Анализ конкурентов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Heroku</vt:lpstr>
      <vt:lpstr>Dropbox</vt:lpstr>
      <vt:lpstr>Тестирование</vt:lpstr>
      <vt:lpstr>Распределение ролей/ Организационная структура</vt:lpstr>
      <vt:lpstr>Новые задачи</vt:lpstr>
      <vt:lpstr>Статистика</vt:lpstr>
      <vt:lpstr>Спасибо за внимание!</vt:lpstr>
      <vt:lpstr>Организационная структура</vt:lpstr>
      <vt:lpstr>Проектный план, методология</vt:lpstr>
      <vt:lpstr>Информационное окружение, инфраструктура, средства командной разработки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2014-12-19T23:10:50Z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