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71" r:id="rId5"/>
    <p:sldId id="275" r:id="rId6"/>
    <p:sldId id="273" r:id="rId7"/>
    <p:sldId id="272" r:id="rId8"/>
    <p:sldId id="274" r:id="rId9"/>
    <p:sldId id="264" r:id="rId10"/>
    <p:sldId id="270" r:id="rId11"/>
    <p:sldId id="278" r:id="rId12"/>
    <p:sldId id="279" r:id="rId13"/>
    <p:sldId id="280" r:id="rId14"/>
    <p:sldId id="283" r:id="rId15"/>
    <p:sldId id="284" r:id="rId16"/>
    <p:sldId id="277" r:id="rId17"/>
    <p:sldId id="290" r:id="rId18"/>
    <p:sldId id="282" r:id="rId19"/>
    <p:sldId id="288" r:id="rId20"/>
    <p:sldId id="289" r:id="rId21"/>
    <p:sldId id="285" r:id="rId22"/>
    <p:sldId id="286" r:id="rId23"/>
    <p:sldId id="287" r:id="rId24"/>
    <p:sldId id="27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8D0AF"/>
    <a:srgbClr val="F19423"/>
    <a:srgbClr val="35446A"/>
    <a:srgbClr val="5652A0"/>
    <a:srgbClr val="434B85"/>
    <a:srgbClr val="27394E"/>
    <a:srgbClr val="191529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2960"/>
        <c:axId val="261470216"/>
      </c:lineChart>
      <c:dateAx>
        <c:axId val="2614729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1470216"/>
        <c:crosses val="autoZero"/>
        <c:auto val="1"/>
        <c:lblOffset val="100"/>
        <c:baseTimeUnit val="days"/>
      </c:dateAx>
      <c:valAx>
        <c:axId val="26147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1472960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5452830004131"/>
          <c:w val="0.94044585464568164"/>
          <c:h val="0.8120454716999586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olidFill>
                <a:srgbClr val="E5EBF2">
                  <a:alpha val="90000"/>
                </a:srgbClr>
              </a:solidFill>
              <a:ln w="12700" cap="flat" cmpd="sng" algn="ctr">
                <a:solidFill>
                  <a:srgbClr val="E5EBF2"/>
                </a:solidFill>
                <a:round/>
              </a:ln>
              <a:effectLst>
                <a:outerShdw blurRad="50800" dist="38100" dir="2700000" algn="tl" rotWithShape="0">
                  <a:srgbClr val="E5EBF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4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5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5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5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5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1472176"/>
        <c:axId val="157181248"/>
      </c:barChart>
      <c:catAx>
        <c:axId val="26147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81248"/>
        <c:crosses val="autoZero"/>
        <c:auto val="1"/>
        <c:lblAlgn val="ctr"/>
        <c:lblOffset val="100"/>
        <c:noMultiLvlLbl val="0"/>
      </c:catAx>
      <c:valAx>
        <c:axId val="15718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147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</a:rPr>
              <a:t>Heroku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	     Почему для развертывания приложения мы используем 	                 облачный хостинг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</a:p>
          <a:p>
            <a:r>
              <a:rPr lang="ru-RU" dirty="0" smtClean="0"/>
              <a:t>Вся информационно-технологическая инфраструктура, включая вычислительные сет, серверы, системы хранения, целиком управляется провайдером</a:t>
            </a:r>
          </a:p>
          <a:p>
            <a:r>
              <a:rPr lang="ru-RU" dirty="0" smtClean="0"/>
              <a:t>Удобная развертка приложения</a:t>
            </a:r>
          </a:p>
          <a:p>
            <a:r>
              <a:rPr lang="ru-RU" dirty="0" smtClean="0"/>
              <a:t>Стоимость использования начинается от бесплатного</a:t>
            </a:r>
          </a:p>
          <a:p>
            <a:r>
              <a:rPr lang="ru-RU" dirty="0" smtClean="0"/>
              <a:t>Гибкая настройка тарифного плана</a:t>
            </a:r>
          </a:p>
          <a:p>
            <a:r>
              <a:rPr lang="ru-RU" dirty="0" smtClean="0"/>
              <a:t>Поддержка различных языков программирования: </a:t>
            </a:r>
            <a:r>
              <a:rPr lang="en-US" dirty="0" smtClean="0"/>
              <a:t>Ruby, Java, Node.js, Scala, </a:t>
            </a:r>
            <a:r>
              <a:rPr lang="en-US" dirty="0" err="1" smtClean="0"/>
              <a:t>Clojure</a:t>
            </a:r>
            <a:r>
              <a:rPr lang="en-US" dirty="0" smtClean="0"/>
              <a:t>, Python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</a:p>
          <a:p>
            <a:r>
              <a:rPr lang="ru-RU" dirty="0" smtClean="0"/>
              <a:t>Обширное сообщество участников и разработчиков</a:t>
            </a:r>
            <a:endParaRPr lang="ru-RU" dirty="0"/>
          </a:p>
        </p:txBody>
      </p:sp>
      <p:pic>
        <p:nvPicPr>
          <p:cNvPr id="4" name="Рисунок 3" descr="herok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14565" cy="698440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mat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0332" y="5547751"/>
            <a:ext cx="1643074" cy="629212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2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droid.hdblog.it/wp-content/uploads/2010/07/Dropbox-APK-insta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3" y="1894914"/>
            <a:ext cx="2100033" cy="1882371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Dropbox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683" y="2446307"/>
            <a:ext cx="7841673" cy="3483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    </a:t>
            </a:r>
            <a:r>
              <a:rPr lang="ru-RU" dirty="0" smtClean="0"/>
              <a:t>Почему для хранения файлов сервиса мы 	   	    используем облачное хранилище данных </a:t>
            </a:r>
            <a:r>
              <a:rPr lang="en-US" dirty="0" smtClean="0"/>
              <a:t>     	    Dropbox?</a:t>
            </a:r>
          </a:p>
          <a:p>
            <a:r>
              <a:rPr lang="ru-RU" dirty="0" smtClean="0"/>
              <a:t>Улучшенная поддержка веб –приложений, включающая документации и пакеты </a:t>
            </a:r>
            <a:r>
              <a:rPr lang="en-US" dirty="0" smtClean="0"/>
              <a:t>SDK</a:t>
            </a:r>
            <a:r>
              <a:rPr lang="ru-RU" dirty="0" smtClean="0"/>
              <a:t> </a:t>
            </a:r>
            <a:r>
              <a:rPr lang="en-US" dirty="0" smtClean="0"/>
              <a:t>              </a:t>
            </a:r>
            <a:r>
              <a:rPr lang="ru-RU" dirty="0" smtClean="0"/>
              <a:t>для </a:t>
            </a:r>
            <a:r>
              <a:rPr lang="en-US" dirty="0" smtClean="0"/>
              <a:t>Ruby</a:t>
            </a:r>
          </a:p>
          <a:p>
            <a:r>
              <a:rPr lang="ru-RU" dirty="0" smtClean="0"/>
              <a:t>Удобно отслеживать движение файлов в </a:t>
            </a:r>
            <a:r>
              <a:rPr lang="en-US" dirty="0" smtClean="0"/>
              <a:t>          </a:t>
            </a:r>
            <a:r>
              <a:rPr lang="ru-RU" dirty="0" smtClean="0"/>
              <a:t>папках и просматривать их содержание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Безопасность </a:t>
            </a:r>
            <a:endParaRPr lang="ru-RU" dirty="0"/>
          </a:p>
        </p:txBody>
      </p:sp>
      <p:pic>
        <p:nvPicPr>
          <p:cNvPr id="6" name="Рисунок 5" descr="dropbox-141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07" y="4528554"/>
            <a:ext cx="2356874" cy="1871358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24552826"/>
              </p:ext>
            </p:extLst>
          </p:nvPr>
        </p:nvGraphicFramePr>
        <p:xfrm>
          <a:off x="412375" y="1715247"/>
          <a:ext cx="4691529" cy="413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0405034" y="1825625"/>
            <a:ext cx="948765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Timeline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41" y="1532490"/>
            <a:ext cx="10156917" cy="5173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795" t="29266" r="28796" b="46937"/>
          <a:stretch/>
        </p:blipFill>
        <p:spPr>
          <a:xfrm>
            <a:off x="1006298" y="4281356"/>
            <a:ext cx="7753872" cy="2236341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691" t="14719" r="28796" b="61359"/>
          <a:stretch/>
        </p:blipFill>
        <p:spPr>
          <a:xfrm>
            <a:off x="1009204" y="1819069"/>
            <a:ext cx="7750966" cy="2242297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28651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5851" y="4281356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8" y="2685154"/>
            <a:ext cx="4010225" cy="34837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64" y="2685154"/>
            <a:ext cx="4527761" cy="33191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7502" y="1832135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815" y="1841100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420" y="2733000"/>
            <a:ext cx="2679404" cy="33490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Бодунков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alzater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>
                <a:solidFill>
                  <a:schemeClr val="bg1">
                    <a:lumMod val="25000"/>
                  </a:schemeClr>
                </a:solidFill>
              </a:rPr>
              <a:t>Быконя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Siend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Анастасия Петровская 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AnastasiaPetrovskaya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Левон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Таракчян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diplay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Евгения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Макендонская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janmak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Арслан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Урташев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avitella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Александр Минаков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elshiko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Максим Смирнов 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duran-duran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Дмитрий Чекалин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axelhz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Северин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Вервальд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velvald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Иван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Сиволоб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bg1">
                    <a:lumMod val="25000"/>
                  </a:schemeClr>
                </a:solidFill>
              </a:rPr>
              <a:t>Semen-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kisliy</a:t>
            </a:r>
            <a:endParaRPr lang="ru-RU" sz="14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42661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28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Маркетинговые исследования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41" y="1725497"/>
            <a:ext cx="5819535" cy="4906363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159503" y="1884187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SWOT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анализ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rgbClr val="F19423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Объект 3"/>
          <p:cNvSpPr>
            <a:spLocks noGrp="1"/>
          </p:cNvSpPr>
          <p:nvPr>
            <p:ph sz="half" idx="2"/>
          </p:nvPr>
        </p:nvSpPr>
        <p:spPr>
          <a:xfrm>
            <a:off x="947651" y="2792511"/>
            <a:ext cx="4017818" cy="35861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ru-RU" dirty="0" err="1" smtClean="0"/>
              <a:t>trengths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свойства </a:t>
            </a:r>
            <a:r>
              <a:rPr lang="ru-RU" dirty="0"/>
              <a:t>проекта или коллектива, дающие преимущества перед другими в </a:t>
            </a:r>
            <a:r>
              <a:rPr lang="ru-RU" dirty="0" smtClean="0"/>
              <a:t>отрасли</a:t>
            </a:r>
            <a:endParaRPr lang="en-US" dirty="0" smtClean="0"/>
          </a:p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dirty="0"/>
              <a:t>eaknesses </a:t>
            </a:r>
            <a:r>
              <a:rPr lang="en-US" dirty="0" smtClean="0"/>
              <a:t>- </a:t>
            </a:r>
            <a:r>
              <a:rPr lang="ru-RU" dirty="0" smtClean="0"/>
              <a:t>свойства</a:t>
            </a:r>
            <a:r>
              <a:rPr lang="ru-RU" dirty="0"/>
              <a:t>, ослабляющие </a:t>
            </a:r>
            <a:r>
              <a:rPr lang="ru-RU" dirty="0" smtClean="0"/>
              <a:t>проект</a:t>
            </a:r>
            <a:endParaRPr lang="en-US" dirty="0" smtClean="0"/>
          </a:p>
          <a:p>
            <a:r>
              <a:rPr lang="ru-RU" dirty="0" err="1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ru-RU" dirty="0" err="1"/>
              <a:t>pportunities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дающие дополнительные возможности по достижению </a:t>
            </a:r>
            <a:r>
              <a:rPr lang="ru-RU" dirty="0" smtClean="0"/>
              <a:t>цели</a:t>
            </a:r>
            <a:endParaRPr lang="en-US" dirty="0" smtClean="0"/>
          </a:p>
          <a:p>
            <a:r>
              <a:rPr lang="ru-RU" dirty="0" err="1" smtClean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ru-RU" dirty="0" err="1" smtClean="0"/>
              <a:t>hreats</a:t>
            </a:r>
            <a:r>
              <a:rPr lang="en-US" dirty="0" smtClean="0"/>
              <a:t> 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которые могут осложнить достижение </a:t>
            </a:r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4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Риски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6080"/>
              </p:ext>
            </p:extLst>
          </p:nvPr>
        </p:nvGraphicFramePr>
        <p:xfrm>
          <a:off x="1543760" y="1795550"/>
          <a:ext cx="9104479" cy="44490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4826"/>
                <a:gridCol w="3821063"/>
                <a:gridCol w="2248590"/>
              </a:tblGrid>
              <a:tr h="3917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Риски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Последствия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Вероятность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966011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</a:t>
                      </a:r>
                      <a:r>
                        <a:rPr lang="ru-RU" baseline="0" dirty="0" smtClean="0"/>
                        <a:t> приток клиентов(организаторов)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</a:t>
                      </a:r>
                      <a:r>
                        <a:rPr lang="ru-RU" baseline="0" dirty="0" smtClean="0"/>
                        <a:t> не преодоления точки безубыточности. Уменьшение доходов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</a:t>
                      </a:r>
                      <a:r>
                        <a:rPr lang="ru-RU" baseline="0" dirty="0" smtClean="0"/>
                        <a:t> пользователей(потенциальных посетителей)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Снижение количества заказчиков. Снижение эффективности рекламы.</a:t>
                      </a:r>
                      <a:r>
                        <a:rPr lang="ru-RU" baseline="0" dirty="0" smtClean="0"/>
                        <a:t> Невозможность предоставить обещанные заказчикам данные.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</a:t>
                      </a:r>
                      <a:r>
                        <a:rPr lang="ru-RU" baseline="0" dirty="0" smtClean="0"/>
                        <a:t>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Уменьшение количества пользователей. Потеря доверия к размещенной на сервисе информации со стороны посетителей.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Малая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2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Матрица реагирования и упреждения рисков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9743439"/>
              </p:ext>
            </p:extLst>
          </p:nvPr>
        </p:nvGraphicFramePr>
        <p:xfrm>
          <a:off x="493222" y="1746601"/>
          <a:ext cx="11044842" cy="467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403"/>
                <a:gridCol w="2244666"/>
                <a:gridCol w="3956562"/>
                <a:gridCol w="2761211"/>
              </a:tblGrid>
              <a:tr h="6179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Индикаторы наступления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Упреждение 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Реагирование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организаторов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 по количеству получаемых заказов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рекламы. Пересмотр ценовой политики.</a:t>
                      </a:r>
                      <a:endParaRPr lang="ru-RU" dirty="0"/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</a:t>
                      </a:r>
                      <a:r>
                        <a:rPr lang="ru-RU" baseline="0" dirty="0" smtClean="0"/>
                        <a:t> по посещаемости сервиса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рекламы, пересмотр рекламной политики.</a:t>
                      </a:r>
                      <a:endParaRPr lang="ru-RU" dirty="0"/>
                    </a:p>
                  </a:txBody>
                  <a:tcPr/>
                </a:tc>
              </a:tr>
              <a:tr h="16606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Жалобы от посетителей</a:t>
                      </a:r>
                      <a:r>
                        <a:rPr lang="ru-RU" baseline="0" dirty="0" smtClean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Сбор дополнительной информации об организаторах</a:t>
                      </a:r>
                      <a:r>
                        <a:rPr lang="ru-RU" baseline="0" dirty="0" smtClean="0"/>
                        <a:t> мероприятий. Мониторинг отзывов посетителей о проведенных мероприятиях.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Прекращение сотрудничества с недобросовестным организатором мероприятий.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2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Широкоэкранный</PresentationFormat>
  <Paragraphs>144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Распределение ролей/ Организационная структура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Heroku</vt:lpstr>
      <vt:lpstr>Dropbox</vt:lpstr>
      <vt:lpstr>Тестирование</vt:lpstr>
      <vt:lpstr>Timeline</vt:lpstr>
      <vt:lpstr>Общая статистика</vt:lpstr>
      <vt:lpstr>Персональная статистика</vt:lpstr>
      <vt:lpstr>Оценка качества выполнения работы членов команды менеджером</vt:lpstr>
      <vt:lpstr>Маркетинговые исследования</vt:lpstr>
      <vt:lpstr>Риски</vt:lpstr>
      <vt:lpstr>Матрица реагирования и упреждения рисков</vt:lpstr>
      <vt:lpstr>Новые задачи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2014-12-20T02:16:26Z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