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71" r:id="rId5"/>
    <p:sldId id="275" r:id="rId6"/>
    <p:sldId id="273" r:id="rId7"/>
    <p:sldId id="272" r:id="rId8"/>
    <p:sldId id="274" r:id="rId9"/>
    <p:sldId id="264" r:id="rId10"/>
    <p:sldId id="270" r:id="rId11"/>
    <p:sldId id="278" r:id="rId12"/>
    <p:sldId id="279" r:id="rId13"/>
    <p:sldId id="280" r:id="rId14"/>
    <p:sldId id="283" r:id="rId15"/>
    <p:sldId id="284" r:id="rId16"/>
    <p:sldId id="277" r:id="rId17"/>
    <p:sldId id="290" r:id="rId18"/>
    <p:sldId id="282" r:id="rId19"/>
    <p:sldId id="288" r:id="rId20"/>
    <p:sldId id="289" r:id="rId21"/>
    <p:sldId id="285" r:id="rId22"/>
    <p:sldId id="286" r:id="rId23"/>
    <p:sldId id="287" r:id="rId24"/>
    <p:sldId id="27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8D0AF"/>
    <a:srgbClr val="F19423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33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11696"/>
        <c:axId val="252310912"/>
      </c:lineChart>
      <c:dateAx>
        <c:axId val="2523116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310912"/>
        <c:crosses val="autoZero"/>
        <c:auto val="1"/>
        <c:lblOffset val="100"/>
        <c:baseTimeUnit val="days"/>
      </c:dateAx>
      <c:valAx>
        <c:axId val="25231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311696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</c:strCache>
            </c:strRef>
          </c:tx>
          <c:spPr>
            <a:solidFill>
              <a:schemeClr val="accent5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Лист1!$G$2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103912"/>
        <c:axId val="385104696"/>
      </c:barChart>
      <c:catAx>
        <c:axId val="38510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104696"/>
        <c:crosses val="autoZero"/>
        <c:auto val="1"/>
        <c:lblAlgn val="ctr"/>
        <c:lblOffset val="100"/>
        <c:noMultiLvlLbl val="0"/>
      </c:catAx>
      <c:valAx>
        <c:axId val="38510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10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8" name="Image1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95893" y="1525772"/>
            <a:ext cx="8915400" cy="47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795" t="29266" r="28796" b="46937"/>
          <a:stretch/>
        </p:blipFill>
        <p:spPr>
          <a:xfrm>
            <a:off x="1006298" y="4281356"/>
            <a:ext cx="7753872" cy="223634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</a:t>
            </a:r>
            <a:r>
              <a:rPr lang="ru-RU" b="1" dirty="0" smtClean="0">
                <a:solidFill>
                  <a:srgbClr val="FFFFFF"/>
                </a:solidFill>
              </a:rPr>
              <a:t>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691" t="14719" r="28796" b="61359"/>
          <a:stretch/>
        </p:blipFill>
        <p:spPr>
          <a:xfrm>
            <a:off x="1009204" y="1819069"/>
            <a:ext cx="7750966" cy="2242297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28651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5851" y="4281356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037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28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Маркетинговые исследования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1" y="1725497"/>
            <a:ext cx="5819535" cy="490636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159503" y="1884187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SWOT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анализ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1942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947651" y="2792511"/>
            <a:ext cx="4017818" cy="35861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ru-RU" dirty="0" err="1" smtClean="0"/>
              <a:t>trengths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свойства </a:t>
            </a:r>
            <a:r>
              <a:rPr lang="ru-RU" dirty="0"/>
              <a:t>проекта или коллектива, дающие преимущества перед другими в </a:t>
            </a:r>
            <a:r>
              <a:rPr lang="ru-RU" dirty="0" smtClean="0"/>
              <a:t>отрасли</a:t>
            </a:r>
            <a:endParaRPr lang="en-US" dirty="0" smtClean="0"/>
          </a:p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dirty="0"/>
              <a:t>eaknesses </a:t>
            </a:r>
            <a:r>
              <a:rPr lang="en-US" dirty="0" smtClean="0"/>
              <a:t>- </a:t>
            </a:r>
            <a:r>
              <a:rPr lang="ru-RU" dirty="0" smtClean="0"/>
              <a:t>свойства</a:t>
            </a:r>
            <a:r>
              <a:rPr lang="ru-RU" dirty="0"/>
              <a:t>, ослабляющие </a:t>
            </a:r>
            <a:r>
              <a:rPr lang="ru-RU" dirty="0" smtClean="0"/>
              <a:t>проект</a:t>
            </a:r>
            <a:endParaRPr lang="en-US" dirty="0" smtClean="0"/>
          </a:p>
          <a:p>
            <a:r>
              <a:rPr lang="ru-RU" dirty="0" err="1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ru-RU" dirty="0" err="1"/>
              <a:t>pportunities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дающие дополнительные возможности по достижению </a:t>
            </a:r>
            <a:r>
              <a:rPr lang="ru-RU" dirty="0" smtClean="0"/>
              <a:t>цели</a:t>
            </a:r>
            <a:endParaRPr lang="en-US" dirty="0" smtClean="0"/>
          </a:p>
          <a:p>
            <a:r>
              <a:rPr lang="ru-RU" dirty="0" err="1" smtClean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ru-RU" dirty="0" err="1" smtClean="0"/>
              <a:t>hreats</a:t>
            </a:r>
            <a:r>
              <a:rPr lang="en-US" dirty="0" smtClean="0"/>
              <a:t> 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которые могут осложнить достижение </a:t>
            </a:r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4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Риски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6080"/>
              </p:ext>
            </p:extLst>
          </p:nvPr>
        </p:nvGraphicFramePr>
        <p:xfrm>
          <a:off x="1543760" y="1795550"/>
          <a:ext cx="9104479" cy="4449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4826"/>
                <a:gridCol w="3821063"/>
                <a:gridCol w="2248590"/>
              </a:tblGrid>
              <a:tr h="391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Риски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Последствия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Вероятность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966011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</a:t>
                      </a:r>
                      <a:r>
                        <a:rPr lang="ru-RU" baseline="0" dirty="0" smtClean="0"/>
                        <a:t> приток клиентов(организаторов)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r>
                        <a:rPr lang="ru-RU" baseline="0" dirty="0" smtClean="0"/>
                        <a:t> не преодоления точки безубыточности. Уменьшение доходов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</a:t>
                      </a:r>
                      <a:r>
                        <a:rPr lang="ru-RU" baseline="0" dirty="0" smtClean="0"/>
                        <a:t> пользователей(потенциальных посетителей)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Снижение количества заказчиков. Снижение эффективности рекламы.</a:t>
                      </a:r>
                      <a:r>
                        <a:rPr lang="ru-RU" baseline="0" dirty="0" smtClean="0"/>
                        <a:t> Невозможность предоставить обещанные заказчикам данные.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</a:t>
                      </a:r>
                      <a:r>
                        <a:rPr lang="ru-RU" baseline="0" dirty="0" smtClean="0"/>
                        <a:t>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Уменьшение количества пользователей. Потеря доверия к размещенной на сервисе информации со стороны посетителей.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2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Матрица реагирования и упреждения рисков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9743439"/>
              </p:ext>
            </p:extLst>
          </p:nvPr>
        </p:nvGraphicFramePr>
        <p:xfrm>
          <a:off x="493222" y="1746601"/>
          <a:ext cx="11044842" cy="467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403"/>
                <a:gridCol w="2244666"/>
                <a:gridCol w="3956562"/>
                <a:gridCol w="2761211"/>
              </a:tblGrid>
              <a:tr h="6179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Индикаторы наступления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Упреждение 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Реагирование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организаторов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 по количеству получаемых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рекламы. Пересмотр ценовой политики.</a:t>
                      </a:r>
                      <a:endParaRPr lang="ru-RU" dirty="0"/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</a:t>
                      </a:r>
                      <a:r>
                        <a:rPr lang="ru-RU" baseline="0" dirty="0" smtClean="0"/>
                        <a:t> по посещаемости сервиса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рекламы, пересмотр рекламной политики.</a:t>
                      </a:r>
                      <a:endParaRPr lang="ru-RU" dirty="0"/>
                    </a:p>
                  </a:txBody>
                  <a:tcPr/>
                </a:tc>
              </a:tr>
              <a:tr h="16606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Жалобы от посетителей</a:t>
                      </a:r>
                      <a:r>
                        <a:rPr lang="ru-RU" baseline="0" dirty="0" smtClean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 дополнительной информации об организаторах</a:t>
                      </a:r>
                      <a:r>
                        <a:rPr lang="ru-RU" baseline="0" dirty="0" smtClean="0"/>
                        <a:t> мероприятий. Мониторинг отзывов посетителей о проведенных мероприятиях.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Прекращение сотрудничества с недобросовестным организатором мероприятий.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Широкоэкранный</PresentationFormat>
  <Paragraphs>147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Распределение ролей/ Организационная структура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Timeline</vt:lpstr>
      <vt:lpstr>Общая статистика</vt:lpstr>
      <vt:lpstr>Персональная статистика</vt:lpstr>
      <vt:lpstr>Оценка качества выполнения работы членов команды менеджером</vt:lpstr>
      <vt:lpstr>Маркетинговые исследования</vt:lpstr>
      <vt:lpstr>Риски</vt:lpstr>
      <vt:lpstr>Матрица реагирования и упреждения рисков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2014-12-20T01:50:22Z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