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20"/>
  </p:notesMasterIdLst>
  <p:sldIdLst>
    <p:sldId id="256" r:id="rId2"/>
    <p:sldId id="260" r:id="rId3"/>
    <p:sldId id="262" r:id="rId4"/>
    <p:sldId id="320" r:id="rId5"/>
    <p:sldId id="321" r:id="rId6"/>
    <p:sldId id="322" r:id="rId7"/>
    <p:sldId id="323" r:id="rId8"/>
    <p:sldId id="313" r:id="rId9"/>
    <p:sldId id="314" r:id="rId10"/>
    <p:sldId id="315" r:id="rId11"/>
    <p:sldId id="312" r:id="rId12"/>
    <p:sldId id="316" r:id="rId13"/>
    <p:sldId id="317" r:id="rId14"/>
    <p:sldId id="318" r:id="rId15"/>
    <p:sldId id="319" r:id="rId16"/>
    <p:sldId id="324" r:id="rId17"/>
    <p:sldId id="325" r:id="rId18"/>
    <p:sldId id="272" r:id="rId1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95" autoAdjust="0"/>
    <p:restoredTop sz="94622" autoAdjust="0"/>
  </p:normalViewPr>
  <p:slideViewPr>
    <p:cSldViewPr>
      <p:cViewPr varScale="1">
        <p:scale>
          <a:sx n="128" d="100"/>
          <a:sy n="128" d="100"/>
        </p:scale>
        <p:origin x="-1122"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2" d="100"/>
          <a:sy n="102" d="100"/>
        </p:scale>
        <p:origin x="-347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9601DFF-2FDB-4E80-B568-E1A294C2E171}" type="datetimeFigureOut">
              <a:rPr lang="en-GB" smtClean="0"/>
              <a:t>23/02/2017</a:t>
            </a:fld>
            <a:endParaRPr lang="en-GB"/>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4A0087C9-45CB-47F6-9444-ADCEB39F0F74}" type="slidenum">
              <a:rPr lang="en-GB" smtClean="0"/>
              <a:t>‹#›</a:t>
            </a:fld>
            <a:endParaRPr lang="en-GB"/>
          </a:p>
        </p:txBody>
      </p:sp>
    </p:spTree>
    <p:extLst>
      <p:ext uri="{BB962C8B-B14F-4D97-AF65-F5344CB8AC3E}">
        <p14:creationId xmlns:p14="http://schemas.microsoft.com/office/powerpoint/2010/main" val="110252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1</a:t>
            </a:fld>
            <a:endParaRPr lang="en-GB" dirty="0"/>
          </a:p>
        </p:txBody>
      </p:sp>
    </p:spTree>
    <p:extLst>
      <p:ext uri="{BB962C8B-B14F-4D97-AF65-F5344CB8AC3E}">
        <p14:creationId xmlns:p14="http://schemas.microsoft.com/office/powerpoint/2010/main" val="2291192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10</a:t>
            </a:fld>
            <a:endParaRPr lang="en-GB" dirty="0"/>
          </a:p>
        </p:txBody>
      </p:sp>
    </p:spTree>
    <p:extLst>
      <p:ext uri="{BB962C8B-B14F-4D97-AF65-F5344CB8AC3E}">
        <p14:creationId xmlns:p14="http://schemas.microsoft.com/office/powerpoint/2010/main" val="3533665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11</a:t>
            </a:fld>
            <a:endParaRPr lang="en-GB" dirty="0"/>
          </a:p>
        </p:txBody>
      </p:sp>
    </p:spTree>
    <p:extLst>
      <p:ext uri="{BB962C8B-B14F-4D97-AF65-F5344CB8AC3E}">
        <p14:creationId xmlns:p14="http://schemas.microsoft.com/office/powerpoint/2010/main" val="3533665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12</a:t>
            </a:fld>
            <a:endParaRPr lang="en-GB" dirty="0"/>
          </a:p>
        </p:txBody>
      </p:sp>
    </p:spTree>
    <p:extLst>
      <p:ext uri="{BB962C8B-B14F-4D97-AF65-F5344CB8AC3E}">
        <p14:creationId xmlns:p14="http://schemas.microsoft.com/office/powerpoint/2010/main" val="3533665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13</a:t>
            </a:fld>
            <a:endParaRPr lang="en-GB" dirty="0"/>
          </a:p>
        </p:txBody>
      </p:sp>
    </p:spTree>
    <p:extLst>
      <p:ext uri="{BB962C8B-B14F-4D97-AF65-F5344CB8AC3E}">
        <p14:creationId xmlns:p14="http://schemas.microsoft.com/office/powerpoint/2010/main" val="3533665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14</a:t>
            </a:fld>
            <a:endParaRPr lang="en-GB" dirty="0"/>
          </a:p>
        </p:txBody>
      </p:sp>
    </p:spTree>
    <p:extLst>
      <p:ext uri="{BB962C8B-B14F-4D97-AF65-F5344CB8AC3E}">
        <p14:creationId xmlns:p14="http://schemas.microsoft.com/office/powerpoint/2010/main" val="3533665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15</a:t>
            </a:fld>
            <a:endParaRPr lang="en-GB" dirty="0"/>
          </a:p>
        </p:txBody>
      </p:sp>
    </p:spTree>
    <p:extLst>
      <p:ext uri="{BB962C8B-B14F-4D97-AF65-F5344CB8AC3E}">
        <p14:creationId xmlns:p14="http://schemas.microsoft.com/office/powerpoint/2010/main" val="3533665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16</a:t>
            </a:fld>
            <a:endParaRPr lang="en-GB" dirty="0"/>
          </a:p>
        </p:txBody>
      </p:sp>
    </p:spTree>
    <p:extLst>
      <p:ext uri="{BB962C8B-B14F-4D97-AF65-F5344CB8AC3E}">
        <p14:creationId xmlns:p14="http://schemas.microsoft.com/office/powerpoint/2010/main" val="3533665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17</a:t>
            </a:fld>
            <a:endParaRPr lang="en-GB" dirty="0"/>
          </a:p>
        </p:txBody>
      </p:sp>
    </p:spTree>
    <p:extLst>
      <p:ext uri="{BB962C8B-B14F-4D97-AF65-F5344CB8AC3E}">
        <p14:creationId xmlns:p14="http://schemas.microsoft.com/office/powerpoint/2010/main" val="3533665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A0087C9-45CB-47F6-9444-ADCEB39F0F74}" type="slidenum">
              <a:rPr lang="en-GB" smtClean="0"/>
              <a:t>18</a:t>
            </a:fld>
            <a:endParaRPr lang="en-GB"/>
          </a:p>
        </p:txBody>
      </p:sp>
    </p:spTree>
    <p:extLst>
      <p:ext uri="{BB962C8B-B14F-4D97-AF65-F5344CB8AC3E}">
        <p14:creationId xmlns:p14="http://schemas.microsoft.com/office/powerpoint/2010/main" val="211447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A0087C9-45CB-47F6-9444-ADCEB39F0F74}" type="slidenum">
              <a:rPr lang="en-GB" smtClean="0"/>
              <a:t>2</a:t>
            </a:fld>
            <a:endParaRPr lang="en-GB"/>
          </a:p>
        </p:txBody>
      </p:sp>
    </p:spTree>
    <p:extLst>
      <p:ext uri="{BB962C8B-B14F-4D97-AF65-F5344CB8AC3E}">
        <p14:creationId xmlns:p14="http://schemas.microsoft.com/office/powerpoint/2010/main" val="2463272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3</a:t>
            </a:fld>
            <a:endParaRPr lang="en-GB" dirty="0"/>
          </a:p>
        </p:txBody>
      </p:sp>
    </p:spTree>
    <p:extLst>
      <p:ext uri="{BB962C8B-B14F-4D97-AF65-F5344CB8AC3E}">
        <p14:creationId xmlns:p14="http://schemas.microsoft.com/office/powerpoint/2010/main" val="3533665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4</a:t>
            </a:fld>
            <a:endParaRPr lang="en-GB" dirty="0"/>
          </a:p>
        </p:txBody>
      </p:sp>
    </p:spTree>
    <p:extLst>
      <p:ext uri="{BB962C8B-B14F-4D97-AF65-F5344CB8AC3E}">
        <p14:creationId xmlns:p14="http://schemas.microsoft.com/office/powerpoint/2010/main" val="353366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5</a:t>
            </a:fld>
            <a:endParaRPr lang="en-GB" dirty="0"/>
          </a:p>
        </p:txBody>
      </p:sp>
    </p:spTree>
    <p:extLst>
      <p:ext uri="{BB962C8B-B14F-4D97-AF65-F5344CB8AC3E}">
        <p14:creationId xmlns:p14="http://schemas.microsoft.com/office/powerpoint/2010/main" val="3533665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6</a:t>
            </a:fld>
            <a:endParaRPr lang="en-GB" dirty="0"/>
          </a:p>
        </p:txBody>
      </p:sp>
    </p:spTree>
    <p:extLst>
      <p:ext uri="{BB962C8B-B14F-4D97-AF65-F5344CB8AC3E}">
        <p14:creationId xmlns:p14="http://schemas.microsoft.com/office/powerpoint/2010/main" val="353366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7</a:t>
            </a:fld>
            <a:endParaRPr lang="en-GB" dirty="0"/>
          </a:p>
        </p:txBody>
      </p:sp>
    </p:spTree>
    <p:extLst>
      <p:ext uri="{BB962C8B-B14F-4D97-AF65-F5344CB8AC3E}">
        <p14:creationId xmlns:p14="http://schemas.microsoft.com/office/powerpoint/2010/main" val="3533665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8</a:t>
            </a:fld>
            <a:endParaRPr lang="en-GB" dirty="0"/>
          </a:p>
        </p:txBody>
      </p:sp>
    </p:spTree>
    <p:extLst>
      <p:ext uri="{BB962C8B-B14F-4D97-AF65-F5344CB8AC3E}">
        <p14:creationId xmlns:p14="http://schemas.microsoft.com/office/powerpoint/2010/main" val="3533665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0087C9-45CB-47F6-9444-ADCEB39F0F74}" type="slidenum">
              <a:rPr lang="en-GB" smtClean="0"/>
              <a:t>9</a:t>
            </a:fld>
            <a:endParaRPr lang="en-GB" dirty="0"/>
          </a:p>
        </p:txBody>
      </p:sp>
    </p:spTree>
    <p:extLst>
      <p:ext uri="{BB962C8B-B14F-4D97-AF65-F5344CB8AC3E}">
        <p14:creationId xmlns:p14="http://schemas.microsoft.com/office/powerpoint/2010/main" val="3533665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lvl1pPr>
              <a:defRPr>
                <a:solidFill>
                  <a:schemeClr val="bg1"/>
                </a:solidFill>
              </a:defRPr>
            </a:lvl1pPr>
          </a:lstStyle>
          <a:p>
            <a:fld id="{571DE98C-C01A-4EC0-89CC-FDC7F34BD278}" type="datetime1">
              <a:rPr lang="en-GB" smtClean="0"/>
              <a:t>23/02/2017</a:t>
            </a:fld>
            <a:endParaRPr lang="en-GB" dirty="0"/>
          </a:p>
        </p:txBody>
      </p:sp>
      <p:sp>
        <p:nvSpPr>
          <p:cNvPr id="5" name="Footer Placeholder 4"/>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GB" dirty="0" smtClean="0"/>
              <a:t>Migrating from rebar2.x to rebar3.x</a:t>
            </a:r>
            <a:endParaRPr lang="en-GB" dirty="0"/>
          </a:p>
        </p:txBody>
      </p:sp>
      <p:sp>
        <p:nvSpPr>
          <p:cNvPr id="6" name="Slide Number Placeholder 5"/>
          <p:cNvSpPr>
            <a:spLocks noGrp="1"/>
          </p:cNvSpPr>
          <p:nvPr>
            <p:ph type="sldNum" sz="quarter" idx="12"/>
          </p:nvPr>
        </p:nvSpPr>
        <p:spPr/>
        <p:txBody>
          <a:bodyPr/>
          <a:lstStyle>
            <a:lvl1pPr algn="r">
              <a:defRPr/>
            </a:lvl1pPr>
          </a:lstStyle>
          <a:p>
            <a:fld id="{D2B4BA7F-43D2-49D3-A595-2D7819CFB366}" type="slidenum">
              <a:rPr lang="en-GB" smtClean="0"/>
              <a:pPr/>
              <a:t>‹#›</a:t>
            </a:fld>
            <a:endParaRPr lang="en-GB"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5F528C81-4A17-4899-8033-8D3536AD55C8}" type="datetime1">
              <a:rPr lang="en-GB" smtClean="0"/>
              <a:t>23/02/2017</a:t>
            </a:fld>
            <a:endParaRPr lang="en-GB"/>
          </a:p>
        </p:txBody>
      </p:sp>
      <p:sp>
        <p:nvSpPr>
          <p:cNvPr id="5" name="Footer Placeholder 4"/>
          <p:cNvSpPr>
            <a:spLocks noGrp="1"/>
          </p:cNvSpPr>
          <p:nvPr>
            <p:ph type="ftr" sz="quarter" idx="11"/>
          </p:nvPr>
        </p:nvSpPr>
        <p:spPr/>
        <p:txBody>
          <a:bodyPr/>
          <a:lstStyle/>
          <a:p>
            <a:r>
              <a:rPr lang="en-GB" smtClean="0"/>
              <a:t>Common Test in Action</a:t>
            </a:r>
            <a:endParaRPr lang="en-GB"/>
          </a:p>
        </p:txBody>
      </p:sp>
      <p:sp>
        <p:nvSpPr>
          <p:cNvPr id="6" name="Slide Number Placeholder 5"/>
          <p:cNvSpPr>
            <a:spLocks noGrp="1"/>
          </p:cNvSpPr>
          <p:nvPr>
            <p:ph type="sldNum" sz="quarter" idx="12"/>
          </p:nvPr>
        </p:nvSpPr>
        <p:spPr/>
        <p:txBody>
          <a:bodyPr/>
          <a:lstStyle/>
          <a:p>
            <a:fld id="{E7CF1D98-0108-41F9-BFCB-AAD0EB6E576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FF73961B-DBAA-4398-B9ED-42BBE57A1A8C}" type="datetime1">
              <a:rPr lang="en-GB" smtClean="0"/>
              <a:t>23/02/2017</a:t>
            </a:fld>
            <a:endParaRPr lang="en-GB"/>
          </a:p>
        </p:txBody>
      </p:sp>
      <p:sp>
        <p:nvSpPr>
          <p:cNvPr id="5" name="Footer Placeholder 4"/>
          <p:cNvSpPr>
            <a:spLocks noGrp="1"/>
          </p:cNvSpPr>
          <p:nvPr>
            <p:ph type="ftr" sz="quarter" idx="11"/>
          </p:nvPr>
        </p:nvSpPr>
        <p:spPr/>
        <p:txBody>
          <a:bodyPr/>
          <a:lstStyle/>
          <a:p>
            <a:r>
              <a:rPr lang="en-GB" smtClean="0"/>
              <a:t>Common Test in Action</a:t>
            </a:r>
            <a:endParaRPr lang="en-GB"/>
          </a:p>
        </p:txBody>
      </p:sp>
      <p:sp>
        <p:nvSpPr>
          <p:cNvPr id="6" name="Slide Number Placeholder 5"/>
          <p:cNvSpPr>
            <a:spLocks noGrp="1"/>
          </p:cNvSpPr>
          <p:nvPr>
            <p:ph type="sldNum" sz="quarter" idx="12"/>
          </p:nvPr>
        </p:nvSpPr>
        <p:spPr/>
        <p:txBody>
          <a:bodyPr/>
          <a:lstStyle/>
          <a:p>
            <a:fld id="{E7CF1D98-0108-41F9-BFCB-AAD0EB6E576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5E8D01E8-7B8D-4E9E-9AD8-2D2883F345E9}" type="datetime1">
              <a:rPr lang="en-GB" smtClean="0"/>
              <a:t>23/02/2017</a:t>
            </a:fld>
            <a:endParaRPr lang="en-GB" dirty="0" smtClean="0"/>
          </a:p>
        </p:txBody>
      </p:sp>
      <p:sp>
        <p:nvSpPr>
          <p:cNvPr id="5" name="Footer Placeholder 4"/>
          <p:cNvSpPr>
            <a:spLocks noGrp="1"/>
          </p:cNvSpPr>
          <p:nvPr>
            <p:ph type="ftr" sz="quarter" idx="11"/>
          </p:nvPr>
        </p:nvSpPr>
        <p:spPr/>
        <p:txBody>
          <a:bodyPr/>
          <a:lstStyle>
            <a:lvl1pPr>
              <a:defRPr/>
            </a:lvl1pPr>
          </a:lstStyle>
          <a:p>
            <a:r>
              <a:rPr lang="en-GB" dirty="0" smtClean="0"/>
              <a:t>Migrating from rebar2.x to rebar3.x</a:t>
            </a:r>
            <a:endParaRPr lang="en-GB" dirty="0"/>
          </a:p>
        </p:txBody>
      </p:sp>
      <p:sp>
        <p:nvSpPr>
          <p:cNvPr id="6" name="Slide Number Placeholder 5"/>
          <p:cNvSpPr>
            <a:spLocks noGrp="1"/>
          </p:cNvSpPr>
          <p:nvPr>
            <p:ph type="sldNum" sz="quarter" idx="12"/>
          </p:nvPr>
        </p:nvSpPr>
        <p:spPr/>
        <p:txBody>
          <a:bodyPr/>
          <a:lstStyle>
            <a:lvl1pPr algn="r">
              <a:defRPr sz="1200"/>
            </a:lvl1pPr>
          </a:lstStyle>
          <a:p>
            <a:fld id="{E7CF1D98-0108-41F9-BFCB-AAD0EB6E5766}" type="slidenum">
              <a:rPr lang="en-GB" smtClean="0"/>
              <a:pPr/>
              <a:t>‹#›</a:t>
            </a:fld>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3CDEF0AD-7347-44A5-A71A-C4BC974023B5}" type="datetime1">
              <a:rPr lang="en-GB" smtClean="0"/>
              <a:t>23/02/2017</a:t>
            </a:fld>
            <a:endParaRPr lang="en-GB"/>
          </a:p>
        </p:txBody>
      </p:sp>
      <p:sp>
        <p:nvSpPr>
          <p:cNvPr id="5" name="Footer Placeholder 4"/>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GB" dirty="0" smtClean="0"/>
              <a:t>Migrating from rebar2.x to rebar3.x</a:t>
            </a:r>
            <a:endParaRPr lang="en-GB" dirty="0"/>
          </a:p>
        </p:txBody>
      </p:sp>
      <p:sp>
        <p:nvSpPr>
          <p:cNvPr id="6" name="Slide Number Placeholder 5"/>
          <p:cNvSpPr>
            <a:spLocks noGrp="1"/>
          </p:cNvSpPr>
          <p:nvPr>
            <p:ph type="sldNum" sz="quarter" idx="12"/>
          </p:nvPr>
        </p:nvSpPr>
        <p:spPr/>
        <p:txBody>
          <a:bodyPr/>
          <a:lstStyle/>
          <a:p>
            <a:fld id="{E7CF1D98-0108-41F9-BFCB-AAD0EB6E5766}"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665A2C95-AB56-4B68-B3FB-6E0A29EE4E44}" type="datetime1">
              <a:rPr lang="en-GB" smtClean="0"/>
              <a:t>23/02/2017</a:t>
            </a:fld>
            <a:endParaRPr lang="en-GB"/>
          </a:p>
        </p:txBody>
      </p:sp>
      <p:sp>
        <p:nvSpPr>
          <p:cNvPr id="6" name="Footer Placeholder 5"/>
          <p:cNvSpPr>
            <a:spLocks noGrp="1"/>
          </p:cNvSpPr>
          <p:nvPr>
            <p:ph type="ftr" sz="quarter" idx="11"/>
          </p:nvPr>
        </p:nvSpPr>
        <p:spPr/>
        <p:txBody>
          <a:bodyPr/>
          <a:lstStyle/>
          <a:p>
            <a:r>
              <a:rPr lang="en-GB" dirty="0" smtClean="0"/>
              <a:t>Migrating from rebar2.x to rebar3.x</a:t>
            </a:r>
            <a:endParaRPr lang="en-GB" dirty="0"/>
          </a:p>
        </p:txBody>
      </p:sp>
      <p:sp>
        <p:nvSpPr>
          <p:cNvPr id="7" name="Slide Number Placeholder 6"/>
          <p:cNvSpPr>
            <a:spLocks noGrp="1"/>
          </p:cNvSpPr>
          <p:nvPr>
            <p:ph type="sldNum" sz="quarter" idx="12"/>
          </p:nvPr>
        </p:nvSpPr>
        <p:spPr/>
        <p:txBody>
          <a:bodyPr/>
          <a:lstStyle/>
          <a:p>
            <a:fld id="{E7CF1D98-0108-41F9-BFCB-AAD0EB6E576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CEA40098-3445-42A6-B4F1-8BB30095A078}" type="datetime1">
              <a:rPr lang="en-GB" smtClean="0"/>
              <a:t>23/02/2017</a:t>
            </a:fld>
            <a:endParaRPr lang="en-GB"/>
          </a:p>
        </p:txBody>
      </p:sp>
      <p:sp>
        <p:nvSpPr>
          <p:cNvPr id="8" name="Footer Placeholder 7"/>
          <p:cNvSpPr>
            <a:spLocks noGrp="1"/>
          </p:cNvSpPr>
          <p:nvPr>
            <p:ph type="ftr" sz="quarter" idx="11"/>
          </p:nvPr>
        </p:nvSpPr>
        <p:spPr/>
        <p:txBody>
          <a:bodyPr/>
          <a:lstStyle/>
          <a:p>
            <a:r>
              <a:rPr lang="en-GB" dirty="0" smtClean="0"/>
              <a:t>Migrating from rebar2.x to rebar3.x</a:t>
            </a:r>
            <a:endParaRPr lang="en-GB" dirty="0"/>
          </a:p>
        </p:txBody>
      </p:sp>
      <p:sp>
        <p:nvSpPr>
          <p:cNvPr id="9" name="Slide Number Placeholder 8"/>
          <p:cNvSpPr>
            <a:spLocks noGrp="1"/>
          </p:cNvSpPr>
          <p:nvPr>
            <p:ph type="sldNum" sz="quarter" idx="12"/>
          </p:nvPr>
        </p:nvSpPr>
        <p:spPr/>
        <p:txBody>
          <a:bodyPr/>
          <a:lstStyle/>
          <a:p>
            <a:fld id="{E7CF1D98-0108-41F9-BFCB-AAD0EB6E5766}"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1483DAF7-170B-4049-BCB6-EAA4528C0D98}" type="datetime1">
              <a:rPr lang="en-GB" smtClean="0"/>
              <a:t>23/02/2017</a:t>
            </a:fld>
            <a:endParaRPr lang="en-GB"/>
          </a:p>
        </p:txBody>
      </p:sp>
      <p:sp>
        <p:nvSpPr>
          <p:cNvPr id="4" name="Footer Placeholder 3"/>
          <p:cNvSpPr>
            <a:spLocks noGrp="1"/>
          </p:cNvSpPr>
          <p:nvPr>
            <p:ph type="ftr" sz="quarter" idx="11"/>
          </p:nvPr>
        </p:nvSpPr>
        <p:spPr/>
        <p:txBody>
          <a:bodyPr/>
          <a:lstStyle/>
          <a:p>
            <a:r>
              <a:rPr lang="en-GB" dirty="0" smtClean="0"/>
              <a:t>Migrating from rebar2.x to rebar3.x</a:t>
            </a:r>
            <a:endParaRPr lang="en-GB" dirty="0"/>
          </a:p>
        </p:txBody>
      </p:sp>
      <p:sp>
        <p:nvSpPr>
          <p:cNvPr id="5" name="Slide Number Placeholder 4"/>
          <p:cNvSpPr>
            <a:spLocks noGrp="1"/>
          </p:cNvSpPr>
          <p:nvPr>
            <p:ph type="sldNum" sz="quarter" idx="12"/>
          </p:nvPr>
        </p:nvSpPr>
        <p:spPr/>
        <p:txBody>
          <a:bodyPr/>
          <a:lstStyle/>
          <a:p>
            <a:fld id="{E7CF1D98-0108-41F9-BFCB-AAD0EB6E576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fld id="{59682634-D9ED-43C1-B17E-832573838F4C}" type="datetime1">
              <a:rPr lang="en-GB" smtClean="0"/>
              <a:t>23/02/2017</a:t>
            </a:fld>
            <a:endParaRPr lang="en-GB"/>
          </a:p>
        </p:txBody>
      </p:sp>
      <p:sp>
        <p:nvSpPr>
          <p:cNvPr id="3" name="Footer Placeholder 2"/>
          <p:cNvSpPr>
            <a:spLocks noGrp="1"/>
          </p:cNvSpPr>
          <p:nvPr>
            <p:ph type="ftr" sz="quarter" idx="11"/>
          </p:nvPr>
        </p:nvSpPr>
        <p:spPr/>
        <p:txBody>
          <a:bodyPr/>
          <a:lstStyle/>
          <a:p>
            <a:r>
              <a:rPr lang="en-GB" smtClean="0"/>
              <a:t>Common Test in Action</a:t>
            </a:r>
            <a:endParaRPr lang="en-GB"/>
          </a:p>
        </p:txBody>
      </p:sp>
      <p:sp>
        <p:nvSpPr>
          <p:cNvPr id="4" name="Slide Number Placeholder 3"/>
          <p:cNvSpPr>
            <a:spLocks noGrp="1"/>
          </p:cNvSpPr>
          <p:nvPr>
            <p:ph type="sldNum" sz="quarter" idx="12"/>
          </p:nvPr>
        </p:nvSpPr>
        <p:spPr/>
        <p:txBody>
          <a:bodyPr/>
          <a:lstStyle/>
          <a:p>
            <a:fld id="{E7CF1D98-0108-41F9-BFCB-AAD0EB6E576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F9664220-DF51-41F5-AC67-1BEFA51721C4}" type="datetime1">
              <a:rPr lang="en-GB" smtClean="0"/>
              <a:t>23/02/2017</a:t>
            </a:fld>
            <a:endParaRPr lang="en-GB"/>
          </a:p>
        </p:txBody>
      </p:sp>
      <p:sp>
        <p:nvSpPr>
          <p:cNvPr id="6" name="Footer Placeholder 5"/>
          <p:cNvSpPr>
            <a:spLocks noGrp="1"/>
          </p:cNvSpPr>
          <p:nvPr>
            <p:ph type="ftr" sz="quarter" idx="11"/>
          </p:nvPr>
        </p:nvSpPr>
        <p:spPr/>
        <p:txBody>
          <a:bodyPr/>
          <a:lstStyle/>
          <a:p>
            <a:r>
              <a:rPr lang="en-GB" smtClean="0"/>
              <a:t>Common Test in Action</a:t>
            </a:r>
            <a:endParaRPr lang="en-GB"/>
          </a:p>
        </p:txBody>
      </p:sp>
      <p:sp>
        <p:nvSpPr>
          <p:cNvPr id="7" name="Slide Number Placeholder 6"/>
          <p:cNvSpPr>
            <a:spLocks noGrp="1"/>
          </p:cNvSpPr>
          <p:nvPr>
            <p:ph type="sldNum" sz="quarter" idx="12"/>
          </p:nvPr>
        </p:nvSpPr>
        <p:spPr/>
        <p:txBody>
          <a:bodyPr/>
          <a:lstStyle/>
          <a:p>
            <a:fld id="{E7CF1D98-0108-41F9-BFCB-AAD0EB6E5766}"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239318E2-DF48-4805-9699-D8FA9B39EECF}" type="datetime1">
              <a:rPr lang="en-GB" smtClean="0"/>
              <a:t>23/02/2017</a:t>
            </a:fld>
            <a:endParaRPr lang="en-GB"/>
          </a:p>
        </p:txBody>
      </p:sp>
      <p:sp>
        <p:nvSpPr>
          <p:cNvPr id="6" name="Footer Placeholder 5"/>
          <p:cNvSpPr>
            <a:spLocks noGrp="1"/>
          </p:cNvSpPr>
          <p:nvPr>
            <p:ph type="ftr" sz="quarter" idx="11"/>
          </p:nvPr>
        </p:nvSpPr>
        <p:spPr/>
        <p:txBody>
          <a:bodyPr/>
          <a:lstStyle/>
          <a:p>
            <a:r>
              <a:rPr lang="en-GB" smtClean="0"/>
              <a:t>Common Test in Action</a:t>
            </a:r>
            <a:endParaRPr lang="en-GB"/>
          </a:p>
        </p:txBody>
      </p:sp>
      <p:sp>
        <p:nvSpPr>
          <p:cNvPr id="7" name="Slide Number Placeholder 6"/>
          <p:cNvSpPr>
            <a:spLocks noGrp="1"/>
          </p:cNvSpPr>
          <p:nvPr>
            <p:ph type="sldNum" sz="quarter" idx="12"/>
          </p:nvPr>
        </p:nvSpPr>
        <p:spPr/>
        <p:txBody>
          <a:bodyPr/>
          <a:lstStyle/>
          <a:p>
            <a:fld id="{E7CF1D98-0108-41F9-BFCB-AAD0EB6E576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p:txBody>
      </p:sp>
      <p:sp>
        <p:nvSpPr>
          <p:cNvPr id="7" name="Rectangle 6"/>
          <p:cNvSpPr/>
          <p:nvPr/>
        </p:nvSpPr>
        <p:spPr>
          <a:xfrm>
            <a:off x="-36512" y="0"/>
            <a:ext cx="9217024"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Footer Placeholder 4"/>
          <p:cNvSpPr>
            <a:spLocks noGrp="1"/>
          </p:cNvSpPr>
          <p:nvPr>
            <p:ph type="ftr" sz="quarter" idx="3"/>
          </p:nvPr>
        </p:nvSpPr>
        <p:spPr>
          <a:xfrm>
            <a:off x="385192" y="3472"/>
            <a:ext cx="2962672" cy="329184"/>
          </a:xfrm>
          <a:prstGeom prst="rect">
            <a:avLst/>
          </a:prstGeom>
        </p:spPr>
        <p:txBody>
          <a:bodyPr vert="horz" lIns="91440" tIns="45720" rIns="91440" bIns="45720" rtlCol="0" anchor="ctr"/>
          <a:lstStyle>
            <a:lvl1pPr algn="l">
              <a:defRPr sz="1200" b="1">
                <a:solidFill>
                  <a:schemeClr val="bg1"/>
                </a:solidFill>
              </a:defRPr>
            </a:lvl1pPr>
          </a:lstStyle>
          <a:p>
            <a:r>
              <a:rPr lang="en-GB" dirty="0" smtClean="0"/>
              <a:t>Migrating from rebar2.x to rebar3.x</a:t>
            </a:r>
            <a:endParaRPr lang="en-GB"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a:defRPr sz="1400" b="1">
                <a:solidFill>
                  <a:schemeClr val="bg1"/>
                </a:solidFill>
              </a:defRPr>
            </a:lvl1pPr>
          </a:lstStyle>
          <a:p>
            <a:fld id="{E7CF1D98-0108-41F9-BFCB-AAD0EB6E5766}" type="slidenum">
              <a:rPr lang="en-GB" smtClean="0"/>
              <a:pPr/>
              <a:t>‹#›</a:t>
            </a:fld>
            <a:endParaRPr lang="en-GB" dirty="0"/>
          </a:p>
        </p:txBody>
      </p:sp>
      <p:sp>
        <p:nvSpPr>
          <p:cNvPr id="8" name="TextBox 7"/>
          <p:cNvSpPr txBox="1"/>
          <p:nvPr userDrawn="1"/>
        </p:nvSpPr>
        <p:spPr>
          <a:xfrm>
            <a:off x="4752528" y="6597352"/>
            <a:ext cx="3995936" cy="200055"/>
          </a:xfrm>
          <a:prstGeom prst="rect">
            <a:avLst/>
          </a:prstGeom>
          <a:noFill/>
        </p:spPr>
        <p:txBody>
          <a:bodyPr wrap="square" rtlCol="0">
            <a:spAutoFit/>
          </a:bodyPr>
          <a:lstStyle/>
          <a:p>
            <a:pPr algn="r"/>
            <a:r>
              <a:rPr lang="en-GB" sz="700" i="0" dirty="0" smtClean="0"/>
              <a:t>© Walter </a:t>
            </a:r>
            <a:r>
              <a:rPr lang="en-GB" sz="700" i="0" dirty="0" err="1" smtClean="0"/>
              <a:t>Weinmann</a:t>
            </a:r>
            <a:r>
              <a:rPr lang="en-GB" sz="700" i="0" dirty="0" smtClean="0"/>
              <a:t> 2017</a:t>
            </a:r>
            <a:endParaRPr lang="en-GB" sz="700" i="0"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bar3.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erlang/rebar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bar3.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cap="none" dirty="0" smtClean="0"/>
              <a:t>Migrating from rebar2.x to rebar3.x</a:t>
            </a:r>
            <a:endParaRPr lang="en-GB" sz="4000" cap="none" dirty="0"/>
          </a:p>
        </p:txBody>
      </p:sp>
      <p:sp>
        <p:nvSpPr>
          <p:cNvPr id="3" name="Subtitle 2"/>
          <p:cNvSpPr>
            <a:spLocks noGrp="1"/>
          </p:cNvSpPr>
          <p:nvPr>
            <p:ph type="subTitle" idx="1"/>
          </p:nvPr>
        </p:nvSpPr>
        <p:spPr>
          <a:xfrm>
            <a:off x="685800" y="3505200"/>
            <a:ext cx="7846640" cy="1752600"/>
          </a:xfrm>
        </p:spPr>
        <p:txBody>
          <a:bodyPr/>
          <a:lstStyle/>
          <a:p>
            <a:endParaRPr lang="en-GB" dirty="0"/>
          </a:p>
        </p:txBody>
      </p:sp>
    </p:spTree>
    <p:extLst>
      <p:ext uri="{BB962C8B-B14F-4D97-AF65-F5344CB8AC3E}">
        <p14:creationId xmlns:p14="http://schemas.microsoft.com/office/powerpoint/2010/main" val="2763914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Cleaning up existing projects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handles releases and OTP applications only</a:t>
            </a:r>
          </a:p>
          <a:p>
            <a:r>
              <a:rPr lang="en-GB" dirty="0" smtClean="0"/>
              <a:t>dependencies should only be OTP applications</a:t>
            </a:r>
          </a:p>
          <a:p>
            <a:r>
              <a:rPr lang="en-GB" dirty="0" smtClean="0"/>
              <a:t>one of the following directory structures:</a:t>
            </a:r>
          </a:p>
          <a:p>
            <a:pPr marL="548640" lvl="2" indent="0">
              <a:buNone/>
            </a:pPr>
            <a:endParaRPr lang="en-US" dirty="0" smtClean="0"/>
          </a:p>
          <a:p>
            <a:pPr marL="548640" lvl="2" indent="0">
              <a:buNone/>
            </a:pPr>
            <a:r>
              <a:rPr lang="en-US" dirty="0" err="1" smtClean="0">
                <a:solidFill>
                  <a:srgbClr val="0000FF"/>
                </a:solidFill>
                <a:latin typeface="Inconsolata" panose="00000509000000000000" pitchFamily="49" charset="0"/>
              </a:rPr>
              <a:t>src</a:t>
            </a:r>
            <a:r>
              <a:rPr lang="en-US" dirty="0">
                <a:solidFill>
                  <a:srgbClr val="0000FF"/>
                </a:solidFill>
                <a:latin typeface="Inconsolata" panose="00000509000000000000" pitchFamily="49" charset="0"/>
              </a:rPr>
              <a:t>/*.{</a:t>
            </a:r>
            <a:r>
              <a:rPr lang="en-US" dirty="0" err="1">
                <a:solidFill>
                  <a:srgbClr val="0000FF"/>
                </a:solidFill>
                <a:latin typeface="Inconsolata" panose="00000509000000000000" pitchFamily="49" charset="0"/>
              </a:rPr>
              <a:t>erl,app.src</a:t>
            </a:r>
            <a:r>
              <a:rPr lang="en-US" dirty="0" smtClean="0">
                <a:solidFill>
                  <a:srgbClr val="0000FF"/>
                </a:solidFill>
                <a:latin typeface="Inconsolata" panose="00000509000000000000" pitchFamily="49" charset="0"/>
              </a:rPr>
              <a:t>}</a:t>
            </a:r>
          </a:p>
          <a:p>
            <a:pPr lvl="1"/>
            <a:r>
              <a:rPr lang="en-GB" dirty="0" smtClean="0"/>
              <a:t>or</a:t>
            </a:r>
          </a:p>
          <a:p>
            <a:pPr marL="548640" lvl="2" indent="0">
              <a:buNone/>
            </a:pPr>
            <a:r>
              <a:rPr lang="en-US" dirty="0">
                <a:solidFill>
                  <a:srgbClr val="0000FF"/>
                </a:solidFill>
                <a:latin typeface="Inconsolata" panose="00000509000000000000" pitchFamily="49" charset="0"/>
              </a:rPr>
              <a:t>apps/app1/</a:t>
            </a:r>
            <a:r>
              <a:rPr lang="en-US" dirty="0" err="1">
                <a:solidFill>
                  <a:srgbClr val="0000FF"/>
                </a:solidFill>
                <a:latin typeface="Inconsolata" panose="00000509000000000000" pitchFamily="49" charset="0"/>
              </a:rPr>
              <a:t>src</a:t>
            </a:r>
            <a:r>
              <a:rPr lang="en-US" dirty="0">
                <a:solidFill>
                  <a:srgbClr val="0000FF"/>
                </a:solidFill>
                <a:latin typeface="Inconsolata" panose="00000509000000000000" pitchFamily="49" charset="0"/>
              </a:rPr>
              <a:t>/*.{</a:t>
            </a:r>
            <a:r>
              <a:rPr lang="en-US" dirty="0" err="1">
                <a:solidFill>
                  <a:srgbClr val="0000FF"/>
                </a:solidFill>
                <a:latin typeface="Inconsolata" panose="00000509000000000000" pitchFamily="49" charset="0"/>
              </a:rPr>
              <a:t>erl,app.src</a:t>
            </a:r>
            <a:r>
              <a:rPr lang="en-US" dirty="0" smtClean="0">
                <a:solidFill>
                  <a:srgbClr val="0000FF"/>
                </a:solidFill>
                <a:latin typeface="Inconsolata" panose="00000509000000000000" pitchFamily="49" charset="0"/>
              </a:rPr>
              <a:t>}</a:t>
            </a:r>
          </a:p>
          <a:p>
            <a:pPr marL="548640" lvl="2" indent="0">
              <a:buNone/>
            </a:pPr>
            <a:r>
              <a:rPr lang="en-US" dirty="0" smtClean="0">
                <a:solidFill>
                  <a:srgbClr val="0000FF"/>
                </a:solidFill>
                <a:latin typeface="Inconsolata" panose="00000509000000000000" pitchFamily="49" charset="0"/>
              </a:rPr>
              <a:t>apps/app2/</a:t>
            </a:r>
            <a:r>
              <a:rPr lang="en-US" dirty="0" err="1" smtClean="0">
                <a:solidFill>
                  <a:srgbClr val="0000FF"/>
                </a:solidFill>
                <a:latin typeface="Inconsolata" panose="00000509000000000000" pitchFamily="49" charset="0"/>
              </a:rPr>
              <a:t>src</a:t>
            </a:r>
            <a:r>
              <a:rPr lang="en-US" dirty="0">
                <a:solidFill>
                  <a:srgbClr val="0000FF"/>
                </a:solidFill>
                <a:latin typeface="Inconsolata" panose="00000509000000000000" pitchFamily="49" charset="0"/>
              </a:rPr>
              <a:t>/*.{</a:t>
            </a:r>
            <a:r>
              <a:rPr lang="en-US" dirty="0" err="1">
                <a:solidFill>
                  <a:srgbClr val="0000FF"/>
                </a:solidFill>
                <a:latin typeface="Inconsolata" panose="00000509000000000000" pitchFamily="49" charset="0"/>
              </a:rPr>
              <a:t>erl,app.src</a:t>
            </a:r>
            <a:r>
              <a:rPr lang="en-US" dirty="0">
                <a:solidFill>
                  <a:srgbClr val="0000FF"/>
                </a:solidFill>
                <a:latin typeface="Inconsolata" panose="00000509000000000000" pitchFamily="49" charset="0"/>
              </a:rPr>
              <a:t>} </a:t>
            </a:r>
            <a:endParaRPr lang="en-US" dirty="0" smtClean="0">
              <a:solidFill>
                <a:srgbClr val="0000FF"/>
              </a:solidFill>
              <a:latin typeface="Inconsolata" panose="00000509000000000000" pitchFamily="49" charset="0"/>
            </a:endParaRPr>
          </a:p>
          <a:p>
            <a:pPr marL="548640" lvl="2" indent="0">
              <a:buNone/>
            </a:pPr>
            <a:r>
              <a:rPr lang="en-US" dirty="0" smtClean="0">
                <a:solidFill>
                  <a:srgbClr val="0000FF"/>
                </a:solidFill>
                <a:latin typeface="Inconsolata" panose="00000509000000000000" pitchFamily="49" charset="0"/>
              </a:rPr>
              <a:t>apps/app3/</a:t>
            </a:r>
            <a:r>
              <a:rPr lang="en-US" dirty="0" err="1" smtClean="0">
                <a:solidFill>
                  <a:srgbClr val="0000FF"/>
                </a:solidFill>
                <a:latin typeface="Inconsolata" panose="00000509000000000000" pitchFamily="49" charset="0"/>
              </a:rPr>
              <a:t>src</a:t>
            </a:r>
            <a:r>
              <a:rPr lang="en-US" dirty="0">
                <a:solidFill>
                  <a:srgbClr val="0000FF"/>
                </a:solidFill>
                <a:latin typeface="Inconsolata" panose="00000509000000000000" pitchFamily="49" charset="0"/>
              </a:rPr>
              <a:t>/*.{</a:t>
            </a:r>
            <a:r>
              <a:rPr lang="en-US" dirty="0" err="1">
                <a:solidFill>
                  <a:srgbClr val="0000FF"/>
                </a:solidFill>
                <a:latin typeface="Inconsolata" panose="00000509000000000000" pitchFamily="49" charset="0"/>
              </a:rPr>
              <a:t>erl,app.src</a:t>
            </a:r>
            <a:r>
              <a:rPr lang="en-US" dirty="0">
                <a:solidFill>
                  <a:srgbClr val="0000FF"/>
                </a:solidFill>
                <a:latin typeface="Inconsolata" panose="00000509000000000000" pitchFamily="49" charset="0"/>
              </a:rPr>
              <a:t>}</a:t>
            </a:r>
          </a:p>
          <a:p>
            <a:pPr lvl="1"/>
            <a:r>
              <a:rPr lang="en-GB" dirty="0"/>
              <a:t>or</a:t>
            </a:r>
          </a:p>
          <a:p>
            <a:pPr marL="548640" lvl="2" indent="0">
              <a:buNone/>
            </a:pPr>
            <a:r>
              <a:rPr lang="en-US" dirty="0">
                <a:solidFill>
                  <a:srgbClr val="0000FF"/>
                </a:solidFill>
                <a:latin typeface="Inconsolata" panose="00000509000000000000" pitchFamily="49" charset="0"/>
              </a:rPr>
              <a:t>lib/app1/</a:t>
            </a:r>
            <a:r>
              <a:rPr lang="en-US" dirty="0" err="1">
                <a:solidFill>
                  <a:srgbClr val="0000FF"/>
                </a:solidFill>
                <a:latin typeface="Inconsolata" panose="00000509000000000000" pitchFamily="49" charset="0"/>
              </a:rPr>
              <a:t>src</a:t>
            </a:r>
            <a:r>
              <a:rPr lang="en-US" dirty="0">
                <a:solidFill>
                  <a:srgbClr val="0000FF"/>
                </a:solidFill>
                <a:latin typeface="Inconsolata" panose="00000509000000000000" pitchFamily="49" charset="0"/>
              </a:rPr>
              <a:t>/*.{</a:t>
            </a:r>
            <a:r>
              <a:rPr lang="en-US" dirty="0" err="1">
                <a:solidFill>
                  <a:srgbClr val="0000FF"/>
                </a:solidFill>
                <a:latin typeface="Inconsolata" panose="00000509000000000000" pitchFamily="49" charset="0"/>
              </a:rPr>
              <a:t>erl,app.src</a:t>
            </a:r>
            <a:r>
              <a:rPr lang="en-US" dirty="0">
                <a:solidFill>
                  <a:srgbClr val="0000FF"/>
                </a:solidFill>
                <a:latin typeface="Inconsolata" panose="00000509000000000000" pitchFamily="49" charset="0"/>
              </a:rPr>
              <a:t>} </a:t>
            </a:r>
            <a:endParaRPr lang="en-US" dirty="0" smtClean="0">
              <a:solidFill>
                <a:srgbClr val="0000FF"/>
              </a:solidFill>
              <a:latin typeface="Inconsolata" panose="00000509000000000000" pitchFamily="49" charset="0"/>
            </a:endParaRPr>
          </a:p>
          <a:p>
            <a:pPr marL="548640" lvl="2" indent="0">
              <a:buNone/>
            </a:pPr>
            <a:r>
              <a:rPr lang="en-US" dirty="0" smtClean="0">
                <a:solidFill>
                  <a:srgbClr val="0000FF"/>
                </a:solidFill>
                <a:latin typeface="Inconsolata" panose="00000509000000000000" pitchFamily="49" charset="0"/>
              </a:rPr>
              <a:t>lib/app2/</a:t>
            </a:r>
            <a:r>
              <a:rPr lang="en-US" dirty="0" err="1" smtClean="0">
                <a:solidFill>
                  <a:srgbClr val="0000FF"/>
                </a:solidFill>
                <a:latin typeface="Inconsolata" panose="00000509000000000000" pitchFamily="49" charset="0"/>
              </a:rPr>
              <a:t>src</a:t>
            </a:r>
            <a:r>
              <a:rPr lang="en-US" dirty="0">
                <a:solidFill>
                  <a:srgbClr val="0000FF"/>
                </a:solidFill>
                <a:latin typeface="Inconsolata" panose="00000509000000000000" pitchFamily="49" charset="0"/>
              </a:rPr>
              <a:t>/*.{</a:t>
            </a:r>
            <a:r>
              <a:rPr lang="en-US" dirty="0" err="1">
                <a:solidFill>
                  <a:srgbClr val="0000FF"/>
                </a:solidFill>
                <a:latin typeface="Inconsolata" panose="00000509000000000000" pitchFamily="49" charset="0"/>
              </a:rPr>
              <a:t>erl,app.src</a:t>
            </a:r>
            <a:r>
              <a:rPr lang="en-US" dirty="0">
                <a:solidFill>
                  <a:srgbClr val="0000FF"/>
                </a:solidFill>
                <a:latin typeface="Inconsolata" panose="00000509000000000000" pitchFamily="49" charset="0"/>
              </a:rPr>
              <a:t>} </a:t>
            </a:r>
            <a:endParaRPr lang="en-US" dirty="0" smtClean="0">
              <a:solidFill>
                <a:srgbClr val="0000FF"/>
              </a:solidFill>
              <a:latin typeface="Inconsolata" panose="00000509000000000000" pitchFamily="49" charset="0"/>
            </a:endParaRPr>
          </a:p>
          <a:p>
            <a:pPr marL="548640" lvl="2" indent="0">
              <a:buNone/>
            </a:pPr>
            <a:r>
              <a:rPr lang="en-US" dirty="0" smtClean="0">
                <a:solidFill>
                  <a:srgbClr val="0000FF"/>
                </a:solidFill>
                <a:latin typeface="Inconsolata" panose="00000509000000000000" pitchFamily="49" charset="0"/>
              </a:rPr>
              <a:t>lib/app3/</a:t>
            </a:r>
            <a:r>
              <a:rPr lang="en-US" dirty="0" err="1" smtClean="0">
                <a:solidFill>
                  <a:srgbClr val="0000FF"/>
                </a:solidFill>
                <a:latin typeface="Inconsolata" panose="00000509000000000000" pitchFamily="49" charset="0"/>
              </a:rPr>
              <a:t>src</a:t>
            </a:r>
            <a:r>
              <a:rPr lang="en-US" dirty="0">
                <a:solidFill>
                  <a:srgbClr val="0000FF"/>
                </a:solidFill>
                <a:latin typeface="Inconsolata" panose="00000509000000000000" pitchFamily="49" charset="0"/>
              </a:rPr>
              <a:t>/*.{</a:t>
            </a:r>
            <a:r>
              <a:rPr lang="en-US" dirty="0" err="1">
                <a:solidFill>
                  <a:srgbClr val="0000FF"/>
                </a:solidFill>
                <a:latin typeface="Inconsolata" panose="00000509000000000000" pitchFamily="49" charset="0"/>
              </a:rPr>
              <a:t>erl,app.src</a:t>
            </a:r>
            <a:r>
              <a:rPr lang="en-US" dirty="0">
                <a:solidFill>
                  <a:srgbClr val="0000FF"/>
                </a:solidFill>
                <a:latin typeface="Inconsolata" panose="00000509000000000000" pitchFamily="49" charset="0"/>
              </a:rPr>
              <a:t>}</a:t>
            </a:r>
          </a:p>
          <a:p>
            <a:endParaRPr lang="en-GB" dirty="0" smtClean="0"/>
          </a:p>
          <a:p>
            <a:r>
              <a:rPr lang="en-GB" dirty="0" smtClean="0"/>
              <a:t>no </a:t>
            </a:r>
            <a:r>
              <a:rPr lang="en-GB" dirty="0" smtClean="0">
                <a:solidFill>
                  <a:srgbClr val="0000FF"/>
                </a:solidFill>
                <a:latin typeface="Inconsolata" panose="00000509000000000000" pitchFamily="49" charset="0"/>
              </a:rPr>
              <a:t>get-dependencies</a:t>
            </a:r>
            <a:r>
              <a:rPr lang="en-GB" dirty="0" smtClean="0"/>
              <a:t> command</a:t>
            </a:r>
          </a:p>
          <a:p>
            <a:pPr lvl="1"/>
            <a:r>
              <a:rPr lang="en-GB" dirty="0" smtClean="0">
                <a:solidFill>
                  <a:srgbClr val="0000FF"/>
                </a:solidFill>
              </a:rPr>
              <a:t>no longer re-compiles</a:t>
            </a:r>
            <a:r>
              <a:rPr lang="en-GB" dirty="0" smtClean="0"/>
              <a:t> dependencies once it has done so before</a:t>
            </a:r>
          </a:p>
          <a:p>
            <a:pPr lvl="1"/>
            <a:r>
              <a:rPr lang="en-GB" dirty="0" smtClean="0">
                <a:solidFill>
                  <a:srgbClr val="0000FF"/>
                </a:solidFill>
              </a:rPr>
              <a:t>no longer checks or enforces</a:t>
            </a:r>
            <a:r>
              <a:rPr lang="en-GB" dirty="0" smtClean="0"/>
              <a:t> dependencies – instead uses a ‘nearest to the root’ dependency </a:t>
            </a:r>
            <a:r>
              <a:rPr lang="en-GB" dirty="0" smtClean="0"/>
              <a:t>algorithm</a:t>
            </a:r>
          </a:p>
          <a:p>
            <a:pPr lvl="1"/>
            <a:r>
              <a:rPr lang="en-GB" dirty="0" smtClean="0"/>
              <a:t>mostly applicable in </a:t>
            </a:r>
            <a:r>
              <a:rPr lang="en-GB" dirty="0" err="1" smtClean="0"/>
              <a:t>rebar.config</a:t>
            </a:r>
            <a:r>
              <a:rPr lang="en-GB" dirty="0" smtClean="0"/>
              <a:t>: </a:t>
            </a:r>
            <a:r>
              <a:rPr lang="en-GB" dirty="0">
                <a:solidFill>
                  <a:srgbClr val="0000FF"/>
                </a:solidFill>
                <a:latin typeface="Inconsolata" panose="00000509000000000000" pitchFamily="49" charset="0"/>
              </a:rPr>
              <a:t>{</a:t>
            </a:r>
            <a:r>
              <a:rPr lang="en-GB" dirty="0" err="1">
                <a:solidFill>
                  <a:srgbClr val="0000FF"/>
                </a:solidFill>
                <a:latin typeface="Inconsolata" panose="00000509000000000000" pitchFamily="49" charset="0"/>
              </a:rPr>
              <a:t>deps_error_on_conflict</a:t>
            </a:r>
            <a:r>
              <a:rPr lang="en-GB" dirty="0">
                <a:solidFill>
                  <a:srgbClr val="0000FF"/>
                </a:solidFill>
                <a:latin typeface="Inconsolata" panose="00000509000000000000" pitchFamily="49" charset="0"/>
              </a:rPr>
              <a:t>, true}</a:t>
            </a:r>
            <a:r>
              <a:rPr lang="en-GB" dirty="0" smtClean="0"/>
              <a:t> </a:t>
            </a:r>
            <a:endParaRPr lang="en-GB" dirty="0" smtClean="0"/>
          </a:p>
          <a:p>
            <a:pPr lvl="1"/>
            <a:endParaRPr lang="en-GB" dirty="0" smtClean="0">
              <a:solidFill>
                <a:srgbClr val="0000FF"/>
              </a:solidFill>
              <a:latin typeface="Inconsolata" panose="00000509000000000000" pitchFamily="49" charset="0"/>
            </a:endParaRPr>
          </a:p>
        </p:txBody>
      </p:sp>
      <p:sp>
        <p:nvSpPr>
          <p:cNvPr id="4" name="Slide Number Placeholder 3"/>
          <p:cNvSpPr>
            <a:spLocks noGrp="1"/>
          </p:cNvSpPr>
          <p:nvPr>
            <p:ph type="sldNum" sz="quarter" idx="12"/>
          </p:nvPr>
        </p:nvSpPr>
        <p:spPr/>
        <p:txBody>
          <a:bodyPr/>
          <a:lstStyle/>
          <a:p>
            <a:fld id="{E7CF1D98-0108-41F9-BFCB-AAD0EB6E5766}" type="slidenum">
              <a:rPr lang="en-GB" smtClean="0"/>
              <a:pPr/>
              <a:t>10</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Tree>
    <p:extLst>
      <p:ext uri="{BB962C8B-B14F-4D97-AF65-F5344CB8AC3E}">
        <p14:creationId xmlns:p14="http://schemas.microsoft.com/office/powerpoint/2010/main" val="3333019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steps for K2</a:t>
            </a:r>
            <a:endParaRPr lang="en-GB" dirty="0"/>
          </a:p>
        </p:txBody>
      </p:sp>
      <p:sp>
        <p:nvSpPr>
          <p:cNvPr id="4" name="Slide Number Placeholder 3"/>
          <p:cNvSpPr>
            <a:spLocks noGrp="1"/>
          </p:cNvSpPr>
          <p:nvPr>
            <p:ph type="sldNum" sz="quarter" idx="12"/>
          </p:nvPr>
        </p:nvSpPr>
        <p:spPr/>
        <p:txBody>
          <a:bodyPr/>
          <a:lstStyle/>
          <a:p>
            <a:fld id="{E7CF1D98-0108-41F9-BFCB-AAD0EB6E5766}" type="slidenum">
              <a:rPr lang="en-GB" smtClean="0"/>
              <a:pPr/>
              <a:t>11</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
        <p:nvSpPr>
          <p:cNvPr id="9" name="Content Placeholder 8"/>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28800"/>
            <a:ext cx="8485714" cy="380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2834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steps for K2</a:t>
            </a:r>
            <a:endParaRPr lang="en-GB" dirty="0"/>
          </a:p>
        </p:txBody>
      </p:sp>
      <p:sp>
        <p:nvSpPr>
          <p:cNvPr id="4" name="Slide Number Placeholder 3"/>
          <p:cNvSpPr>
            <a:spLocks noGrp="1"/>
          </p:cNvSpPr>
          <p:nvPr>
            <p:ph type="sldNum" sz="quarter" idx="12"/>
          </p:nvPr>
        </p:nvSpPr>
        <p:spPr/>
        <p:txBody>
          <a:bodyPr/>
          <a:lstStyle/>
          <a:p>
            <a:fld id="{E7CF1D98-0108-41F9-BFCB-AAD0EB6E5766}" type="slidenum">
              <a:rPr lang="en-GB" smtClean="0"/>
              <a:pPr/>
              <a:t>12</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
        <p:nvSpPr>
          <p:cNvPr id="3" name="Content Placeholder 2"/>
          <p:cNvSpPr>
            <a:spLocks noGrp="1"/>
          </p:cNvSpPr>
          <p:nvPr>
            <p:ph idx="1"/>
          </p:nvPr>
        </p:nvSpPr>
        <p:spPr/>
        <p:txBody>
          <a:bodyPr/>
          <a:lstStyle/>
          <a:p>
            <a:r>
              <a:rPr lang="en-GB" dirty="0" smtClean="0"/>
              <a:t>Project </a:t>
            </a:r>
            <a:r>
              <a:rPr lang="en-GB" dirty="0" err="1" smtClean="0"/>
              <a:t>sqlparse</a:t>
            </a:r>
            <a:r>
              <a:rPr lang="en-GB" dirty="0" smtClean="0"/>
              <a:t> - </a:t>
            </a:r>
            <a:r>
              <a:rPr lang="en-GB" dirty="0" smtClean="0">
                <a:solidFill>
                  <a:srgbClr val="0000FF"/>
                </a:solidFill>
                <a:latin typeface="Inconsolata" panose="00000509000000000000" pitchFamily="49" charset="0"/>
              </a:rPr>
              <a:t>.</a:t>
            </a:r>
            <a:r>
              <a:rPr lang="en-GB" dirty="0" err="1" smtClean="0">
                <a:solidFill>
                  <a:srgbClr val="0000FF"/>
                </a:solidFill>
                <a:latin typeface="Inconsolata" panose="00000509000000000000" pitchFamily="49" charset="0"/>
              </a:rPr>
              <a:t>gitignore</a:t>
            </a:r>
            <a:endParaRPr lang="en-GB" dirty="0" smtClean="0">
              <a:solidFill>
                <a:srgbClr val="0000FF"/>
              </a:solidFill>
              <a:latin typeface="Inconsolata" panose="00000509000000000000" pitchFamily="49" charset="0"/>
            </a:endParaRPr>
          </a:p>
          <a:p>
            <a:pPr marL="548640" lvl="2" indent="0">
              <a:buNone/>
            </a:pPr>
            <a:endParaRPr lang="en-US" dirty="0" smtClean="0">
              <a:solidFill>
                <a:srgbClr val="0000FF"/>
              </a:solidFill>
              <a:latin typeface="Inconsolata" panose="00000509000000000000" pitchFamily="49" charset="0"/>
            </a:endParaRPr>
          </a:p>
          <a:p>
            <a:pPr marL="548640" lvl="2" indent="0">
              <a:buNone/>
            </a:pPr>
            <a:r>
              <a:rPr lang="en-US" dirty="0" smtClean="0">
                <a:solidFill>
                  <a:srgbClr val="0000FF"/>
                </a:solidFill>
                <a:latin typeface="Inconsolata" panose="00000509000000000000" pitchFamily="49" charset="0"/>
              </a:rPr>
              <a:t>_</a:t>
            </a:r>
            <a:r>
              <a:rPr lang="en-US" dirty="0">
                <a:solidFill>
                  <a:srgbClr val="0000FF"/>
                </a:solidFill>
                <a:latin typeface="Inconsolata" panose="00000509000000000000" pitchFamily="49" charset="0"/>
              </a:rPr>
              <a:t>build</a:t>
            </a:r>
            <a:br>
              <a:rPr lang="en-US" dirty="0">
                <a:solidFill>
                  <a:srgbClr val="0000FF"/>
                </a:solidFill>
                <a:latin typeface="Inconsolata" panose="00000509000000000000" pitchFamily="49" charset="0"/>
              </a:rPr>
            </a:br>
            <a:r>
              <a:rPr lang="en-US" dirty="0" err="1">
                <a:solidFill>
                  <a:srgbClr val="0000FF"/>
                </a:solidFill>
                <a:latin typeface="Inconsolata" panose="00000509000000000000" pitchFamily="49" charset="0"/>
              </a:rPr>
              <a:t>erl_crash.dump</a:t>
            </a:r>
            <a:r>
              <a:rPr lang="en-US" dirty="0">
                <a:solidFill>
                  <a:srgbClr val="0000FF"/>
                </a:solidFill>
                <a:latin typeface="Inconsolata" panose="00000509000000000000" pitchFamily="49" charset="0"/>
              </a:rPr>
              <a:t/>
            </a:r>
            <a:br>
              <a:rPr lang="en-US" dirty="0">
                <a:solidFill>
                  <a:srgbClr val="0000FF"/>
                </a:solidFill>
                <a:latin typeface="Inconsolata" panose="00000509000000000000" pitchFamily="49" charset="0"/>
              </a:rPr>
            </a:br>
            <a:r>
              <a:rPr lang="en-US" dirty="0" err="1" smtClean="0">
                <a:solidFill>
                  <a:srgbClr val="0000FF"/>
                </a:solidFill>
                <a:latin typeface="Inconsolata" panose="00000509000000000000" pitchFamily="49" charset="0"/>
              </a:rPr>
              <a:t>rebar.lock</a:t>
            </a:r>
            <a:endParaRPr lang="en-US" dirty="0" smtClean="0">
              <a:solidFill>
                <a:srgbClr val="0000FF"/>
              </a:solidFill>
              <a:latin typeface="Inconsolata" panose="00000509000000000000" pitchFamily="49" charset="0"/>
            </a:endParaRPr>
          </a:p>
          <a:p>
            <a:pPr marL="548640" lvl="2" indent="0">
              <a:buNone/>
            </a:pPr>
            <a:r>
              <a:rPr lang="en-GB" dirty="0">
                <a:solidFill>
                  <a:srgbClr val="0000FF"/>
                </a:solidFill>
                <a:latin typeface="Inconsolata" panose="00000509000000000000" pitchFamily="49" charset="0"/>
              </a:rPr>
              <a:t>rebar3.crashdump</a:t>
            </a:r>
            <a:r>
              <a:rPr lang="en-US" dirty="0">
                <a:solidFill>
                  <a:srgbClr val="0000FF"/>
                </a:solidFill>
                <a:latin typeface="Inconsolata" panose="00000509000000000000" pitchFamily="49" charset="0"/>
              </a:rPr>
              <a:t/>
            </a:r>
            <a:br>
              <a:rPr lang="en-US" dirty="0">
                <a:solidFill>
                  <a:srgbClr val="0000FF"/>
                </a:solidFill>
                <a:latin typeface="Inconsolata" panose="00000509000000000000" pitchFamily="49" charset="0"/>
              </a:rPr>
            </a:br>
            <a:r>
              <a:rPr lang="en-US" dirty="0" err="1">
                <a:solidFill>
                  <a:srgbClr val="0000FF"/>
                </a:solidFill>
                <a:latin typeface="Inconsolata" panose="00000509000000000000" pitchFamily="49" charset="0"/>
              </a:rPr>
              <a:t>src</a:t>
            </a:r>
            <a:r>
              <a:rPr lang="en-US" dirty="0">
                <a:solidFill>
                  <a:srgbClr val="0000FF"/>
                </a:solidFill>
                <a:latin typeface="Inconsolata" panose="00000509000000000000" pitchFamily="49" charset="0"/>
              </a:rPr>
              <a:t>/*.dot</a:t>
            </a:r>
            <a:br>
              <a:rPr lang="en-US" dirty="0">
                <a:solidFill>
                  <a:srgbClr val="0000FF"/>
                </a:solidFill>
                <a:latin typeface="Inconsolata" panose="00000509000000000000" pitchFamily="49" charset="0"/>
              </a:rPr>
            </a:br>
            <a:r>
              <a:rPr lang="en-US" dirty="0" err="1">
                <a:solidFill>
                  <a:srgbClr val="0000FF"/>
                </a:solidFill>
                <a:latin typeface="Inconsolata" panose="00000509000000000000" pitchFamily="49" charset="0"/>
              </a:rPr>
              <a:t>src</a:t>
            </a:r>
            <a:r>
              <a:rPr lang="en-US" dirty="0">
                <a:solidFill>
                  <a:srgbClr val="0000FF"/>
                </a:solidFill>
                <a:latin typeface="Inconsolata" panose="00000509000000000000" pitchFamily="49" charset="0"/>
              </a:rPr>
              <a:t>/</a:t>
            </a:r>
            <a:r>
              <a:rPr lang="en-US" dirty="0" err="1">
                <a:solidFill>
                  <a:srgbClr val="0000FF"/>
                </a:solidFill>
                <a:latin typeface="Inconsolata" panose="00000509000000000000" pitchFamily="49" charset="0"/>
              </a:rPr>
              <a:t>sql_lex.erl</a:t>
            </a:r>
            <a:r>
              <a:rPr lang="en-US" dirty="0">
                <a:solidFill>
                  <a:srgbClr val="0000FF"/>
                </a:solidFill>
                <a:latin typeface="Inconsolata" panose="00000509000000000000" pitchFamily="49" charset="0"/>
              </a:rPr>
              <a:t/>
            </a:r>
            <a:br>
              <a:rPr lang="en-US" dirty="0">
                <a:solidFill>
                  <a:srgbClr val="0000FF"/>
                </a:solidFill>
                <a:latin typeface="Inconsolata" panose="00000509000000000000" pitchFamily="49" charset="0"/>
              </a:rPr>
            </a:br>
            <a:r>
              <a:rPr lang="en-US" dirty="0" err="1">
                <a:solidFill>
                  <a:srgbClr val="0000FF"/>
                </a:solidFill>
                <a:latin typeface="Inconsolata" panose="00000509000000000000" pitchFamily="49" charset="0"/>
              </a:rPr>
              <a:t>src</a:t>
            </a:r>
            <a:r>
              <a:rPr lang="en-US" dirty="0">
                <a:solidFill>
                  <a:srgbClr val="0000FF"/>
                </a:solidFill>
                <a:latin typeface="Inconsolata" panose="00000509000000000000" pitchFamily="49" charset="0"/>
              </a:rPr>
              <a:t>/</a:t>
            </a:r>
            <a:r>
              <a:rPr lang="en-US" dirty="0" err="1">
                <a:solidFill>
                  <a:srgbClr val="0000FF"/>
                </a:solidFill>
                <a:latin typeface="Inconsolata" panose="00000509000000000000" pitchFamily="49" charset="0"/>
              </a:rPr>
              <a:t>sqlparse.erl</a:t>
            </a:r>
            <a:r>
              <a:rPr lang="en-US" dirty="0">
                <a:solidFill>
                  <a:srgbClr val="0000FF"/>
                </a:solidFill>
                <a:latin typeface="Inconsolata" panose="00000509000000000000" pitchFamily="49" charset="0"/>
              </a:rPr>
              <a:t/>
            </a:r>
            <a:br>
              <a:rPr lang="en-US" dirty="0">
                <a:solidFill>
                  <a:srgbClr val="0000FF"/>
                </a:solidFill>
                <a:latin typeface="Inconsolata" panose="00000509000000000000" pitchFamily="49" charset="0"/>
              </a:rPr>
            </a:br>
            <a:r>
              <a:rPr lang="en-US" dirty="0">
                <a:solidFill>
                  <a:srgbClr val="0000FF"/>
                </a:solidFill>
                <a:latin typeface="Inconsolata" panose="00000509000000000000" pitchFamily="49" charset="0"/>
              </a:rPr>
              <a:t>test/*.beam</a:t>
            </a:r>
            <a:r>
              <a:rPr lang="en-US" dirty="0"/>
              <a:t/>
            </a:r>
            <a:br>
              <a:rPr lang="en-US" dirty="0"/>
            </a:br>
            <a:endParaRPr lang="en-US" dirty="0"/>
          </a:p>
        </p:txBody>
      </p:sp>
    </p:spTree>
    <p:extLst>
      <p:ext uri="{BB962C8B-B14F-4D97-AF65-F5344CB8AC3E}">
        <p14:creationId xmlns:p14="http://schemas.microsoft.com/office/powerpoint/2010/main" val="2986905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steps for K2</a:t>
            </a:r>
            <a:endParaRPr lang="en-GB" dirty="0"/>
          </a:p>
        </p:txBody>
      </p:sp>
      <p:sp>
        <p:nvSpPr>
          <p:cNvPr id="4" name="Slide Number Placeholder 3"/>
          <p:cNvSpPr>
            <a:spLocks noGrp="1"/>
          </p:cNvSpPr>
          <p:nvPr>
            <p:ph type="sldNum" sz="quarter" idx="12"/>
          </p:nvPr>
        </p:nvSpPr>
        <p:spPr/>
        <p:txBody>
          <a:bodyPr/>
          <a:lstStyle/>
          <a:p>
            <a:fld id="{E7CF1D98-0108-41F9-BFCB-AAD0EB6E5766}" type="slidenum">
              <a:rPr lang="en-GB" smtClean="0"/>
              <a:pPr/>
              <a:t>13</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
        <p:nvSpPr>
          <p:cNvPr id="3" name="Content Placeholder 2"/>
          <p:cNvSpPr>
            <a:spLocks noGrp="1"/>
          </p:cNvSpPr>
          <p:nvPr>
            <p:ph idx="1"/>
          </p:nvPr>
        </p:nvSpPr>
        <p:spPr/>
        <p:txBody>
          <a:bodyPr>
            <a:normAutofit fontScale="92500" lnSpcReduction="20000"/>
          </a:bodyPr>
          <a:lstStyle/>
          <a:p>
            <a:r>
              <a:rPr lang="en-GB" sz="2800" dirty="0" smtClean="0"/>
              <a:t>Project </a:t>
            </a:r>
            <a:r>
              <a:rPr lang="en-GB" sz="2800" dirty="0" err="1" smtClean="0"/>
              <a:t>sqlparse</a:t>
            </a:r>
            <a:r>
              <a:rPr lang="en-GB" sz="2800" dirty="0" smtClean="0"/>
              <a:t> – </a:t>
            </a:r>
            <a:r>
              <a:rPr lang="en-GB" sz="2800" dirty="0" err="1" smtClean="0">
                <a:solidFill>
                  <a:srgbClr val="0000FF"/>
                </a:solidFill>
                <a:latin typeface="Inconsolata" panose="00000509000000000000" pitchFamily="49" charset="0"/>
              </a:rPr>
              <a:t>rebar.config</a:t>
            </a:r>
            <a:endParaRPr lang="en-GB" sz="2800" dirty="0" smtClean="0">
              <a:solidFill>
                <a:srgbClr val="0000FF"/>
              </a:solidFill>
              <a:latin typeface="Inconsolata" panose="00000509000000000000" pitchFamily="49" charset="0"/>
            </a:endParaRPr>
          </a:p>
          <a:p>
            <a:pPr marL="548640" lvl="2" indent="0">
              <a:buNone/>
            </a:pPr>
            <a:endParaRPr lang="en-US" dirty="0" smtClean="0">
              <a:solidFill>
                <a:srgbClr val="0000FF"/>
              </a:solidFill>
              <a:latin typeface="Inconsolata" panose="00000509000000000000" pitchFamily="49" charset="0"/>
            </a:endParaRPr>
          </a:p>
          <a:p>
            <a:pPr marL="548640" lvl="2" indent="0">
              <a:buNone/>
            </a:pPr>
            <a:r>
              <a:rPr lang="en-US" sz="1600" dirty="0">
                <a:solidFill>
                  <a:srgbClr val="0000FF"/>
                </a:solidFill>
                <a:latin typeface="Inconsolata" panose="00000509000000000000" pitchFamily="49" charset="0"/>
              </a:rPr>
              <a:t>{</a:t>
            </a:r>
            <a:r>
              <a:rPr lang="en-US" sz="1600" dirty="0" err="1">
                <a:solidFill>
                  <a:srgbClr val="0000FF"/>
                </a:solidFill>
                <a:latin typeface="Inconsolata" panose="00000509000000000000" pitchFamily="49" charset="0"/>
              </a:rPr>
              <a:t>cover_enabled</a:t>
            </a:r>
            <a:r>
              <a:rPr lang="en-US" sz="1600" dirty="0">
                <a:solidFill>
                  <a:srgbClr val="0000FF"/>
                </a:solidFill>
                <a:latin typeface="Inconsolata" panose="00000509000000000000" pitchFamily="49" charset="0"/>
              </a:rPr>
              <a:t>, true}.</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a:t>
            </a:r>
            <a:r>
              <a:rPr lang="en-US" sz="1600" dirty="0" err="1">
                <a:solidFill>
                  <a:srgbClr val="0000FF"/>
                </a:solidFill>
                <a:latin typeface="Inconsolata" panose="00000509000000000000" pitchFamily="49" charset="0"/>
              </a:rPr>
              <a:t>cover_excl_mods</a:t>
            </a:r>
            <a:r>
              <a:rPr lang="en-US" sz="1600" dirty="0">
                <a:solidFill>
                  <a:srgbClr val="0000FF"/>
                </a:solidFill>
                <a:latin typeface="Inconsolata" panose="00000509000000000000" pitchFamily="49" charset="0"/>
              </a:rPr>
              <a:t>, [</a:t>
            </a:r>
            <a:r>
              <a:rPr lang="en-US" sz="1600" dirty="0" err="1">
                <a:solidFill>
                  <a:srgbClr val="0000FF"/>
                </a:solidFill>
                <a:latin typeface="Inconsolata" panose="00000509000000000000" pitchFamily="49" charset="0"/>
              </a:rPr>
              <a:t>sql_lex</a:t>
            </a:r>
            <a:r>
              <a:rPr lang="en-US" sz="1600" dirty="0">
                <a:solidFill>
                  <a:srgbClr val="0000FF"/>
                </a:solidFill>
                <a:latin typeface="Inconsolata" panose="00000509000000000000" pitchFamily="49" charset="0"/>
              </a:rPr>
              <a:t>, </a:t>
            </a:r>
            <a:r>
              <a:rPr lang="en-US" sz="1600" dirty="0" err="1">
                <a:solidFill>
                  <a:srgbClr val="0000FF"/>
                </a:solidFill>
                <a:latin typeface="Inconsolata" panose="00000509000000000000" pitchFamily="49" charset="0"/>
              </a:rPr>
              <a:t>sqlparse</a:t>
            </a:r>
            <a:r>
              <a:rPr lang="en-US" sz="1600" dirty="0">
                <a:solidFill>
                  <a:srgbClr val="0000FF"/>
                </a:solidFill>
                <a:latin typeface="Inconsolata" panose="00000509000000000000" pitchFamily="49" charset="0"/>
              </a:rPr>
              <a:t>]}.</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a:t>
            </a:r>
            <a:r>
              <a:rPr lang="en-US" sz="1600" dirty="0" err="1">
                <a:solidFill>
                  <a:srgbClr val="0000FF"/>
                </a:solidFill>
                <a:latin typeface="Inconsolata" panose="00000509000000000000" pitchFamily="49" charset="0"/>
              </a:rPr>
              <a:t>ct_cover</a:t>
            </a:r>
            <a:r>
              <a:rPr lang="en-US" sz="1600" dirty="0">
                <a:solidFill>
                  <a:srgbClr val="0000FF"/>
                </a:solidFill>
                <a:latin typeface="Inconsolata" panose="00000509000000000000" pitchFamily="49" charset="0"/>
              </a:rPr>
              <a:t>, true}.</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a:t>
            </a:r>
            <a:r>
              <a:rPr lang="en-US" sz="1600" dirty="0" err="1">
                <a:solidFill>
                  <a:srgbClr val="0000FF"/>
                </a:solidFill>
                <a:latin typeface="Inconsolata" panose="00000509000000000000" pitchFamily="49" charset="0"/>
              </a:rPr>
              <a:t>ct_verbose</a:t>
            </a:r>
            <a:r>
              <a:rPr lang="en-US" sz="1600" dirty="0">
                <a:solidFill>
                  <a:srgbClr val="0000FF"/>
                </a:solidFill>
                <a:latin typeface="Inconsolata" panose="00000509000000000000" pitchFamily="49" charset="0"/>
              </a:rPr>
              <a:t>, true}.</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{deps, </a:t>
            </a:r>
            <a:r>
              <a:rPr lang="en-US" sz="1600" dirty="0" smtClean="0">
                <a:solidFill>
                  <a:srgbClr val="0000FF"/>
                </a:solidFill>
                <a:latin typeface="Inconsolata" panose="00000509000000000000" pitchFamily="49" charset="0"/>
              </a:rPr>
              <a:t>[{</a:t>
            </a:r>
            <a:r>
              <a:rPr lang="en-US" sz="1600" dirty="0" err="1">
                <a:solidFill>
                  <a:srgbClr val="0000FF"/>
                </a:solidFill>
                <a:latin typeface="Inconsolata" panose="00000509000000000000" pitchFamily="49" charset="0"/>
              </a:rPr>
              <a:t>jpparse</a:t>
            </a:r>
            <a:r>
              <a:rPr lang="en-US" sz="1600" dirty="0">
                <a:solidFill>
                  <a:srgbClr val="0000FF"/>
                </a:solidFill>
                <a:latin typeface="Inconsolata" panose="00000509000000000000" pitchFamily="49" charset="0"/>
              </a:rPr>
              <a:t>, </a:t>
            </a:r>
            <a:r>
              <a:rPr lang="en-US" sz="1600" dirty="0" smtClean="0">
                <a:solidFill>
                  <a:srgbClr val="0000FF"/>
                </a:solidFill>
                <a:latin typeface="Inconsolata" panose="00000509000000000000" pitchFamily="49" charset="0"/>
              </a:rPr>
              <a:t>{</a:t>
            </a:r>
            <a:r>
              <a:rPr lang="en-US" sz="1600" dirty="0" err="1">
                <a:solidFill>
                  <a:srgbClr val="0000FF"/>
                </a:solidFill>
                <a:latin typeface="Inconsolata" panose="00000509000000000000" pitchFamily="49" charset="0"/>
              </a:rPr>
              <a:t>git</a:t>
            </a:r>
            <a:r>
              <a:rPr lang="en-US" sz="1600" dirty="0">
                <a:solidFill>
                  <a:srgbClr val="0000FF"/>
                </a:solidFill>
                <a:latin typeface="Inconsolata" panose="00000509000000000000" pitchFamily="49" charset="0"/>
              </a:rPr>
              <a:t>, "https://github.com/K2InformaticsGmbH/</a:t>
            </a:r>
            <a:r>
              <a:rPr lang="en-US" sz="1600" dirty="0" err="1">
                <a:solidFill>
                  <a:srgbClr val="0000FF"/>
                </a:solidFill>
                <a:latin typeface="Inconsolata" panose="00000509000000000000" pitchFamily="49" charset="0"/>
              </a:rPr>
              <a:t>jpparse.git</a:t>
            </a:r>
            <a:r>
              <a:rPr lang="en-US" sz="1600" dirty="0">
                <a:solidFill>
                  <a:srgbClr val="0000FF"/>
                </a:solidFill>
                <a:latin typeface="Inconsolata" panose="00000509000000000000" pitchFamily="49" charset="0"/>
              </a:rPr>
              <a:t>", {tag, "0.2.1</a:t>
            </a:r>
            <a:r>
              <a:rPr lang="en-US" sz="1600" dirty="0" smtClean="0">
                <a:solidFill>
                  <a:srgbClr val="0000FF"/>
                </a:solidFill>
                <a:latin typeface="Inconsolata" panose="00000509000000000000" pitchFamily="49" charset="0"/>
              </a:rPr>
              <a:t>"}}}]}.</a:t>
            </a:r>
          </a:p>
          <a:p>
            <a:pPr marL="548640" lvl="2" indent="0">
              <a:buNone/>
            </a:pPr>
            <a:r>
              <a:rPr lang="en-GB" sz="1600" dirty="0">
                <a:solidFill>
                  <a:srgbClr val="0000FF"/>
                </a:solidFill>
                <a:latin typeface="Inconsolata" panose="00000509000000000000" pitchFamily="49" charset="0"/>
              </a:rPr>
              <a:t>{</a:t>
            </a:r>
            <a:r>
              <a:rPr lang="en-GB" sz="1600" dirty="0" err="1">
                <a:solidFill>
                  <a:srgbClr val="0000FF"/>
                </a:solidFill>
                <a:latin typeface="Inconsolata" panose="00000509000000000000" pitchFamily="49" charset="0"/>
              </a:rPr>
              <a:t>deps_error_on_conflict</a:t>
            </a:r>
            <a:r>
              <a:rPr lang="en-GB" sz="1600" dirty="0">
                <a:solidFill>
                  <a:srgbClr val="0000FF"/>
                </a:solidFill>
                <a:latin typeface="Inconsolata" panose="00000509000000000000" pitchFamily="49" charset="0"/>
              </a:rPr>
              <a:t>, true</a:t>
            </a:r>
            <a:r>
              <a:rPr lang="en-GB" sz="1600" dirty="0">
                <a:solidFill>
                  <a:srgbClr val="0000FF"/>
                </a:solidFill>
                <a:latin typeface="Inconsolata" panose="00000509000000000000" pitchFamily="49" charset="0"/>
              </a:rPr>
              <a:t>}.</a:t>
            </a:r>
            <a:r>
              <a:rPr lang="en-US" sz="1600" dirty="0">
                <a:solidFill>
                  <a:srgbClr val="0000FF"/>
                </a:solidFill>
                <a:latin typeface="Inconsolata" panose="00000509000000000000" pitchFamily="49" charset="0"/>
              </a:rPr>
              <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a:t>
            </a:r>
            <a:r>
              <a:rPr lang="en-US" sz="1600" dirty="0" err="1">
                <a:solidFill>
                  <a:srgbClr val="0000FF"/>
                </a:solidFill>
                <a:latin typeface="Inconsolata" panose="00000509000000000000" pitchFamily="49" charset="0"/>
              </a:rPr>
              <a:t>dialyzer_plt_location</a:t>
            </a:r>
            <a:r>
              <a:rPr lang="en-US" sz="1600" dirty="0">
                <a:solidFill>
                  <a:srgbClr val="0000FF"/>
                </a:solidFill>
                <a:latin typeface="Inconsolata" panose="00000509000000000000" pitchFamily="49" charset="0"/>
              </a:rPr>
              <a:t>, local}.</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a:t>
            </a:r>
            <a:r>
              <a:rPr lang="en-US" sz="1600" dirty="0" err="1">
                <a:solidFill>
                  <a:srgbClr val="0000FF"/>
                </a:solidFill>
                <a:latin typeface="Inconsolata" panose="00000509000000000000" pitchFamily="49" charset="0"/>
              </a:rPr>
              <a:t>dialyzer_warnings</a:t>
            </a:r>
            <a:r>
              <a:rPr lang="en-US" sz="1600" dirty="0">
                <a:solidFill>
                  <a:srgbClr val="0000FF"/>
                </a:solidFill>
                <a:latin typeface="Inconsolata" panose="00000509000000000000" pitchFamily="49" charset="0"/>
              </a:rPr>
              <a:t>, [</a:t>
            </a:r>
            <a:r>
              <a:rPr lang="en-US" sz="1600" dirty="0" err="1">
                <a:solidFill>
                  <a:srgbClr val="0000FF"/>
                </a:solidFill>
                <a:latin typeface="Inconsolata" panose="00000509000000000000" pitchFamily="49" charset="0"/>
              </a:rPr>
              <a:t>error_handling</a:t>
            </a:r>
            <a:r>
              <a:rPr lang="en-US" sz="1600" dirty="0">
                <a:solidFill>
                  <a:srgbClr val="0000FF"/>
                </a:solidFill>
                <a:latin typeface="Inconsolata" panose="00000509000000000000" pitchFamily="49" charset="0"/>
              </a:rPr>
              <a:t>,</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t>
            </a:r>
            <a:r>
              <a:rPr lang="en-US" sz="1600" dirty="0" err="1">
                <a:solidFill>
                  <a:srgbClr val="0000FF"/>
                </a:solidFill>
                <a:latin typeface="Inconsolata" panose="00000509000000000000" pitchFamily="49" charset="0"/>
              </a:rPr>
              <a:t>overspecs</a:t>
            </a:r>
            <a:r>
              <a:rPr lang="en-US" sz="1600" dirty="0">
                <a:solidFill>
                  <a:srgbClr val="0000FF"/>
                </a:solidFill>
                <a:latin typeface="Inconsolata" panose="00000509000000000000" pitchFamily="49" charset="0"/>
              </a:rPr>
              <a:t>,</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t>
            </a:r>
            <a:r>
              <a:rPr lang="en-US" sz="1600" dirty="0" err="1">
                <a:solidFill>
                  <a:srgbClr val="0000FF"/>
                </a:solidFill>
                <a:latin typeface="Inconsolata" panose="00000509000000000000" pitchFamily="49" charset="0"/>
              </a:rPr>
              <a:t>race_conditions</a:t>
            </a:r>
            <a:r>
              <a:rPr lang="en-US" sz="1600" dirty="0">
                <a:solidFill>
                  <a:srgbClr val="0000FF"/>
                </a:solidFill>
                <a:latin typeface="Inconsolata" panose="00000509000000000000" pitchFamily="49" charset="0"/>
              </a:rPr>
              <a:t>,</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t>
            </a:r>
            <a:r>
              <a:rPr lang="en-US" sz="1600" dirty="0" err="1">
                <a:solidFill>
                  <a:srgbClr val="0000FF"/>
                </a:solidFill>
                <a:latin typeface="Inconsolata" panose="00000509000000000000" pitchFamily="49" charset="0"/>
              </a:rPr>
              <a:t>specdiffs</a:t>
            </a:r>
            <a:r>
              <a:rPr lang="en-US" sz="1600" dirty="0">
                <a:solidFill>
                  <a:srgbClr val="0000FF"/>
                </a:solidFill>
                <a:latin typeface="Inconsolata" panose="00000509000000000000" pitchFamily="49" charset="0"/>
              </a:rPr>
              <a:t>,</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t>
            </a:r>
            <a:r>
              <a:rPr lang="en-US" sz="1600" dirty="0" err="1">
                <a:solidFill>
                  <a:srgbClr val="0000FF"/>
                </a:solidFill>
                <a:latin typeface="Inconsolata" panose="00000509000000000000" pitchFamily="49" charset="0"/>
              </a:rPr>
              <a:t>underspecs</a:t>
            </a:r>
            <a:r>
              <a:rPr lang="en-US" sz="1600" dirty="0">
                <a:solidFill>
                  <a:srgbClr val="0000FF"/>
                </a:solidFill>
                <a:latin typeface="Inconsolata" panose="00000509000000000000" pitchFamily="49" charset="0"/>
              </a:rPr>
              <a:t>,</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unknown,</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t>
            </a:r>
            <a:r>
              <a:rPr lang="en-US" sz="1600" dirty="0" err="1">
                <a:solidFill>
                  <a:srgbClr val="0000FF"/>
                </a:solidFill>
                <a:latin typeface="Inconsolata" panose="00000509000000000000" pitchFamily="49" charset="0"/>
              </a:rPr>
              <a:t>unmatched_returns</a:t>
            </a:r>
            <a:r>
              <a:rPr lang="en-US" sz="1600" dirty="0">
                <a:solidFill>
                  <a:srgbClr val="0000FF"/>
                </a:solidFill>
                <a:latin typeface="Inconsolata" panose="00000509000000000000" pitchFamily="49" charset="0"/>
              </a:rPr>
              <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a:t>
            </a:r>
            <a:br>
              <a:rPr lang="en-US" sz="1600" dirty="0">
                <a:solidFill>
                  <a:srgbClr val="0000FF"/>
                </a:solidFill>
                <a:latin typeface="Inconsolata" panose="00000509000000000000" pitchFamily="49" charset="0"/>
              </a:rPr>
            </a:br>
            <a:r>
              <a:rPr lang="en-US" sz="1600" dirty="0" smtClean="0">
                <a:solidFill>
                  <a:srgbClr val="0000FF"/>
                </a:solidFill>
                <a:latin typeface="Inconsolata" panose="00000509000000000000" pitchFamily="49" charset="0"/>
              </a:rPr>
              <a:t>…</a:t>
            </a:r>
            <a:endParaRPr lang="en-US" sz="1600" dirty="0">
              <a:solidFill>
                <a:srgbClr val="0000FF"/>
              </a:solidFill>
              <a:latin typeface="Inconsolata" panose="00000509000000000000" pitchFamily="49" charset="0"/>
            </a:endParaRPr>
          </a:p>
        </p:txBody>
      </p:sp>
    </p:spTree>
    <p:extLst>
      <p:ext uri="{BB962C8B-B14F-4D97-AF65-F5344CB8AC3E}">
        <p14:creationId xmlns:p14="http://schemas.microsoft.com/office/powerpoint/2010/main" val="4280660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steps for K2</a:t>
            </a:r>
            <a:endParaRPr lang="en-GB" dirty="0"/>
          </a:p>
        </p:txBody>
      </p:sp>
      <p:sp>
        <p:nvSpPr>
          <p:cNvPr id="4" name="Slide Number Placeholder 3"/>
          <p:cNvSpPr>
            <a:spLocks noGrp="1"/>
          </p:cNvSpPr>
          <p:nvPr>
            <p:ph type="sldNum" sz="quarter" idx="12"/>
          </p:nvPr>
        </p:nvSpPr>
        <p:spPr/>
        <p:txBody>
          <a:bodyPr/>
          <a:lstStyle/>
          <a:p>
            <a:fld id="{E7CF1D98-0108-41F9-BFCB-AAD0EB6E5766}" type="slidenum">
              <a:rPr lang="en-GB" smtClean="0"/>
              <a:pPr/>
              <a:t>14</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
        <p:nvSpPr>
          <p:cNvPr id="3" name="Content Placeholder 2"/>
          <p:cNvSpPr>
            <a:spLocks noGrp="1"/>
          </p:cNvSpPr>
          <p:nvPr>
            <p:ph idx="1"/>
          </p:nvPr>
        </p:nvSpPr>
        <p:spPr/>
        <p:txBody>
          <a:bodyPr>
            <a:normAutofit/>
          </a:bodyPr>
          <a:lstStyle/>
          <a:p>
            <a:r>
              <a:rPr lang="en-GB" sz="2600" dirty="0" smtClean="0"/>
              <a:t>Project </a:t>
            </a:r>
            <a:r>
              <a:rPr lang="en-GB" sz="2600" dirty="0" err="1" smtClean="0"/>
              <a:t>sqlparse</a:t>
            </a:r>
            <a:r>
              <a:rPr lang="en-GB" sz="2600" dirty="0" smtClean="0"/>
              <a:t> – </a:t>
            </a:r>
            <a:r>
              <a:rPr lang="en-GB" sz="2600" dirty="0" err="1" smtClean="0">
                <a:solidFill>
                  <a:srgbClr val="0000FF"/>
                </a:solidFill>
                <a:latin typeface="Inconsolata" panose="00000509000000000000" pitchFamily="49" charset="0"/>
              </a:rPr>
              <a:t>rebar.config</a:t>
            </a:r>
            <a:endParaRPr lang="en-GB" sz="2600" dirty="0" smtClean="0">
              <a:solidFill>
                <a:srgbClr val="0000FF"/>
              </a:solidFill>
              <a:latin typeface="Inconsolata" panose="00000509000000000000" pitchFamily="49" charset="0"/>
            </a:endParaRPr>
          </a:p>
          <a:p>
            <a:pPr marL="548640" lvl="2" indent="0">
              <a:buNone/>
            </a:pPr>
            <a:endParaRPr lang="en-US" dirty="0" smtClean="0"/>
          </a:p>
          <a:p>
            <a:pPr marL="548640" lvl="2" indent="0">
              <a:buNone/>
            </a:pPr>
            <a:r>
              <a:rPr lang="en-US" sz="1500" dirty="0" smtClean="0">
                <a:solidFill>
                  <a:srgbClr val="0000FF"/>
                </a:solidFill>
                <a:latin typeface="Inconsolata" panose="00000509000000000000" pitchFamily="49" charset="0"/>
              </a:rPr>
              <a:t>…</a:t>
            </a:r>
            <a:r>
              <a:rPr lang="en-US" sz="1500" b="1" dirty="0">
                <a:solidFill>
                  <a:srgbClr val="0000FF"/>
                </a:solidFill>
                <a:latin typeface="Inconsolata" panose="00000509000000000000" pitchFamily="49" charset="0"/>
              </a:rPr>
              <a:t/>
            </a:r>
            <a:br>
              <a:rPr lang="en-US" sz="1500" b="1" dirty="0">
                <a:solidFill>
                  <a:srgbClr val="0000FF"/>
                </a:solidFill>
                <a:latin typeface="Inconsolata" panose="00000509000000000000" pitchFamily="49" charset="0"/>
              </a:rPr>
            </a:br>
            <a:r>
              <a:rPr lang="en-US" sz="1500" dirty="0">
                <a:solidFill>
                  <a:srgbClr val="0000FF"/>
                </a:solidFill>
                <a:latin typeface="Inconsolata" panose="00000509000000000000" pitchFamily="49" charset="0"/>
              </a:rPr>
              <a:t>{</a:t>
            </a:r>
            <a:r>
              <a:rPr lang="en-US" sz="1500" dirty="0" err="1">
                <a:solidFill>
                  <a:srgbClr val="0000FF"/>
                </a:solidFill>
                <a:latin typeface="Inconsolata" panose="00000509000000000000" pitchFamily="49" charset="0"/>
              </a:rPr>
              <a:t>eunit_opts</a:t>
            </a:r>
            <a:r>
              <a:rPr lang="en-US" sz="1500" dirty="0">
                <a:solidFill>
                  <a:srgbClr val="0000FF"/>
                </a:solidFill>
                <a:latin typeface="Inconsolata" panose="00000509000000000000" pitchFamily="49" charset="0"/>
              </a:rPr>
              <a:t>, [</a:t>
            </a:r>
            <a:br>
              <a:rPr lang="en-US" sz="1500" dirty="0">
                <a:solidFill>
                  <a:srgbClr val="0000FF"/>
                </a:solidFill>
                <a:latin typeface="Inconsolata" panose="00000509000000000000" pitchFamily="49" charset="0"/>
              </a:rPr>
            </a:br>
            <a:r>
              <a:rPr lang="en-US" sz="1500" dirty="0">
                <a:solidFill>
                  <a:srgbClr val="0000FF"/>
                </a:solidFill>
                <a:latin typeface="Inconsolata" panose="00000509000000000000" pitchFamily="49" charset="0"/>
              </a:rPr>
              <a:t>    {</a:t>
            </a:r>
            <a:r>
              <a:rPr lang="en-US" sz="1500" dirty="0" err="1">
                <a:solidFill>
                  <a:srgbClr val="0000FF"/>
                </a:solidFill>
                <a:latin typeface="Inconsolata" panose="00000509000000000000" pitchFamily="49" charset="0"/>
              </a:rPr>
              <a:t>skip_deps</a:t>
            </a:r>
            <a:r>
              <a:rPr lang="en-US" sz="1500" dirty="0">
                <a:solidFill>
                  <a:srgbClr val="0000FF"/>
                </a:solidFill>
                <a:latin typeface="Inconsolata" panose="00000509000000000000" pitchFamily="49" charset="0"/>
              </a:rPr>
              <a:t>, true},</a:t>
            </a:r>
            <a:br>
              <a:rPr lang="en-US" sz="1500" dirty="0">
                <a:solidFill>
                  <a:srgbClr val="0000FF"/>
                </a:solidFill>
                <a:latin typeface="Inconsolata" panose="00000509000000000000" pitchFamily="49" charset="0"/>
              </a:rPr>
            </a:br>
            <a:r>
              <a:rPr lang="en-US" sz="1500" dirty="0">
                <a:solidFill>
                  <a:srgbClr val="0000FF"/>
                </a:solidFill>
                <a:latin typeface="Inconsolata" panose="00000509000000000000" pitchFamily="49" charset="0"/>
              </a:rPr>
              <a:t>    verbose</a:t>
            </a:r>
            <a:br>
              <a:rPr lang="en-US" sz="1500" dirty="0">
                <a:solidFill>
                  <a:srgbClr val="0000FF"/>
                </a:solidFill>
                <a:latin typeface="Inconsolata" panose="00000509000000000000" pitchFamily="49" charset="0"/>
              </a:rPr>
            </a:br>
            <a:r>
              <a:rPr lang="en-US" sz="1500" dirty="0">
                <a:solidFill>
                  <a:srgbClr val="0000FF"/>
                </a:solidFill>
                <a:latin typeface="Inconsolata" panose="00000509000000000000" pitchFamily="49" charset="0"/>
              </a:rPr>
              <a:t>]}</a:t>
            </a:r>
            <a:r>
              <a:rPr lang="en-US" sz="1500" b="1" dirty="0">
                <a:solidFill>
                  <a:srgbClr val="0000FF"/>
                </a:solidFill>
                <a:latin typeface="Inconsolata" panose="00000509000000000000" pitchFamily="49" charset="0"/>
              </a:rPr>
              <a:t>.</a:t>
            </a:r>
            <a:br>
              <a:rPr lang="en-US" sz="1500" b="1" dirty="0">
                <a:solidFill>
                  <a:srgbClr val="0000FF"/>
                </a:solidFill>
                <a:latin typeface="Inconsolata" panose="00000509000000000000" pitchFamily="49" charset="0"/>
              </a:rPr>
            </a:br>
            <a:r>
              <a:rPr lang="en-US" sz="1500" b="1" dirty="0">
                <a:solidFill>
                  <a:srgbClr val="0000FF"/>
                </a:solidFill>
                <a:latin typeface="Inconsolata" panose="00000509000000000000" pitchFamily="49" charset="0"/>
              </a:rPr>
              <a:t/>
            </a:r>
            <a:br>
              <a:rPr lang="en-US" sz="1500" b="1" dirty="0">
                <a:solidFill>
                  <a:srgbClr val="0000FF"/>
                </a:solidFill>
                <a:latin typeface="Inconsolata" panose="00000509000000000000" pitchFamily="49" charset="0"/>
              </a:rPr>
            </a:br>
            <a:r>
              <a:rPr lang="en-US" sz="1500" dirty="0" smtClean="0">
                <a:solidFill>
                  <a:srgbClr val="0000FF"/>
                </a:solidFill>
                <a:latin typeface="Inconsolata" panose="00000509000000000000" pitchFamily="49" charset="0"/>
              </a:rPr>
              <a:t>{</a:t>
            </a:r>
            <a:r>
              <a:rPr lang="en-US" sz="1500" dirty="0" err="1">
                <a:solidFill>
                  <a:srgbClr val="0000FF"/>
                </a:solidFill>
                <a:latin typeface="Inconsolata" panose="00000509000000000000" pitchFamily="49" charset="0"/>
              </a:rPr>
              <a:t>xrl_opts</a:t>
            </a:r>
            <a:r>
              <a:rPr lang="en-US" sz="1500" dirty="0">
                <a:solidFill>
                  <a:srgbClr val="0000FF"/>
                </a:solidFill>
                <a:latin typeface="Inconsolata" panose="00000509000000000000" pitchFamily="49" charset="0"/>
              </a:rPr>
              <a:t>, [</a:t>
            </a:r>
            <a:r>
              <a:rPr lang="en-US" sz="1500" dirty="0" err="1">
                <a:solidFill>
                  <a:srgbClr val="0000FF"/>
                </a:solidFill>
                <a:latin typeface="Inconsolata" panose="00000509000000000000" pitchFamily="49" charset="0"/>
              </a:rPr>
              <a:t>dfa_graph</a:t>
            </a:r>
            <a:r>
              <a:rPr lang="en-US" sz="1500" dirty="0">
                <a:solidFill>
                  <a:srgbClr val="0000FF"/>
                </a:solidFill>
                <a:latin typeface="Inconsolata" panose="00000509000000000000" pitchFamily="49" charset="0"/>
              </a:rPr>
              <a:t>, verbose]}</a:t>
            </a:r>
            <a:r>
              <a:rPr lang="en-US" sz="1500" b="1" dirty="0">
                <a:solidFill>
                  <a:srgbClr val="0000FF"/>
                </a:solidFill>
                <a:latin typeface="Inconsolata" panose="00000509000000000000" pitchFamily="49" charset="0"/>
              </a:rPr>
              <a:t>.</a:t>
            </a:r>
            <a:br>
              <a:rPr lang="en-US" sz="1500" b="1" dirty="0">
                <a:solidFill>
                  <a:srgbClr val="0000FF"/>
                </a:solidFill>
                <a:latin typeface="Inconsolata" panose="00000509000000000000" pitchFamily="49" charset="0"/>
              </a:rPr>
            </a:br>
            <a:r>
              <a:rPr lang="en-US" sz="1500" b="1" dirty="0">
                <a:solidFill>
                  <a:srgbClr val="0000FF"/>
                </a:solidFill>
                <a:latin typeface="Inconsolata" panose="00000509000000000000" pitchFamily="49" charset="0"/>
              </a:rPr>
              <a:t/>
            </a:r>
            <a:br>
              <a:rPr lang="en-US" sz="1500" b="1" dirty="0">
                <a:solidFill>
                  <a:srgbClr val="0000FF"/>
                </a:solidFill>
                <a:latin typeface="Inconsolata" panose="00000509000000000000" pitchFamily="49" charset="0"/>
              </a:rPr>
            </a:br>
            <a:r>
              <a:rPr lang="en-US" sz="1500" dirty="0">
                <a:solidFill>
                  <a:srgbClr val="0000FF"/>
                </a:solidFill>
                <a:latin typeface="Inconsolata" panose="00000509000000000000" pitchFamily="49" charset="0"/>
              </a:rPr>
              <a:t>{</a:t>
            </a:r>
            <a:r>
              <a:rPr lang="en-US" sz="1500" dirty="0" err="1">
                <a:solidFill>
                  <a:srgbClr val="0000FF"/>
                </a:solidFill>
                <a:latin typeface="Inconsolata" panose="00000509000000000000" pitchFamily="49" charset="0"/>
              </a:rPr>
              <a:t>yrl_opts</a:t>
            </a:r>
            <a:r>
              <a:rPr lang="en-US" sz="1500" dirty="0">
                <a:solidFill>
                  <a:srgbClr val="0000FF"/>
                </a:solidFill>
                <a:latin typeface="Inconsolata" panose="00000509000000000000" pitchFamily="49" charset="0"/>
              </a:rPr>
              <a:t>, [verbose]}</a:t>
            </a:r>
            <a:r>
              <a:rPr lang="en-US" sz="1500" b="1" dirty="0">
                <a:solidFill>
                  <a:srgbClr val="0000FF"/>
                </a:solidFill>
                <a:latin typeface="Inconsolata" panose="00000509000000000000" pitchFamily="49" charset="0"/>
              </a:rPr>
              <a:t>.</a:t>
            </a:r>
            <a:endParaRPr lang="en-US" sz="1500" dirty="0">
              <a:solidFill>
                <a:srgbClr val="0000FF"/>
              </a:solidFill>
              <a:latin typeface="Inconsolata" panose="00000509000000000000" pitchFamily="49" charset="0"/>
            </a:endParaRPr>
          </a:p>
        </p:txBody>
      </p:sp>
    </p:spTree>
    <p:extLst>
      <p:ext uri="{BB962C8B-B14F-4D97-AF65-F5344CB8AC3E}">
        <p14:creationId xmlns:p14="http://schemas.microsoft.com/office/powerpoint/2010/main" val="1570976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steps for K2</a:t>
            </a:r>
            <a:endParaRPr lang="en-GB" dirty="0"/>
          </a:p>
        </p:txBody>
      </p:sp>
      <p:sp>
        <p:nvSpPr>
          <p:cNvPr id="4" name="Slide Number Placeholder 3"/>
          <p:cNvSpPr>
            <a:spLocks noGrp="1"/>
          </p:cNvSpPr>
          <p:nvPr>
            <p:ph type="sldNum" sz="quarter" idx="12"/>
          </p:nvPr>
        </p:nvSpPr>
        <p:spPr/>
        <p:txBody>
          <a:bodyPr/>
          <a:lstStyle/>
          <a:p>
            <a:fld id="{E7CF1D98-0108-41F9-BFCB-AAD0EB6E5766}" type="slidenum">
              <a:rPr lang="en-GB" smtClean="0"/>
              <a:pPr/>
              <a:t>15</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
        <p:nvSpPr>
          <p:cNvPr id="3" name="Content Placeholder 2"/>
          <p:cNvSpPr>
            <a:spLocks noGrp="1"/>
          </p:cNvSpPr>
          <p:nvPr>
            <p:ph idx="1"/>
          </p:nvPr>
        </p:nvSpPr>
        <p:spPr/>
        <p:txBody>
          <a:bodyPr>
            <a:normAutofit/>
          </a:bodyPr>
          <a:lstStyle/>
          <a:p>
            <a:r>
              <a:rPr lang="en-GB" sz="2600" dirty="0" smtClean="0"/>
              <a:t>Project </a:t>
            </a:r>
            <a:r>
              <a:rPr lang="en-GB" sz="2600" dirty="0" err="1" smtClean="0"/>
              <a:t>sqlparse</a:t>
            </a:r>
            <a:r>
              <a:rPr lang="en-GB" sz="2600" dirty="0" smtClean="0"/>
              <a:t> – </a:t>
            </a:r>
            <a:r>
              <a:rPr lang="en-GB" sz="2600" dirty="0" err="1" smtClean="0">
                <a:solidFill>
                  <a:srgbClr val="0000FF"/>
                </a:solidFill>
                <a:latin typeface="Inconsolata" panose="00000509000000000000" pitchFamily="49" charset="0"/>
              </a:rPr>
              <a:t>sqlparse.app.src</a:t>
            </a:r>
            <a:endParaRPr lang="en-GB" sz="2600" dirty="0" smtClean="0">
              <a:solidFill>
                <a:srgbClr val="0000FF"/>
              </a:solidFill>
              <a:latin typeface="Inconsolata" panose="00000509000000000000" pitchFamily="49" charset="0"/>
            </a:endParaRPr>
          </a:p>
          <a:p>
            <a:pPr marL="548640" lvl="2" indent="0">
              <a:buNone/>
            </a:pPr>
            <a:endParaRPr lang="en-US" dirty="0" smtClean="0"/>
          </a:p>
          <a:p>
            <a:pPr marL="548640" lvl="2" indent="0">
              <a:buNone/>
            </a:pPr>
            <a:r>
              <a:rPr lang="en-US" sz="1600" dirty="0">
                <a:solidFill>
                  <a:srgbClr val="0000FF"/>
                </a:solidFill>
                <a:latin typeface="Inconsolata" panose="00000509000000000000" pitchFamily="49" charset="0"/>
              </a:rPr>
              <a:t>{application, </a:t>
            </a:r>
            <a:r>
              <a:rPr lang="en-US" sz="1600" dirty="0" err="1">
                <a:solidFill>
                  <a:srgbClr val="0000FF"/>
                </a:solidFill>
                <a:latin typeface="Inconsolata" panose="00000509000000000000" pitchFamily="49" charset="0"/>
              </a:rPr>
              <a:t>sqlparse</a:t>
            </a:r>
            <a:r>
              <a:rPr lang="en-US" sz="1600" dirty="0">
                <a:solidFill>
                  <a:srgbClr val="0000FF"/>
                </a:solidFill>
                <a:latin typeface="Inconsolata" panose="00000509000000000000" pitchFamily="49" charset="0"/>
              </a:rPr>
              <a:t>,</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{applications, [</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kernel,</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t>
            </a:r>
            <a:r>
              <a:rPr lang="en-US" sz="1600" dirty="0" err="1">
                <a:solidFill>
                  <a:srgbClr val="0000FF"/>
                </a:solidFill>
                <a:latin typeface="Inconsolata" panose="00000509000000000000" pitchFamily="49" charset="0"/>
              </a:rPr>
              <a:t>stdlib</a:t>
            </a:r>
            <a:r>
              <a:rPr lang="en-US" sz="1600" dirty="0">
                <a:solidFill>
                  <a:srgbClr val="0000FF"/>
                </a:solidFill>
                <a:latin typeface="Inconsolata" panose="00000509000000000000" pitchFamily="49" charset="0"/>
              </a:rPr>
              <a:t>,</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t>
            </a:r>
            <a:r>
              <a:rPr lang="en-US" sz="1600" dirty="0" err="1">
                <a:solidFill>
                  <a:srgbClr val="0000FF"/>
                </a:solidFill>
                <a:latin typeface="Inconsolata" panose="00000509000000000000" pitchFamily="49" charset="0"/>
              </a:rPr>
              <a:t>jpparse</a:t>
            </a:r>
            <a:r>
              <a:rPr lang="en-US" sz="1600" dirty="0">
                <a:solidFill>
                  <a:srgbClr val="0000FF"/>
                </a:solidFill>
                <a:latin typeface="Inconsolata" panose="00000509000000000000" pitchFamily="49" charset="0"/>
              </a:rPr>
              <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{description, "A LALR SQL parser and compiler"},</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t>
            </a:r>
            <a:r>
              <a:rPr lang="en-US" sz="1600" dirty="0" smtClean="0">
                <a:solidFill>
                  <a:srgbClr val="0000FF"/>
                </a:solidFill>
                <a:latin typeface="Inconsolata" panose="00000509000000000000" pitchFamily="49" charset="0"/>
              </a:rPr>
              <a:t>modules, [</a:t>
            </a:r>
            <a:r>
              <a:rPr lang="en-US" sz="1600" dirty="0" err="1" smtClean="0">
                <a:solidFill>
                  <a:srgbClr val="0000FF"/>
                </a:solidFill>
                <a:latin typeface="Inconsolata" panose="00000509000000000000" pitchFamily="49" charset="0"/>
              </a:rPr>
              <a:t>sqlparse</a:t>
            </a:r>
            <a:r>
              <a:rPr lang="en-US" sz="1600" dirty="0" smtClean="0">
                <a:solidFill>
                  <a:srgbClr val="0000FF"/>
                </a:solidFill>
                <a:latin typeface="Inconsolata" panose="00000509000000000000" pitchFamily="49" charset="0"/>
              </a:rPr>
              <a:t>]},</a:t>
            </a:r>
            <a:r>
              <a:rPr lang="en-US" sz="1600" dirty="0">
                <a:solidFill>
                  <a:srgbClr val="0000FF"/>
                </a:solidFill>
                <a:latin typeface="Inconsolata" panose="00000509000000000000" pitchFamily="49" charset="0"/>
              </a:rPr>
              <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t>
            </a:r>
            <a:r>
              <a:rPr lang="en-US" sz="1600" dirty="0" err="1">
                <a:solidFill>
                  <a:srgbClr val="0000FF"/>
                </a:solidFill>
                <a:latin typeface="Inconsolata" panose="00000509000000000000" pitchFamily="49" charset="0"/>
              </a:rPr>
              <a:t>vsn</a:t>
            </a:r>
            <a:r>
              <a:rPr lang="en-US" sz="1600" dirty="0">
                <a:solidFill>
                  <a:srgbClr val="0000FF"/>
                </a:solidFill>
                <a:latin typeface="Inconsolata" panose="00000509000000000000" pitchFamily="49" charset="0"/>
              </a:rPr>
              <a:t>, "1.5.4"}</a:t>
            </a:r>
            <a:br>
              <a:rPr lang="en-US" sz="1600" dirty="0">
                <a:solidFill>
                  <a:srgbClr val="0000FF"/>
                </a:solidFill>
                <a:latin typeface="Inconsolata" panose="00000509000000000000" pitchFamily="49" charset="0"/>
              </a:rPr>
            </a:br>
            <a:r>
              <a:rPr lang="en-US" sz="1600" dirty="0">
                <a:solidFill>
                  <a:srgbClr val="0000FF"/>
                </a:solidFill>
                <a:latin typeface="Inconsolata" panose="00000509000000000000" pitchFamily="49" charset="0"/>
              </a:rPr>
              <a:t>    ]}.</a:t>
            </a:r>
            <a:endParaRPr lang="en-US" sz="1500" dirty="0">
              <a:solidFill>
                <a:srgbClr val="0000FF"/>
              </a:solidFill>
              <a:latin typeface="Inconsolata" panose="00000509000000000000" pitchFamily="49" charset="0"/>
            </a:endParaRPr>
          </a:p>
        </p:txBody>
      </p:sp>
    </p:spTree>
    <p:extLst>
      <p:ext uri="{BB962C8B-B14F-4D97-AF65-F5344CB8AC3E}">
        <p14:creationId xmlns:p14="http://schemas.microsoft.com/office/powerpoint/2010/main" val="2258477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steps for K2</a:t>
            </a:r>
            <a:endParaRPr lang="en-GB" dirty="0"/>
          </a:p>
        </p:txBody>
      </p:sp>
      <p:sp>
        <p:nvSpPr>
          <p:cNvPr id="4" name="Slide Number Placeholder 3"/>
          <p:cNvSpPr>
            <a:spLocks noGrp="1"/>
          </p:cNvSpPr>
          <p:nvPr>
            <p:ph type="sldNum" sz="quarter" idx="12"/>
          </p:nvPr>
        </p:nvSpPr>
        <p:spPr/>
        <p:txBody>
          <a:bodyPr/>
          <a:lstStyle/>
          <a:p>
            <a:fld id="{E7CF1D98-0108-41F9-BFCB-AAD0EB6E5766}" type="slidenum">
              <a:rPr lang="en-GB" smtClean="0"/>
              <a:pPr/>
              <a:t>16</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
        <p:nvSpPr>
          <p:cNvPr id="3" name="Content Placeholder 2"/>
          <p:cNvSpPr>
            <a:spLocks noGrp="1"/>
          </p:cNvSpPr>
          <p:nvPr>
            <p:ph idx="1"/>
          </p:nvPr>
        </p:nvSpPr>
        <p:spPr/>
        <p:txBody>
          <a:bodyPr>
            <a:normAutofit/>
          </a:bodyPr>
          <a:lstStyle/>
          <a:p>
            <a:r>
              <a:rPr lang="en-GB" sz="2600" dirty="0" smtClean="0"/>
              <a:t>Project </a:t>
            </a:r>
            <a:r>
              <a:rPr lang="en-GB" sz="2600" dirty="0" err="1" smtClean="0"/>
              <a:t>sqlparse</a:t>
            </a:r>
            <a:r>
              <a:rPr lang="en-GB" sz="2600" dirty="0" smtClean="0"/>
              <a:t> – </a:t>
            </a:r>
            <a:r>
              <a:rPr lang="en-GB" sz="2600" dirty="0" err="1" smtClean="0">
                <a:solidFill>
                  <a:srgbClr val="0000FF"/>
                </a:solidFill>
                <a:latin typeface="Inconsolata" panose="00000509000000000000" pitchFamily="49" charset="0"/>
              </a:rPr>
              <a:t>sqlparse.app.src</a:t>
            </a:r>
            <a:endParaRPr lang="en-GB" sz="2600" dirty="0" smtClean="0">
              <a:solidFill>
                <a:srgbClr val="0000FF"/>
              </a:solidFill>
              <a:latin typeface="Inconsolata" panose="00000509000000000000" pitchFamily="49" charset="0"/>
            </a:endParaRPr>
          </a:p>
          <a:p>
            <a:r>
              <a:rPr lang="en-GB" sz="2600" dirty="0" smtClean="0">
                <a:solidFill>
                  <a:srgbClr val="0000FF"/>
                </a:solidFill>
                <a:latin typeface="Inconsolata" panose="00000509000000000000" pitchFamily="49" charset="0"/>
              </a:rPr>
              <a:t>{mod, {</a:t>
            </a:r>
            <a:r>
              <a:rPr lang="en-GB" sz="2600" dirty="0" err="1">
                <a:solidFill>
                  <a:srgbClr val="0000FF"/>
                </a:solidFill>
                <a:latin typeface="Inconsolata" panose="00000509000000000000" pitchFamily="49" charset="0"/>
              </a:rPr>
              <a:t>CallbackMod</a:t>
            </a:r>
            <a:r>
              <a:rPr lang="en-GB" sz="2600" dirty="0">
                <a:solidFill>
                  <a:srgbClr val="0000FF"/>
                </a:solidFill>
                <a:latin typeface="Inconsolata" panose="00000509000000000000" pitchFamily="49" charset="0"/>
              </a:rPr>
              <a:t>, </a:t>
            </a:r>
            <a:r>
              <a:rPr lang="en-GB" sz="2600" dirty="0" err="1">
                <a:solidFill>
                  <a:srgbClr val="0000FF"/>
                </a:solidFill>
                <a:latin typeface="Inconsolata" panose="00000509000000000000" pitchFamily="49" charset="0"/>
              </a:rPr>
              <a:t>Args</a:t>
            </a:r>
            <a:r>
              <a:rPr lang="en-GB" sz="2600" dirty="0" smtClean="0">
                <a:solidFill>
                  <a:srgbClr val="0000FF"/>
                </a:solidFill>
                <a:latin typeface="Inconsolata" panose="00000509000000000000" pitchFamily="49" charset="0"/>
              </a:rPr>
              <a:t>}}</a:t>
            </a:r>
          </a:p>
          <a:p>
            <a:pPr marL="822960" lvl="3" indent="0">
              <a:buNone/>
            </a:pPr>
            <a:r>
              <a:rPr lang="en-GB" dirty="0"/>
              <a:t>Defines a </a:t>
            </a:r>
            <a:r>
              <a:rPr lang="en-GB" dirty="0" err="1"/>
              <a:t>callback</a:t>
            </a:r>
            <a:r>
              <a:rPr lang="en-GB" dirty="0"/>
              <a:t> module for the application, using the application </a:t>
            </a:r>
            <a:r>
              <a:rPr lang="en-GB" dirty="0" smtClean="0"/>
              <a:t>behaviour. </a:t>
            </a:r>
            <a:r>
              <a:rPr lang="en-GB" dirty="0"/>
              <a:t>This tells OTP that when starting your application, it should call </a:t>
            </a:r>
            <a:r>
              <a:rPr lang="en-GB" dirty="0" err="1"/>
              <a:t>CallbackMod:start</a:t>
            </a:r>
            <a:r>
              <a:rPr lang="en-GB" dirty="0"/>
              <a:t>(normal, </a:t>
            </a:r>
            <a:r>
              <a:rPr lang="en-GB" dirty="0" err="1"/>
              <a:t>Args</a:t>
            </a:r>
            <a:r>
              <a:rPr lang="en-GB" dirty="0"/>
              <a:t>). This function's return value will be used when OTP will call </a:t>
            </a:r>
            <a:r>
              <a:rPr lang="en-GB" dirty="0" err="1"/>
              <a:t>CallbackMod:stop</a:t>
            </a:r>
            <a:r>
              <a:rPr lang="en-GB" dirty="0"/>
              <a:t>(</a:t>
            </a:r>
            <a:r>
              <a:rPr lang="en-GB" dirty="0" err="1"/>
              <a:t>StartReturn</a:t>
            </a:r>
            <a:r>
              <a:rPr lang="en-GB" dirty="0"/>
              <a:t>) when stopping your application. People will tend to name </a:t>
            </a:r>
            <a:r>
              <a:rPr lang="en-GB" i="1" dirty="0" err="1"/>
              <a:t>CallbackMod</a:t>
            </a:r>
            <a:r>
              <a:rPr lang="en-GB" dirty="0" err="1"/>
              <a:t>after</a:t>
            </a:r>
            <a:r>
              <a:rPr lang="en-GB" dirty="0"/>
              <a:t> their application.</a:t>
            </a:r>
            <a:endParaRPr lang="en-GB" dirty="0" smtClean="0">
              <a:solidFill>
                <a:srgbClr val="0000FF"/>
              </a:solidFill>
              <a:latin typeface="Inconsolata" panose="00000509000000000000" pitchFamily="49" charset="0"/>
            </a:endParaRPr>
          </a:p>
          <a:p>
            <a:r>
              <a:rPr lang="en-GB" sz="2600" dirty="0" smtClean="0">
                <a:solidFill>
                  <a:srgbClr val="0000FF"/>
                </a:solidFill>
                <a:latin typeface="Inconsolata" panose="00000509000000000000" pitchFamily="49" charset="0"/>
              </a:rPr>
              <a:t>{modules, [</a:t>
            </a:r>
            <a:r>
              <a:rPr lang="en-GB" sz="2600" dirty="0" err="1" smtClean="0">
                <a:solidFill>
                  <a:srgbClr val="0000FF"/>
                </a:solidFill>
                <a:latin typeface="Inconsolata" panose="00000509000000000000" pitchFamily="49" charset="0"/>
              </a:rPr>
              <a:t>ModuleList</a:t>
            </a:r>
            <a:r>
              <a:rPr lang="en-GB" sz="2600" dirty="0" smtClean="0">
                <a:solidFill>
                  <a:srgbClr val="0000FF"/>
                </a:solidFill>
                <a:latin typeface="Inconsolata" panose="00000509000000000000" pitchFamily="49" charset="0"/>
              </a:rPr>
              <a:t>]}</a:t>
            </a:r>
          </a:p>
          <a:p>
            <a:pPr marL="822960" lvl="3" indent="0">
              <a:buNone/>
            </a:pPr>
            <a:r>
              <a:rPr lang="en-GB" dirty="0"/>
              <a:t>Contains a list of all the modules that your application introduces to the system. A module always belongs to at most one application and can not be present in two applications' app files at once. This list lets the system and tools look at dependencies of your application, making sure everything is where it needs to be and that you have no conflicts with other applications already loaded in the system. If you're using a standard OTP structure and are using a build tool like </a:t>
            </a:r>
            <a:r>
              <a:rPr lang="en-GB" i="1" dirty="0"/>
              <a:t>rebar3</a:t>
            </a:r>
            <a:r>
              <a:rPr lang="en-GB" dirty="0"/>
              <a:t>, this is handled for you.</a:t>
            </a:r>
            <a:endParaRPr lang="en-GB" dirty="0" smtClean="0">
              <a:solidFill>
                <a:srgbClr val="0000FF"/>
              </a:solidFill>
              <a:latin typeface="Inconsolata" panose="00000509000000000000" pitchFamily="49" charset="0"/>
            </a:endParaRPr>
          </a:p>
        </p:txBody>
      </p:sp>
    </p:spTree>
    <p:extLst>
      <p:ext uri="{BB962C8B-B14F-4D97-AF65-F5344CB8AC3E}">
        <p14:creationId xmlns:p14="http://schemas.microsoft.com/office/powerpoint/2010/main" val="2452793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steps for K2</a:t>
            </a:r>
            <a:endParaRPr lang="en-GB" dirty="0"/>
          </a:p>
        </p:txBody>
      </p:sp>
      <p:sp>
        <p:nvSpPr>
          <p:cNvPr id="4" name="Slide Number Placeholder 3"/>
          <p:cNvSpPr>
            <a:spLocks noGrp="1"/>
          </p:cNvSpPr>
          <p:nvPr>
            <p:ph type="sldNum" sz="quarter" idx="12"/>
          </p:nvPr>
        </p:nvSpPr>
        <p:spPr/>
        <p:txBody>
          <a:bodyPr/>
          <a:lstStyle/>
          <a:p>
            <a:fld id="{E7CF1D98-0108-41F9-BFCB-AAD0EB6E5766}" type="slidenum">
              <a:rPr lang="en-GB" smtClean="0"/>
              <a:pPr/>
              <a:t>17</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
        <p:nvSpPr>
          <p:cNvPr id="3" name="Content Placeholder 2"/>
          <p:cNvSpPr>
            <a:spLocks noGrp="1"/>
          </p:cNvSpPr>
          <p:nvPr>
            <p:ph idx="1"/>
          </p:nvPr>
        </p:nvSpPr>
        <p:spPr/>
        <p:txBody>
          <a:bodyPr>
            <a:normAutofit/>
          </a:bodyPr>
          <a:lstStyle/>
          <a:p>
            <a:r>
              <a:rPr lang="en-GB" sz="2600" dirty="0" smtClean="0"/>
              <a:t>Project </a:t>
            </a:r>
            <a:r>
              <a:rPr lang="en-GB" sz="2600" dirty="0" err="1" smtClean="0"/>
              <a:t>sqlparse</a:t>
            </a:r>
            <a:r>
              <a:rPr lang="en-GB" sz="2600" dirty="0" smtClean="0"/>
              <a:t> – </a:t>
            </a:r>
            <a:r>
              <a:rPr lang="en-GB" sz="2600" dirty="0" smtClean="0">
                <a:solidFill>
                  <a:srgbClr val="0000FF"/>
                </a:solidFill>
                <a:latin typeface="Inconsolata" panose="00000509000000000000" pitchFamily="49" charset="0"/>
              </a:rPr>
              <a:t>.</a:t>
            </a:r>
            <a:r>
              <a:rPr lang="en-GB" sz="2600" dirty="0" err="1" smtClean="0">
                <a:solidFill>
                  <a:srgbClr val="0000FF"/>
                </a:solidFill>
                <a:latin typeface="Inconsolata" panose="00000509000000000000" pitchFamily="49" charset="0"/>
              </a:rPr>
              <a:t>travis.yml</a:t>
            </a:r>
            <a:endParaRPr lang="en-GB" sz="2600" dirty="0" smtClean="0">
              <a:solidFill>
                <a:srgbClr val="0000FF"/>
              </a:solidFill>
              <a:latin typeface="Inconsolata" panose="00000509000000000000" pitchFamily="49" charset="0"/>
            </a:endParaRPr>
          </a:p>
          <a:p>
            <a:pPr marL="548640" lvl="2" indent="0">
              <a:buNone/>
            </a:pPr>
            <a:endParaRPr lang="en-US" dirty="0" smtClean="0"/>
          </a:p>
          <a:p>
            <a:pPr marL="548640" lvl="2" indent="0">
              <a:buNone/>
            </a:pPr>
            <a:r>
              <a:rPr lang="en-GB" sz="1600" dirty="0">
                <a:solidFill>
                  <a:srgbClr val="0000FF"/>
                </a:solidFill>
                <a:latin typeface="Inconsolata" panose="00000509000000000000" pitchFamily="49" charset="0"/>
              </a:rPr>
              <a:t>install:</a:t>
            </a:r>
            <a:br>
              <a:rPr lang="en-GB" sz="1600" dirty="0">
                <a:solidFill>
                  <a:srgbClr val="0000FF"/>
                </a:solidFill>
                <a:latin typeface="Inconsolata" panose="00000509000000000000" pitchFamily="49" charset="0"/>
              </a:rPr>
            </a:br>
            <a:r>
              <a:rPr lang="en-GB" sz="1600" dirty="0">
                <a:solidFill>
                  <a:srgbClr val="0000FF"/>
                </a:solidFill>
                <a:latin typeface="Inconsolata" panose="00000509000000000000" pitchFamily="49" charset="0"/>
              </a:rPr>
              <a:t>  - </a:t>
            </a:r>
            <a:r>
              <a:rPr lang="en-GB" sz="1600" dirty="0" err="1">
                <a:solidFill>
                  <a:srgbClr val="0000FF"/>
                </a:solidFill>
                <a:latin typeface="Inconsolata" panose="00000509000000000000" pitchFamily="49" charset="0"/>
              </a:rPr>
              <a:t>wget</a:t>
            </a:r>
            <a:r>
              <a:rPr lang="en-GB" sz="1600" dirty="0">
                <a:solidFill>
                  <a:srgbClr val="0000FF"/>
                </a:solidFill>
                <a:latin typeface="Inconsolata" panose="00000509000000000000" pitchFamily="49" charset="0"/>
              </a:rPr>
              <a:t> https://s3.amazonaws.com/rebar3/rebar3 &amp;&amp; </a:t>
            </a:r>
            <a:r>
              <a:rPr lang="en-GB" sz="1600" dirty="0" err="1">
                <a:solidFill>
                  <a:srgbClr val="0000FF"/>
                </a:solidFill>
                <a:latin typeface="Inconsolata" panose="00000509000000000000" pitchFamily="49" charset="0"/>
              </a:rPr>
              <a:t>chmod</a:t>
            </a:r>
            <a:r>
              <a:rPr lang="en-GB" sz="1600" dirty="0">
                <a:solidFill>
                  <a:srgbClr val="0000FF"/>
                </a:solidFill>
                <a:latin typeface="Inconsolata" panose="00000509000000000000" pitchFamily="49" charset="0"/>
              </a:rPr>
              <a:t> +x rebar3</a:t>
            </a:r>
            <a:br>
              <a:rPr lang="en-GB" sz="1600" dirty="0">
                <a:solidFill>
                  <a:srgbClr val="0000FF"/>
                </a:solidFill>
                <a:latin typeface="Inconsolata" panose="00000509000000000000" pitchFamily="49" charset="0"/>
              </a:rPr>
            </a:br>
            <a:r>
              <a:rPr lang="en-GB" sz="1600" dirty="0">
                <a:solidFill>
                  <a:srgbClr val="0000FF"/>
                </a:solidFill>
                <a:latin typeface="Inconsolata" panose="00000509000000000000" pitchFamily="49" charset="0"/>
              </a:rPr>
              <a:t>language: </a:t>
            </a:r>
            <a:r>
              <a:rPr lang="en-GB" sz="1600" dirty="0" err="1">
                <a:solidFill>
                  <a:srgbClr val="0000FF"/>
                </a:solidFill>
                <a:latin typeface="Inconsolata" panose="00000509000000000000" pitchFamily="49" charset="0"/>
              </a:rPr>
              <a:t>erlang</a:t>
            </a:r>
            <a:r>
              <a:rPr lang="en-GB" sz="1600" dirty="0">
                <a:solidFill>
                  <a:srgbClr val="0000FF"/>
                </a:solidFill>
                <a:latin typeface="Inconsolata" panose="00000509000000000000" pitchFamily="49" charset="0"/>
              </a:rPr>
              <a:t/>
            </a:r>
            <a:br>
              <a:rPr lang="en-GB" sz="1600" dirty="0">
                <a:solidFill>
                  <a:srgbClr val="0000FF"/>
                </a:solidFill>
                <a:latin typeface="Inconsolata" panose="00000509000000000000" pitchFamily="49" charset="0"/>
              </a:rPr>
            </a:br>
            <a:r>
              <a:rPr lang="en-GB" sz="1600" dirty="0" err="1">
                <a:solidFill>
                  <a:srgbClr val="0000FF"/>
                </a:solidFill>
                <a:latin typeface="Inconsolata" panose="00000509000000000000" pitchFamily="49" charset="0"/>
              </a:rPr>
              <a:t>otp_release</a:t>
            </a:r>
            <a:r>
              <a:rPr lang="en-GB" sz="1600" dirty="0">
                <a:solidFill>
                  <a:srgbClr val="0000FF"/>
                </a:solidFill>
                <a:latin typeface="Inconsolata" panose="00000509000000000000" pitchFamily="49" charset="0"/>
              </a:rPr>
              <a:t>:</a:t>
            </a:r>
            <a:br>
              <a:rPr lang="en-GB" sz="1600" dirty="0">
                <a:solidFill>
                  <a:srgbClr val="0000FF"/>
                </a:solidFill>
                <a:latin typeface="Inconsolata" panose="00000509000000000000" pitchFamily="49" charset="0"/>
              </a:rPr>
            </a:br>
            <a:r>
              <a:rPr lang="en-GB" sz="1600" dirty="0">
                <a:solidFill>
                  <a:srgbClr val="0000FF"/>
                </a:solidFill>
                <a:latin typeface="Inconsolata" panose="00000509000000000000" pitchFamily="49" charset="0"/>
              </a:rPr>
              <a:t>  - 18.3</a:t>
            </a:r>
            <a:br>
              <a:rPr lang="en-GB" sz="1600" dirty="0">
                <a:solidFill>
                  <a:srgbClr val="0000FF"/>
                </a:solidFill>
                <a:latin typeface="Inconsolata" panose="00000509000000000000" pitchFamily="49" charset="0"/>
              </a:rPr>
            </a:br>
            <a:r>
              <a:rPr lang="en-GB" sz="1600" dirty="0">
                <a:solidFill>
                  <a:srgbClr val="0000FF"/>
                </a:solidFill>
                <a:latin typeface="Inconsolata" panose="00000509000000000000" pitchFamily="49" charset="0"/>
              </a:rPr>
              <a:t>  - 18.2.1</a:t>
            </a:r>
            <a:br>
              <a:rPr lang="en-GB" sz="1600" dirty="0">
                <a:solidFill>
                  <a:srgbClr val="0000FF"/>
                </a:solidFill>
                <a:latin typeface="Inconsolata" panose="00000509000000000000" pitchFamily="49" charset="0"/>
              </a:rPr>
            </a:br>
            <a:r>
              <a:rPr lang="en-GB" sz="1600" dirty="0">
                <a:solidFill>
                  <a:srgbClr val="0000FF"/>
                </a:solidFill>
                <a:latin typeface="Inconsolata" panose="00000509000000000000" pitchFamily="49" charset="0"/>
              </a:rPr>
              <a:t>  - 18.2</a:t>
            </a:r>
            <a:br>
              <a:rPr lang="en-GB" sz="1600" dirty="0">
                <a:solidFill>
                  <a:srgbClr val="0000FF"/>
                </a:solidFill>
                <a:latin typeface="Inconsolata" panose="00000509000000000000" pitchFamily="49" charset="0"/>
              </a:rPr>
            </a:br>
            <a:r>
              <a:rPr lang="en-GB" sz="1600" dirty="0">
                <a:solidFill>
                  <a:srgbClr val="0000FF"/>
                </a:solidFill>
                <a:latin typeface="Inconsolata" panose="00000509000000000000" pitchFamily="49" charset="0"/>
              </a:rPr>
              <a:t>  - 18.1</a:t>
            </a:r>
            <a:br>
              <a:rPr lang="en-GB" sz="1600" dirty="0">
                <a:solidFill>
                  <a:srgbClr val="0000FF"/>
                </a:solidFill>
                <a:latin typeface="Inconsolata" panose="00000509000000000000" pitchFamily="49" charset="0"/>
              </a:rPr>
            </a:br>
            <a:r>
              <a:rPr lang="en-GB" sz="1600" dirty="0">
                <a:solidFill>
                  <a:srgbClr val="0000FF"/>
                </a:solidFill>
                <a:latin typeface="Inconsolata" panose="00000509000000000000" pitchFamily="49" charset="0"/>
              </a:rPr>
              <a:t>  - 18.0</a:t>
            </a:r>
            <a:br>
              <a:rPr lang="en-GB" sz="1600" dirty="0">
                <a:solidFill>
                  <a:srgbClr val="0000FF"/>
                </a:solidFill>
                <a:latin typeface="Inconsolata" panose="00000509000000000000" pitchFamily="49" charset="0"/>
              </a:rPr>
            </a:br>
            <a:r>
              <a:rPr lang="en-GB" sz="1600" dirty="0">
                <a:solidFill>
                  <a:srgbClr val="0000FF"/>
                </a:solidFill>
                <a:latin typeface="Inconsolata" panose="00000509000000000000" pitchFamily="49" charset="0"/>
              </a:rPr>
              <a:t>script:</a:t>
            </a:r>
            <a:br>
              <a:rPr lang="en-GB" sz="1600" dirty="0">
                <a:solidFill>
                  <a:srgbClr val="0000FF"/>
                </a:solidFill>
                <a:latin typeface="Inconsolata" panose="00000509000000000000" pitchFamily="49" charset="0"/>
              </a:rPr>
            </a:br>
            <a:r>
              <a:rPr lang="en-GB" sz="1600" dirty="0">
                <a:solidFill>
                  <a:srgbClr val="0000FF"/>
                </a:solidFill>
                <a:latin typeface="Inconsolata" panose="00000509000000000000" pitchFamily="49" charset="0"/>
              </a:rPr>
              <a:t>  - ./rebar3 compile</a:t>
            </a:r>
            <a:br>
              <a:rPr lang="en-GB" sz="1600" dirty="0">
                <a:solidFill>
                  <a:srgbClr val="0000FF"/>
                </a:solidFill>
                <a:latin typeface="Inconsolata" panose="00000509000000000000" pitchFamily="49" charset="0"/>
              </a:rPr>
            </a:br>
            <a:r>
              <a:rPr lang="en-GB" sz="1600" dirty="0">
                <a:solidFill>
                  <a:srgbClr val="0000FF"/>
                </a:solidFill>
                <a:latin typeface="Inconsolata" panose="00000509000000000000" pitchFamily="49" charset="0"/>
              </a:rPr>
              <a:t>  - ./rebar3 </a:t>
            </a:r>
            <a:r>
              <a:rPr lang="en-GB" sz="1600" dirty="0" err="1">
                <a:solidFill>
                  <a:srgbClr val="0000FF"/>
                </a:solidFill>
                <a:latin typeface="Inconsolata" panose="00000509000000000000" pitchFamily="49" charset="0"/>
              </a:rPr>
              <a:t>eunit</a:t>
            </a:r>
            <a:endParaRPr lang="en-GB" sz="1600" dirty="0">
              <a:solidFill>
                <a:srgbClr val="0000FF"/>
              </a:solidFill>
              <a:latin typeface="Inconsolata" panose="00000509000000000000" pitchFamily="49" charset="0"/>
            </a:endParaRPr>
          </a:p>
          <a:p>
            <a:pPr marL="548640" lvl="2" indent="0">
              <a:buNone/>
            </a:pPr>
            <a:endParaRPr lang="en-US" sz="1500" dirty="0">
              <a:solidFill>
                <a:srgbClr val="0000FF"/>
              </a:solidFill>
              <a:latin typeface="Inconsolata" panose="00000509000000000000" pitchFamily="49" charset="0"/>
            </a:endParaRPr>
          </a:p>
        </p:txBody>
      </p:sp>
    </p:spTree>
    <p:extLst>
      <p:ext uri="{BB962C8B-B14F-4D97-AF65-F5344CB8AC3E}">
        <p14:creationId xmlns:p14="http://schemas.microsoft.com/office/powerpoint/2010/main" val="2899519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sz="2000" dirty="0" smtClean="0"/>
              <a:t>Website</a:t>
            </a:r>
            <a:endParaRPr lang="en-GB" sz="2000" dirty="0"/>
          </a:p>
          <a:p>
            <a:pPr marL="274320" lvl="1" indent="0">
              <a:buNone/>
            </a:pPr>
            <a:r>
              <a:rPr lang="en-GB" sz="1600" dirty="0">
                <a:hlinkClick r:id="rId3"/>
              </a:rPr>
              <a:t>https://www.rebar3.org/</a:t>
            </a:r>
            <a:endParaRPr lang="en-GB" sz="1600" dirty="0"/>
          </a:p>
          <a:p>
            <a:endParaRPr lang="en-GB" sz="2000" dirty="0" smtClean="0"/>
          </a:p>
          <a:p>
            <a:r>
              <a:rPr lang="en-GB" sz="2000" dirty="0" err="1" smtClean="0"/>
              <a:t>Github</a:t>
            </a:r>
            <a:endParaRPr lang="en-GB" sz="2000" dirty="0" smtClean="0"/>
          </a:p>
          <a:p>
            <a:pPr marL="274320" lvl="1" indent="0">
              <a:buNone/>
            </a:pPr>
            <a:r>
              <a:rPr lang="en-GB" sz="1600" dirty="0">
                <a:hlinkClick r:id="rId4"/>
              </a:rPr>
              <a:t>https://</a:t>
            </a:r>
            <a:r>
              <a:rPr lang="en-GB" sz="1600" dirty="0" smtClean="0">
                <a:hlinkClick r:id="rId4"/>
              </a:rPr>
              <a:t>github.com/erlang/rebar3</a:t>
            </a:r>
            <a:endParaRPr lang="en-GB" sz="1600" dirty="0" smtClean="0"/>
          </a:p>
          <a:p>
            <a:pPr marL="274320" lvl="1" indent="0">
              <a:buNone/>
            </a:pPr>
            <a:endParaRPr lang="en-GB" sz="1600" dirty="0" smtClean="0"/>
          </a:p>
          <a:p>
            <a:pPr marL="274320" lvl="1" indent="0">
              <a:buNone/>
            </a:pPr>
            <a:endParaRPr lang="en-GB" sz="1600" dirty="0" smtClean="0"/>
          </a:p>
          <a:p>
            <a:endParaRPr lang="en-GB" dirty="0" smtClean="0"/>
          </a:p>
          <a:p>
            <a:endParaRPr lang="en-GB" dirty="0"/>
          </a:p>
        </p:txBody>
      </p:sp>
      <p:sp>
        <p:nvSpPr>
          <p:cNvPr id="4" name="Slide Number Placeholder 3"/>
          <p:cNvSpPr>
            <a:spLocks noGrp="1"/>
          </p:cNvSpPr>
          <p:nvPr>
            <p:ph type="sldNum" sz="quarter" idx="12"/>
          </p:nvPr>
        </p:nvSpPr>
        <p:spPr/>
        <p:txBody>
          <a:bodyPr/>
          <a:lstStyle/>
          <a:p>
            <a:fld id="{E7CF1D98-0108-41F9-BFCB-AAD0EB6E5766}" type="slidenum">
              <a:rPr lang="en-GB" smtClean="0"/>
              <a:pPr/>
              <a:t>18</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Tree>
    <p:extLst>
      <p:ext uri="{BB962C8B-B14F-4D97-AF65-F5344CB8AC3E}">
        <p14:creationId xmlns:p14="http://schemas.microsoft.com/office/powerpoint/2010/main" val="1406597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a:t>
            </a:r>
            <a:endParaRPr lang="en-GB" dirty="0"/>
          </a:p>
        </p:txBody>
      </p:sp>
      <p:sp>
        <p:nvSpPr>
          <p:cNvPr id="3" name="Content Placeholder 2"/>
          <p:cNvSpPr>
            <a:spLocks noGrp="1"/>
          </p:cNvSpPr>
          <p:nvPr>
            <p:ph idx="1"/>
          </p:nvPr>
        </p:nvSpPr>
        <p:spPr/>
        <p:txBody>
          <a:bodyPr/>
          <a:lstStyle/>
          <a:p>
            <a:r>
              <a:rPr lang="en-GB" dirty="0" smtClean="0"/>
              <a:t>3 =/= 2 + 1</a:t>
            </a:r>
          </a:p>
          <a:p>
            <a:r>
              <a:rPr lang="en-GB" dirty="0" smtClean="0"/>
              <a:t>Commands and configuration</a:t>
            </a:r>
          </a:p>
          <a:p>
            <a:r>
              <a:rPr lang="en-GB" dirty="0" smtClean="0"/>
              <a:t>Installation</a:t>
            </a:r>
          </a:p>
          <a:p>
            <a:r>
              <a:rPr lang="en-GB" dirty="0" smtClean="0"/>
              <a:t>Cleaning up existing projects</a:t>
            </a:r>
          </a:p>
          <a:p>
            <a:r>
              <a:rPr lang="en-GB" dirty="0" smtClean="0"/>
              <a:t>First steps for K2</a:t>
            </a:r>
          </a:p>
          <a:p>
            <a:r>
              <a:rPr lang="en-GB" dirty="0" smtClean="0"/>
              <a:t>References</a:t>
            </a:r>
          </a:p>
          <a:p>
            <a:endParaRPr lang="en-GB" dirty="0"/>
          </a:p>
        </p:txBody>
      </p:sp>
      <p:sp>
        <p:nvSpPr>
          <p:cNvPr id="4" name="Slide Number Placeholder 3"/>
          <p:cNvSpPr>
            <a:spLocks noGrp="1"/>
          </p:cNvSpPr>
          <p:nvPr>
            <p:ph type="sldNum" sz="quarter" idx="12"/>
          </p:nvPr>
        </p:nvSpPr>
        <p:spPr/>
        <p:txBody>
          <a:bodyPr/>
          <a:lstStyle/>
          <a:p>
            <a:fld id="{E7CF1D98-0108-41F9-BFCB-AAD0EB6E5766}" type="slidenum">
              <a:rPr lang="en-GB" smtClean="0"/>
              <a:pPr/>
              <a:t>2</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Tree>
    <p:extLst>
      <p:ext uri="{BB962C8B-B14F-4D97-AF65-F5344CB8AC3E}">
        <p14:creationId xmlns:p14="http://schemas.microsoft.com/office/powerpoint/2010/main" val="3063585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 2 + 1</a:t>
            </a:r>
            <a:endParaRPr lang="en-GB" dirty="0"/>
          </a:p>
        </p:txBody>
      </p:sp>
      <p:sp>
        <p:nvSpPr>
          <p:cNvPr id="3" name="Content Placeholder 2"/>
          <p:cNvSpPr>
            <a:spLocks noGrp="1"/>
          </p:cNvSpPr>
          <p:nvPr>
            <p:ph idx="1"/>
          </p:nvPr>
        </p:nvSpPr>
        <p:spPr/>
        <p:txBody>
          <a:bodyPr/>
          <a:lstStyle/>
          <a:p>
            <a:r>
              <a:rPr lang="en-GB" dirty="0" smtClean="0"/>
              <a:t>rebar3 is not the next iteration of rebar2 !!!</a:t>
            </a:r>
          </a:p>
          <a:p>
            <a:endParaRPr lang="en-GB" dirty="0"/>
          </a:p>
          <a:p>
            <a:r>
              <a:rPr lang="en-GB" dirty="0" smtClean="0"/>
              <a:t>different workflow</a:t>
            </a:r>
          </a:p>
          <a:p>
            <a:r>
              <a:rPr lang="en-GB" dirty="0" smtClean="0"/>
              <a:t>different logic</a:t>
            </a:r>
          </a:p>
          <a:p>
            <a:r>
              <a:rPr lang="en-GB" dirty="0" smtClean="0"/>
              <a:t>different behaviour</a:t>
            </a:r>
          </a:p>
          <a:p>
            <a:endParaRPr lang="en-GB" dirty="0"/>
          </a:p>
          <a:p>
            <a:r>
              <a:rPr lang="en-GB" dirty="0" smtClean="0"/>
              <a:t>treat it like migrating to a different build tool !!!</a:t>
            </a:r>
          </a:p>
          <a:p>
            <a:endParaRPr lang="en-GB" dirty="0"/>
          </a:p>
          <a:p>
            <a:endParaRPr lang="en-GB" dirty="0" smtClean="0"/>
          </a:p>
          <a:p>
            <a:endParaRPr lang="en-GB" dirty="0"/>
          </a:p>
          <a:p>
            <a:endParaRPr lang="en-GB" dirty="0" smtClean="0"/>
          </a:p>
        </p:txBody>
      </p:sp>
      <p:sp>
        <p:nvSpPr>
          <p:cNvPr id="4" name="Slide Number Placeholder 3"/>
          <p:cNvSpPr>
            <a:spLocks noGrp="1"/>
          </p:cNvSpPr>
          <p:nvPr>
            <p:ph type="sldNum" sz="quarter" idx="12"/>
          </p:nvPr>
        </p:nvSpPr>
        <p:spPr/>
        <p:txBody>
          <a:bodyPr/>
          <a:lstStyle/>
          <a:p>
            <a:fld id="{E7CF1D98-0108-41F9-BFCB-AAD0EB6E5766}" type="slidenum">
              <a:rPr lang="en-GB" smtClean="0"/>
              <a:pPr/>
              <a:t>3</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Tree>
    <p:extLst>
      <p:ext uri="{BB962C8B-B14F-4D97-AF65-F5344CB8AC3E}">
        <p14:creationId xmlns:p14="http://schemas.microsoft.com/office/powerpoint/2010/main" val="337266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 2 + 1 – Basic usage</a:t>
            </a:r>
            <a:endParaRPr lang="en-GB" dirty="0"/>
          </a:p>
        </p:txBody>
      </p:sp>
      <p:sp>
        <p:nvSpPr>
          <p:cNvPr id="3" name="Content Placeholder 2"/>
          <p:cNvSpPr>
            <a:spLocks noGrp="1"/>
          </p:cNvSpPr>
          <p:nvPr>
            <p:ph idx="1"/>
          </p:nvPr>
        </p:nvSpPr>
        <p:spPr/>
        <p:txBody>
          <a:bodyPr>
            <a:normAutofit fontScale="92500"/>
          </a:bodyPr>
          <a:lstStyle/>
          <a:p>
            <a:r>
              <a:rPr lang="en-GB" dirty="0" smtClean="0"/>
              <a:t>rebar3 </a:t>
            </a:r>
            <a:r>
              <a:rPr lang="en-GB" dirty="0">
                <a:solidFill>
                  <a:srgbClr val="FF0000"/>
                </a:solidFill>
              </a:rPr>
              <a:t>only</a:t>
            </a:r>
            <a:r>
              <a:rPr lang="en-GB" dirty="0"/>
              <a:t> handles </a:t>
            </a:r>
            <a:r>
              <a:rPr lang="en-GB" dirty="0">
                <a:solidFill>
                  <a:srgbClr val="FF0000"/>
                </a:solidFill>
              </a:rPr>
              <a:t>OTP</a:t>
            </a:r>
            <a:r>
              <a:rPr lang="en-GB" dirty="0"/>
              <a:t>-structured </a:t>
            </a:r>
            <a:r>
              <a:rPr lang="en-GB" dirty="0" smtClean="0"/>
              <a:t>projects</a:t>
            </a:r>
          </a:p>
          <a:p>
            <a:r>
              <a:rPr lang="en-GB" dirty="0" smtClean="0"/>
              <a:t>the </a:t>
            </a:r>
            <a:r>
              <a:rPr lang="en-GB" dirty="0" smtClean="0">
                <a:solidFill>
                  <a:srgbClr val="0000FF"/>
                </a:solidFill>
                <a:latin typeface="Inconsolata" panose="00000509000000000000" pitchFamily="49" charset="0"/>
              </a:rPr>
              <a:t>new</a:t>
            </a:r>
            <a:r>
              <a:rPr lang="en-GB" dirty="0"/>
              <a:t> command </a:t>
            </a:r>
            <a:r>
              <a:rPr lang="en-GB" dirty="0" smtClean="0"/>
              <a:t>creates </a:t>
            </a:r>
            <a:r>
              <a:rPr lang="en-GB" dirty="0"/>
              <a:t>a project </a:t>
            </a:r>
            <a:r>
              <a:rPr lang="en-GB" dirty="0" smtClean="0"/>
              <a:t>from a template</a:t>
            </a:r>
            <a:r>
              <a:rPr lang="en-GB" dirty="0"/>
              <a:t> </a:t>
            </a:r>
            <a:endParaRPr lang="en-GB" dirty="0" smtClean="0"/>
          </a:p>
          <a:p>
            <a:pPr lvl="1"/>
            <a:r>
              <a:rPr lang="en-GB" dirty="0" smtClean="0"/>
              <a:t>1. argument: </a:t>
            </a:r>
            <a:r>
              <a:rPr lang="en-GB" dirty="0" smtClean="0">
                <a:solidFill>
                  <a:srgbClr val="0000FF"/>
                </a:solidFill>
                <a:latin typeface="Inconsolata" panose="00000509000000000000" pitchFamily="49" charset="0"/>
              </a:rPr>
              <a:t>lib</a:t>
            </a:r>
            <a:r>
              <a:rPr lang="en-GB" dirty="0"/>
              <a:t>, </a:t>
            </a:r>
            <a:r>
              <a:rPr lang="en-GB" dirty="0">
                <a:solidFill>
                  <a:srgbClr val="0000FF"/>
                </a:solidFill>
                <a:latin typeface="Inconsolata" panose="00000509000000000000" pitchFamily="49" charset="0"/>
              </a:rPr>
              <a:t>app</a:t>
            </a:r>
            <a:r>
              <a:rPr lang="en-GB" dirty="0"/>
              <a:t>, </a:t>
            </a:r>
            <a:r>
              <a:rPr lang="en-GB" dirty="0">
                <a:solidFill>
                  <a:srgbClr val="0000FF"/>
                </a:solidFill>
                <a:latin typeface="Inconsolata" panose="00000509000000000000" pitchFamily="49" charset="0"/>
              </a:rPr>
              <a:t>release</a:t>
            </a:r>
            <a:r>
              <a:rPr lang="en-GB" dirty="0"/>
              <a:t> </a:t>
            </a:r>
            <a:r>
              <a:rPr lang="en-GB" dirty="0" smtClean="0"/>
              <a:t>or</a:t>
            </a:r>
            <a:r>
              <a:rPr lang="en-GB" dirty="0"/>
              <a:t> </a:t>
            </a:r>
            <a:r>
              <a:rPr lang="en-GB" dirty="0" smtClean="0">
                <a:solidFill>
                  <a:srgbClr val="0000FF"/>
                </a:solidFill>
                <a:latin typeface="Inconsolata" panose="00000509000000000000" pitchFamily="49" charset="0"/>
              </a:rPr>
              <a:t>plugin</a:t>
            </a:r>
          </a:p>
          <a:p>
            <a:pPr lvl="1"/>
            <a:r>
              <a:rPr lang="en-GB" dirty="0" smtClean="0"/>
              <a:t>2. argument: name</a:t>
            </a:r>
          </a:p>
          <a:p>
            <a:r>
              <a:rPr lang="en-GB" dirty="0" smtClean="0"/>
              <a:t>dependencies </a:t>
            </a:r>
            <a:r>
              <a:rPr lang="en-GB" dirty="0"/>
              <a:t>are listed in </a:t>
            </a:r>
            <a:r>
              <a:rPr lang="en-GB" dirty="0" smtClean="0"/>
              <a:t>the </a:t>
            </a:r>
            <a:r>
              <a:rPr lang="en-GB" dirty="0" err="1" smtClean="0">
                <a:solidFill>
                  <a:srgbClr val="0000FF"/>
                </a:solidFill>
                <a:latin typeface="Inconsolata" panose="00000509000000000000" pitchFamily="49" charset="0"/>
              </a:rPr>
              <a:t>rebar.config</a:t>
            </a:r>
            <a:r>
              <a:rPr lang="en-GB" dirty="0"/>
              <a:t> file under the deps </a:t>
            </a:r>
            <a:r>
              <a:rPr lang="en-GB" dirty="0" smtClean="0"/>
              <a:t>key</a:t>
            </a:r>
          </a:p>
          <a:p>
            <a:pPr marL="274320" lvl="1" indent="0">
              <a:buNone/>
            </a:pPr>
            <a:r>
              <a:rPr lang="en-GB" sz="1600" dirty="0">
                <a:solidFill>
                  <a:srgbClr val="0000FF"/>
                </a:solidFill>
                <a:latin typeface="Inconsolata" panose="00000509000000000000" pitchFamily="49" charset="0"/>
              </a:rPr>
              <a:t>{deps, </a:t>
            </a:r>
            <a:r>
              <a:rPr lang="en-GB" sz="1600" dirty="0" smtClean="0">
                <a:solidFill>
                  <a:srgbClr val="0000FF"/>
                </a:solidFill>
                <a:latin typeface="Inconsolata" panose="00000509000000000000" pitchFamily="49" charset="0"/>
              </a:rPr>
              <a:t>[{</a:t>
            </a:r>
            <a:r>
              <a:rPr lang="en-GB" sz="1600" dirty="0">
                <a:solidFill>
                  <a:srgbClr val="0000FF"/>
                </a:solidFill>
                <a:latin typeface="Inconsolata" panose="00000509000000000000" pitchFamily="49" charset="0"/>
              </a:rPr>
              <a:t>cowboy, "1.0.1"}, </a:t>
            </a:r>
            <a:endParaRPr lang="en-GB" sz="1600" dirty="0" smtClean="0">
              <a:solidFill>
                <a:srgbClr val="0000FF"/>
              </a:solidFill>
              <a:latin typeface="Inconsolata" panose="00000509000000000000" pitchFamily="49" charset="0"/>
            </a:endParaRPr>
          </a:p>
          <a:p>
            <a:pPr marL="274320" lvl="1" indent="0">
              <a:buNone/>
            </a:pPr>
            <a:r>
              <a:rPr lang="en-GB" sz="1600" dirty="0">
                <a:solidFill>
                  <a:srgbClr val="0000FF"/>
                </a:solidFill>
                <a:latin typeface="Inconsolata" panose="00000509000000000000" pitchFamily="49" charset="0"/>
              </a:rPr>
              <a:t> </a:t>
            </a:r>
            <a:r>
              <a:rPr lang="en-GB" sz="1600" dirty="0" smtClean="0">
                <a:solidFill>
                  <a:srgbClr val="0000FF"/>
                </a:solidFill>
                <a:latin typeface="Inconsolata" panose="00000509000000000000" pitchFamily="49" charset="0"/>
              </a:rPr>
              <a:t>       {</a:t>
            </a:r>
            <a:r>
              <a:rPr lang="en-GB" sz="1600" dirty="0">
                <a:solidFill>
                  <a:srgbClr val="0000FF"/>
                </a:solidFill>
                <a:latin typeface="Inconsolata" panose="00000509000000000000" pitchFamily="49" charset="0"/>
              </a:rPr>
              <a:t>cowboy, {git, "git://github.com/</a:t>
            </a:r>
            <a:r>
              <a:rPr lang="en-GB" sz="1600" dirty="0" err="1">
                <a:solidFill>
                  <a:srgbClr val="0000FF"/>
                </a:solidFill>
                <a:latin typeface="Inconsolata" panose="00000509000000000000" pitchFamily="49" charset="0"/>
              </a:rPr>
              <a:t>ninenines</a:t>
            </a:r>
            <a:r>
              <a:rPr lang="en-GB" sz="1600" dirty="0">
                <a:solidFill>
                  <a:srgbClr val="0000FF"/>
                </a:solidFill>
                <a:latin typeface="Inconsolata" panose="00000509000000000000" pitchFamily="49" charset="0"/>
              </a:rPr>
              <a:t>/</a:t>
            </a:r>
            <a:r>
              <a:rPr lang="en-GB" sz="1600" dirty="0" err="1">
                <a:solidFill>
                  <a:srgbClr val="0000FF"/>
                </a:solidFill>
                <a:latin typeface="Inconsolata" panose="00000509000000000000" pitchFamily="49" charset="0"/>
              </a:rPr>
              <a:t>cowboy.git</a:t>
            </a:r>
            <a:r>
              <a:rPr lang="en-GB" sz="1600" dirty="0">
                <a:solidFill>
                  <a:srgbClr val="0000FF"/>
                </a:solidFill>
                <a:latin typeface="Inconsolata" panose="00000509000000000000" pitchFamily="49" charset="0"/>
              </a:rPr>
              <a:t>", {tag, "1.0.1</a:t>
            </a:r>
            <a:r>
              <a:rPr lang="en-GB" sz="1600" dirty="0" smtClean="0">
                <a:solidFill>
                  <a:srgbClr val="0000FF"/>
                </a:solidFill>
                <a:latin typeface="Inconsolata" panose="00000509000000000000" pitchFamily="49" charset="0"/>
              </a:rPr>
              <a:t>"}}}</a:t>
            </a:r>
          </a:p>
          <a:p>
            <a:pPr marL="274320" lvl="1" indent="0">
              <a:buNone/>
            </a:pPr>
            <a:r>
              <a:rPr lang="en-GB" sz="1600" dirty="0">
                <a:solidFill>
                  <a:srgbClr val="0000FF"/>
                </a:solidFill>
                <a:latin typeface="Inconsolata" panose="00000509000000000000" pitchFamily="49" charset="0"/>
              </a:rPr>
              <a:t> </a:t>
            </a:r>
            <a:r>
              <a:rPr lang="en-GB" sz="1600" dirty="0" smtClean="0">
                <a:solidFill>
                  <a:srgbClr val="0000FF"/>
                </a:solidFill>
                <a:latin typeface="Inconsolata" panose="00000509000000000000" pitchFamily="49" charset="0"/>
              </a:rPr>
              <a:t>      ]}.</a:t>
            </a:r>
          </a:p>
          <a:p>
            <a:pPr marL="274320" lvl="1" indent="0">
              <a:buNone/>
            </a:pPr>
            <a:endParaRPr lang="en-GB" sz="1600" dirty="0">
              <a:solidFill>
                <a:srgbClr val="0000FF"/>
              </a:solidFill>
              <a:latin typeface="Inconsolata" panose="00000509000000000000" pitchFamily="49" charset="0"/>
            </a:endParaRPr>
          </a:p>
          <a:p>
            <a:pPr marL="274320" lvl="1" indent="0">
              <a:buNone/>
            </a:pPr>
            <a:r>
              <a:rPr lang="en-GB" sz="1600" strike="sngStrike" dirty="0">
                <a:solidFill>
                  <a:srgbClr val="0000FF"/>
                </a:solidFill>
                <a:latin typeface="Inconsolata" panose="00000509000000000000" pitchFamily="49" charset="0"/>
              </a:rPr>
              <a:t>{cowboy, </a:t>
            </a:r>
            <a:r>
              <a:rPr lang="en-GB" sz="1600" strike="sngStrike" dirty="0">
                <a:solidFill>
                  <a:srgbClr val="FF0000"/>
                </a:solidFill>
                <a:latin typeface="Inconsolata" panose="00000509000000000000" pitchFamily="49" charset="0"/>
              </a:rPr>
              <a:t>".*",</a:t>
            </a:r>
            <a:r>
              <a:rPr lang="en-GB" sz="1600" strike="sngStrike" dirty="0">
                <a:solidFill>
                  <a:srgbClr val="0000FF"/>
                </a:solidFill>
                <a:latin typeface="Inconsolata" panose="00000509000000000000" pitchFamily="49" charset="0"/>
              </a:rPr>
              <a:t> {git, "git://github.com/</a:t>
            </a:r>
            <a:r>
              <a:rPr lang="en-GB" sz="1600" strike="sngStrike" dirty="0" err="1">
                <a:solidFill>
                  <a:srgbClr val="0000FF"/>
                </a:solidFill>
                <a:latin typeface="Inconsolata" panose="00000509000000000000" pitchFamily="49" charset="0"/>
              </a:rPr>
              <a:t>ninenines</a:t>
            </a:r>
            <a:r>
              <a:rPr lang="en-GB" sz="1600" strike="sngStrike" dirty="0">
                <a:solidFill>
                  <a:srgbClr val="0000FF"/>
                </a:solidFill>
                <a:latin typeface="Inconsolata" panose="00000509000000000000" pitchFamily="49" charset="0"/>
              </a:rPr>
              <a:t>/</a:t>
            </a:r>
            <a:r>
              <a:rPr lang="en-GB" sz="1600" strike="sngStrike" dirty="0" err="1">
                <a:solidFill>
                  <a:srgbClr val="0000FF"/>
                </a:solidFill>
                <a:latin typeface="Inconsolata" panose="00000509000000000000" pitchFamily="49" charset="0"/>
              </a:rPr>
              <a:t>cowboy.git</a:t>
            </a:r>
            <a:r>
              <a:rPr lang="en-GB" sz="1600" strike="sngStrike" dirty="0">
                <a:solidFill>
                  <a:srgbClr val="0000FF"/>
                </a:solidFill>
                <a:latin typeface="Inconsolata" panose="00000509000000000000" pitchFamily="49" charset="0"/>
              </a:rPr>
              <a:t>", {tag, "1.0.1"}}}</a:t>
            </a:r>
            <a:endParaRPr lang="en-GB" sz="1600" strike="sngStrike" dirty="0" smtClean="0">
              <a:solidFill>
                <a:srgbClr val="0000FF"/>
              </a:solidFill>
              <a:latin typeface="Inconsolata" panose="00000509000000000000" pitchFamily="49" charset="0"/>
            </a:endParaRPr>
          </a:p>
          <a:p>
            <a:r>
              <a:rPr lang="en-GB" dirty="0" smtClean="0">
                <a:solidFill>
                  <a:srgbClr val="0000FF"/>
                </a:solidFill>
                <a:latin typeface="Inconsolata" panose="00000509000000000000" pitchFamily="49" charset="0"/>
              </a:rPr>
              <a:t>compile</a:t>
            </a:r>
            <a:r>
              <a:rPr lang="en-GB" dirty="0" smtClean="0"/>
              <a:t> fetches </a:t>
            </a:r>
            <a:r>
              <a:rPr lang="en-GB" dirty="0"/>
              <a:t>dependencies and </a:t>
            </a:r>
            <a:r>
              <a:rPr lang="en-GB" dirty="0" smtClean="0"/>
              <a:t>compiles </a:t>
            </a:r>
            <a:r>
              <a:rPr lang="en-GB" dirty="0"/>
              <a:t>all </a:t>
            </a:r>
            <a:r>
              <a:rPr lang="en-GB" dirty="0" smtClean="0"/>
              <a:t>applications</a:t>
            </a:r>
          </a:p>
          <a:p>
            <a:pPr lvl="1"/>
            <a:r>
              <a:rPr lang="en-GB" dirty="0" smtClean="0"/>
              <a:t>no </a:t>
            </a:r>
            <a:r>
              <a:rPr lang="en-GB" dirty="0" smtClean="0">
                <a:solidFill>
                  <a:srgbClr val="0000FF"/>
                </a:solidFill>
                <a:latin typeface="Inconsolata" panose="00000509000000000000" pitchFamily="49" charset="0"/>
              </a:rPr>
              <a:t>rebar get-dependencies</a:t>
            </a:r>
            <a:r>
              <a:rPr lang="en-GB" dirty="0" smtClean="0"/>
              <a:t> command</a:t>
            </a:r>
          </a:p>
          <a:p>
            <a:pPr lvl="1"/>
            <a:r>
              <a:rPr lang="en-GB" dirty="0" smtClean="0"/>
              <a:t>no abbreviated commands</a:t>
            </a:r>
          </a:p>
          <a:p>
            <a:pPr lvl="1"/>
            <a:endParaRPr lang="en-GB" dirty="0" smtClean="0"/>
          </a:p>
          <a:p>
            <a:endParaRPr lang="en-GB" dirty="0" smtClean="0"/>
          </a:p>
          <a:p>
            <a:endParaRPr lang="en-GB" dirty="0"/>
          </a:p>
          <a:p>
            <a:endParaRPr lang="en-GB" dirty="0" smtClean="0"/>
          </a:p>
        </p:txBody>
      </p:sp>
      <p:sp>
        <p:nvSpPr>
          <p:cNvPr id="4" name="Slide Number Placeholder 3"/>
          <p:cNvSpPr>
            <a:spLocks noGrp="1"/>
          </p:cNvSpPr>
          <p:nvPr>
            <p:ph type="sldNum" sz="quarter" idx="12"/>
          </p:nvPr>
        </p:nvSpPr>
        <p:spPr/>
        <p:txBody>
          <a:bodyPr/>
          <a:lstStyle/>
          <a:p>
            <a:fld id="{E7CF1D98-0108-41F9-BFCB-AAD0EB6E5766}" type="slidenum">
              <a:rPr lang="en-GB" smtClean="0"/>
              <a:pPr/>
              <a:t>4</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Tree>
    <p:extLst>
      <p:ext uri="{BB962C8B-B14F-4D97-AF65-F5344CB8AC3E}">
        <p14:creationId xmlns:p14="http://schemas.microsoft.com/office/powerpoint/2010/main" val="882616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 2 + 1 – Basic usage</a:t>
            </a:r>
            <a:endParaRPr lang="en-GB" dirty="0"/>
          </a:p>
        </p:txBody>
      </p:sp>
      <p:sp>
        <p:nvSpPr>
          <p:cNvPr id="3" name="Content Placeholder 2"/>
          <p:cNvSpPr>
            <a:spLocks noGrp="1"/>
          </p:cNvSpPr>
          <p:nvPr>
            <p:ph idx="1"/>
          </p:nvPr>
        </p:nvSpPr>
        <p:spPr/>
        <p:txBody>
          <a:bodyPr>
            <a:normAutofit/>
          </a:bodyPr>
          <a:lstStyle/>
          <a:p>
            <a:r>
              <a:rPr lang="en-GB" dirty="0" smtClean="0"/>
              <a:t>output is </a:t>
            </a:r>
            <a:r>
              <a:rPr lang="en-GB" dirty="0"/>
              <a:t>found in the _build directory at the root of the </a:t>
            </a:r>
            <a:r>
              <a:rPr lang="en-GB" dirty="0" smtClean="0"/>
              <a:t>project</a:t>
            </a:r>
          </a:p>
          <a:p>
            <a:pPr lvl="1"/>
            <a:r>
              <a:rPr lang="en-GB" dirty="0" smtClean="0"/>
              <a:t>installing dependencies</a:t>
            </a:r>
          </a:p>
          <a:p>
            <a:pPr lvl="1"/>
            <a:r>
              <a:rPr lang="en-GB" dirty="0" smtClean="0"/>
              <a:t>building releases</a:t>
            </a:r>
          </a:p>
          <a:p>
            <a:pPr lvl="1"/>
            <a:r>
              <a:rPr lang="en-GB" dirty="0" smtClean="0"/>
              <a:t>any </a:t>
            </a:r>
            <a:r>
              <a:rPr lang="en-GB" dirty="0"/>
              <a:t>other output written to </a:t>
            </a:r>
            <a:r>
              <a:rPr lang="en-GB" dirty="0" smtClean="0"/>
              <a:t>disk</a:t>
            </a:r>
          </a:p>
          <a:p>
            <a:endParaRPr lang="en-GB" dirty="0" smtClean="0"/>
          </a:p>
          <a:p>
            <a:endParaRPr lang="en-GB" dirty="0"/>
          </a:p>
          <a:p>
            <a:r>
              <a:rPr lang="en-GB" dirty="0" smtClean="0"/>
              <a:t>tests </a:t>
            </a:r>
            <a:r>
              <a:rPr lang="en-GB" dirty="0"/>
              <a:t>by default are expected to be found under the </a:t>
            </a:r>
            <a:r>
              <a:rPr lang="en-GB" dirty="0">
                <a:solidFill>
                  <a:srgbClr val="0000FF"/>
                </a:solidFill>
                <a:latin typeface="Inconsolata" panose="00000509000000000000" pitchFamily="49" charset="0"/>
              </a:rPr>
              <a:t>test/</a:t>
            </a:r>
            <a:r>
              <a:rPr lang="en-GB" dirty="0"/>
              <a:t> directory, aside from </a:t>
            </a:r>
            <a:r>
              <a:rPr lang="en-GB" dirty="0" err="1" smtClean="0">
                <a:solidFill>
                  <a:srgbClr val="0000FF"/>
                </a:solidFill>
                <a:latin typeface="Inconsolata" panose="00000509000000000000" pitchFamily="49" charset="0"/>
              </a:rPr>
              <a:t>eunit</a:t>
            </a:r>
            <a:r>
              <a:rPr lang="en-GB" dirty="0" smtClean="0"/>
              <a:t> found </a:t>
            </a:r>
            <a:r>
              <a:rPr lang="en-GB" dirty="0"/>
              <a:t>within individual modules</a:t>
            </a:r>
            <a:endParaRPr lang="en-GB" dirty="0" smtClean="0"/>
          </a:p>
          <a:p>
            <a:pPr lvl="1"/>
            <a:endParaRPr lang="en-GB" dirty="0" smtClean="0"/>
          </a:p>
          <a:p>
            <a:endParaRPr lang="en-GB" dirty="0" smtClean="0"/>
          </a:p>
          <a:p>
            <a:endParaRPr lang="en-GB" dirty="0"/>
          </a:p>
          <a:p>
            <a:endParaRPr lang="en-GB" dirty="0" smtClean="0"/>
          </a:p>
        </p:txBody>
      </p:sp>
      <p:sp>
        <p:nvSpPr>
          <p:cNvPr id="4" name="Slide Number Placeholder 3"/>
          <p:cNvSpPr>
            <a:spLocks noGrp="1"/>
          </p:cNvSpPr>
          <p:nvPr>
            <p:ph type="sldNum" sz="quarter" idx="12"/>
          </p:nvPr>
        </p:nvSpPr>
        <p:spPr/>
        <p:txBody>
          <a:bodyPr/>
          <a:lstStyle/>
          <a:p>
            <a:fld id="{E7CF1D98-0108-41F9-BFCB-AAD0EB6E5766}" type="slidenum">
              <a:rPr lang="en-GB" smtClean="0"/>
              <a:pPr/>
              <a:t>5</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2060848"/>
            <a:ext cx="12668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7212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Commands and configuration</a:t>
            </a:r>
            <a:endParaRPr lang="en-GB" dirty="0"/>
          </a:p>
        </p:txBody>
      </p:sp>
      <p:sp>
        <p:nvSpPr>
          <p:cNvPr id="3" name="Content Placeholder 2"/>
          <p:cNvSpPr>
            <a:spLocks noGrp="1"/>
          </p:cNvSpPr>
          <p:nvPr>
            <p:ph idx="1"/>
          </p:nvPr>
        </p:nvSpPr>
        <p:spPr/>
        <p:txBody>
          <a:bodyPr>
            <a:normAutofit/>
          </a:bodyPr>
          <a:lstStyle/>
          <a:p>
            <a:r>
              <a:rPr lang="en-GB" sz="2000" dirty="0" smtClean="0">
                <a:solidFill>
                  <a:srgbClr val="0000FF"/>
                </a:solidFill>
                <a:latin typeface="Inconsolata" panose="00000509000000000000" pitchFamily="49" charset="0"/>
              </a:rPr>
              <a:t>clean</a:t>
            </a:r>
            <a:r>
              <a:rPr lang="en-GB" sz="2000" dirty="0" smtClean="0"/>
              <a:t> - removes </a:t>
            </a:r>
            <a:r>
              <a:rPr lang="en-GB" sz="2000" dirty="0"/>
              <a:t>compiled beam files from </a:t>
            </a:r>
            <a:r>
              <a:rPr lang="en-GB" sz="2000" dirty="0" smtClean="0"/>
              <a:t>apps</a:t>
            </a:r>
          </a:p>
          <a:p>
            <a:pPr lvl="1"/>
            <a:r>
              <a:rPr lang="en-GB" sz="1600" dirty="0" smtClean="0">
                <a:solidFill>
                  <a:srgbClr val="0000FF"/>
                </a:solidFill>
                <a:latin typeface="Inconsolata" panose="00000509000000000000" pitchFamily="49" charset="0"/>
              </a:rPr>
              <a:t>rebar3 clean</a:t>
            </a:r>
            <a:r>
              <a:rPr lang="en-GB" sz="1600" dirty="0" smtClean="0"/>
              <a:t> - </a:t>
            </a:r>
            <a:r>
              <a:rPr lang="en-GB" sz="1600" dirty="0"/>
              <a:t>only </a:t>
            </a:r>
            <a:r>
              <a:rPr lang="en-GB" sz="1600" dirty="0" smtClean="0"/>
              <a:t>cleans </a:t>
            </a:r>
            <a:r>
              <a:rPr lang="en-GB" sz="1600" dirty="0"/>
              <a:t>the default profile</a:t>
            </a:r>
            <a:endParaRPr lang="en-GB" sz="1600" dirty="0" smtClean="0"/>
          </a:p>
          <a:p>
            <a:pPr lvl="1"/>
            <a:r>
              <a:rPr lang="en-GB" sz="1600" dirty="0">
                <a:solidFill>
                  <a:srgbClr val="0000FF"/>
                </a:solidFill>
                <a:latin typeface="Inconsolata" panose="00000509000000000000" pitchFamily="49" charset="0"/>
              </a:rPr>
              <a:t>rebar3 as test clean</a:t>
            </a:r>
            <a:r>
              <a:rPr lang="en-GB" sz="1600" dirty="0" smtClean="0"/>
              <a:t> - </a:t>
            </a:r>
            <a:r>
              <a:rPr lang="en-GB" sz="1600" dirty="0"/>
              <a:t>only </a:t>
            </a:r>
            <a:r>
              <a:rPr lang="en-GB" sz="1600" dirty="0" smtClean="0"/>
              <a:t>cleans </a:t>
            </a:r>
            <a:r>
              <a:rPr lang="en-GB" sz="1600" dirty="0"/>
              <a:t>the test </a:t>
            </a:r>
            <a:r>
              <a:rPr lang="en-GB" sz="1600" dirty="0" smtClean="0"/>
              <a:t>profile</a:t>
            </a:r>
          </a:p>
          <a:p>
            <a:pPr lvl="1"/>
            <a:r>
              <a:rPr lang="en-GB" sz="1600" dirty="0" smtClean="0">
                <a:solidFill>
                  <a:srgbClr val="0000FF"/>
                </a:solidFill>
                <a:latin typeface="Inconsolata" panose="00000509000000000000" pitchFamily="49" charset="0"/>
              </a:rPr>
              <a:t>-–all</a:t>
            </a:r>
            <a:r>
              <a:rPr lang="en-GB" sz="1600" dirty="0" smtClean="0"/>
              <a:t> – can be added to clear </a:t>
            </a:r>
            <a:r>
              <a:rPr lang="en-GB" sz="1600" dirty="0"/>
              <a:t>dependencies' </a:t>
            </a:r>
            <a:r>
              <a:rPr lang="en-GB" sz="1600" dirty="0" smtClean="0"/>
              <a:t>beams</a:t>
            </a:r>
          </a:p>
          <a:p>
            <a:r>
              <a:rPr lang="en-GB" sz="2000" dirty="0">
                <a:solidFill>
                  <a:srgbClr val="0000FF"/>
                </a:solidFill>
                <a:latin typeface="Inconsolata" panose="00000509000000000000" pitchFamily="49" charset="0"/>
              </a:rPr>
              <a:t>compile</a:t>
            </a:r>
            <a:r>
              <a:rPr lang="en-GB" sz="2000" dirty="0" smtClean="0"/>
              <a:t> - ensures / fetches all </a:t>
            </a:r>
            <a:r>
              <a:rPr lang="en-GB" sz="2000" dirty="0"/>
              <a:t>dependencies </a:t>
            </a:r>
            <a:r>
              <a:rPr lang="en-GB" sz="2000" dirty="0" smtClean="0"/>
              <a:t>and compiles the </a:t>
            </a:r>
            <a:r>
              <a:rPr lang="en-GB" sz="2000" dirty="0"/>
              <a:t>needed </a:t>
            </a:r>
            <a:r>
              <a:rPr lang="en-GB" sz="2000" dirty="0" smtClean="0"/>
              <a:t>dependencies </a:t>
            </a:r>
            <a:r>
              <a:rPr lang="en-GB" sz="2000" dirty="0"/>
              <a:t>and the project's apps </a:t>
            </a:r>
            <a:r>
              <a:rPr lang="en-GB" sz="2000" dirty="0">
                <a:solidFill>
                  <a:srgbClr val="0000FF"/>
                </a:solidFill>
                <a:latin typeface="Inconsolata" panose="00000509000000000000" pitchFamily="49" charset="0"/>
              </a:rPr>
              <a:t>.</a:t>
            </a:r>
            <a:r>
              <a:rPr lang="en-GB" sz="2000" dirty="0" err="1">
                <a:solidFill>
                  <a:srgbClr val="0000FF"/>
                </a:solidFill>
                <a:latin typeface="Inconsolata" panose="00000509000000000000" pitchFamily="49" charset="0"/>
              </a:rPr>
              <a:t>app.src</a:t>
            </a:r>
            <a:r>
              <a:rPr lang="en-GB" sz="2000" dirty="0"/>
              <a:t> and </a:t>
            </a:r>
            <a:r>
              <a:rPr lang="en-GB" sz="2000" dirty="0">
                <a:solidFill>
                  <a:srgbClr val="0000FF"/>
                </a:solidFill>
                <a:latin typeface="Inconsolata" panose="00000509000000000000" pitchFamily="49" charset="0"/>
              </a:rPr>
              <a:t>.</a:t>
            </a:r>
            <a:r>
              <a:rPr lang="en-GB" sz="2000" dirty="0" err="1">
                <a:solidFill>
                  <a:srgbClr val="0000FF"/>
                </a:solidFill>
                <a:latin typeface="Inconsolata" panose="00000509000000000000" pitchFamily="49" charset="0"/>
              </a:rPr>
              <a:t>erl</a:t>
            </a:r>
            <a:r>
              <a:rPr lang="en-GB" sz="2000" dirty="0"/>
              <a:t> </a:t>
            </a:r>
            <a:r>
              <a:rPr lang="en-GB" sz="2000" dirty="0" smtClean="0"/>
              <a:t>files</a:t>
            </a:r>
          </a:p>
          <a:p>
            <a:pPr lvl="1"/>
            <a:r>
              <a:rPr lang="en-GB" sz="1600" dirty="0">
                <a:solidFill>
                  <a:srgbClr val="0000FF"/>
                </a:solidFill>
                <a:latin typeface="Inconsolata" panose="00000509000000000000" pitchFamily="49" charset="0"/>
              </a:rPr>
              <a:t>{</a:t>
            </a:r>
            <a:r>
              <a:rPr lang="en-GB" sz="1600" dirty="0" err="1">
                <a:solidFill>
                  <a:srgbClr val="0000FF"/>
                </a:solidFill>
                <a:latin typeface="Inconsolata" panose="00000509000000000000" pitchFamily="49" charset="0"/>
              </a:rPr>
              <a:t>erl_opts</a:t>
            </a:r>
            <a:r>
              <a:rPr lang="en-GB" sz="1600" dirty="0" smtClean="0">
                <a:solidFill>
                  <a:srgbClr val="0000FF"/>
                </a:solidFill>
                <a:latin typeface="Inconsolata" panose="00000509000000000000" pitchFamily="49" charset="0"/>
              </a:rPr>
              <a:t>, …</a:t>
            </a:r>
            <a:r>
              <a:rPr lang="en-GB" sz="1600" dirty="0" smtClean="0"/>
              <a:t> / </a:t>
            </a:r>
            <a:r>
              <a:rPr lang="en-GB" sz="1600" dirty="0" smtClean="0">
                <a:solidFill>
                  <a:srgbClr val="0000FF"/>
                </a:solidFill>
                <a:latin typeface="Inconsolata" panose="00000509000000000000" pitchFamily="49" charset="0"/>
              </a:rPr>
              <a:t>{</a:t>
            </a:r>
            <a:r>
              <a:rPr lang="en-GB" sz="1600" dirty="0" err="1">
                <a:solidFill>
                  <a:srgbClr val="0000FF"/>
                </a:solidFill>
                <a:latin typeface="Inconsolata" panose="00000509000000000000" pitchFamily="49" charset="0"/>
              </a:rPr>
              <a:t>erl_first_files</a:t>
            </a:r>
            <a:r>
              <a:rPr lang="en-GB" sz="1600" dirty="0" smtClean="0">
                <a:solidFill>
                  <a:srgbClr val="0000FF"/>
                </a:solidFill>
                <a:latin typeface="Inconsolata" panose="00000509000000000000" pitchFamily="49" charset="0"/>
              </a:rPr>
              <a:t>, …</a:t>
            </a:r>
            <a:r>
              <a:rPr lang="en-GB" sz="1600" dirty="0" smtClean="0"/>
              <a:t> / </a:t>
            </a:r>
            <a:r>
              <a:rPr lang="en-GB" sz="1600" dirty="0">
                <a:solidFill>
                  <a:srgbClr val="0000FF"/>
                </a:solidFill>
                <a:latin typeface="Inconsolata" panose="00000509000000000000" pitchFamily="49" charset="0"/>
              </a:rPr>
              <a:t>{</a:t>
            </a:r>
            <a:r>
              <a:rPr lang="en-GB" sz="1600" dirty="0" err="1">
                <a:solidFill>
                  <a:srgbClr val="0000FF"/>
                </a:solidFill>
                <a:latin typeface="Inconsolata" panose="00000509000000000000" pitchFamily="49" charset="0"/>
              </a:rPr>
              <a:t>xrl_opts</a:t>
            </a:r>
            <a:r>
              <a:rPr lang="en-GB" sz="1600" dirty="0" smtClean="0">
                <a:solidFill>
                  <a:srgbClr val="0000FF"/>
                </a:solidFill>
                <a:latin typeface="Inconsolata" panose="00000509000000000000" pitchFamily="49" charset="0"/>
              </a:rPr>
              <a:t>, …</a:t>
            </a:r>
            <a:r>
              <a:rPr lang="en-GB" sz="1600" dirty="0"/>
              <a:t> </a:t>
            </a:r>
            <a:r>
              <a:rPr lang="en-GB" sz="1600" dirty="0" smtClean="0"/>
              <a:t>/ </a:t>
            </a:r>
            <a:r>
              <a:rPr lang="en-GB" sz="1600" dirty="0" smtClean="0">
                <a:solidFill>
                  <a:srgbClr val="0000FF"/>
                </a:solidFill>
                <a:latin typeface="Inconsolata" panose="00000509000000000000" pitchFamily="49" charset="0"/>
              </a:rPr>
              <a:t>{</a:t>
            </a:r>
            <a:r>
              <a:rPr lang="en-GB" sz="1600" smtClean="0">
                <a:solidFill>
                  <a:srgbClr val="0000FF"/>
                </a:solidFill>
                <a:latin typeface="Inconsolata" panose="00000509000000000000" pitchFamily="49" charset="0"/>
              </a:rPr>
              <a:t>yrl_opts</a:t>
            </a:r>
            <a:r>
              <a:rPr lang="en-GB" sz="1600" dirty="0" smtClean="0">
                <a:solidFill>
                  <a:srgbClr val="0000FF"/>
                </a:solidFill>
                <a:latin typeface="Inconsolata" panose="00000509000000000000" pitchFamily="49" charset="0"/>
              </a:rPr>
              <a:t>, …</a:t>
            </a:r>
            <a:r>
              <a:rPr lang="en-GB" sz="1600" dirty="0"/>
              <a:t> </a:t>
            </a:r>
            <a:endParaRPr lang="en-GB" sz="1600" dirty="0" smtClean="0"/>
          </a:p>
          <a:p>
            <a:r>
              <a:rPr lang="en-GB" sz="2000" dirty="0">
                <a:solidFill>
                  <a:srgbClr val="0000FF"/>
                </a:solidFill>
                <a:latin typeface="Inconsolata" panose="00000509000000000000" pitchFamily="49" charset="0"/>
              </a:rPr>
              <a:t>cover</a:t>
            </a:r>
            <a:r>
              <a:rPr lang="en-GB" sz="2000" dirty="0" smtClean="0"/>
              <a:t> - coverage </a:t>
            </a:r>
            <a:r>
              <a:rPr lang="en-GB" sz="2000" dirty="0"/>
              <a:t>analysis on modules called by </a:t>
            </a:r>
            <a:r>
              <a:rPr lang="en-GB" sz="2000" dirty="0" smtClean="0"/>
              <a:t>CT </a:t>
            </a:r>
            <a:r>
              <a:rPr lang="en-GB" sz="2000" dirty="0"/>
              <a:t>or </a:t>
            </a:r>
            <a:r>
              <a:rPr lang="en-GB" sz="2000" dirty="0" err="1" smtClean="0"/>
              <a:t>Eunit</a:t>
            </a:r>
            <a:endParaRPr lang="en-GB" sz="2000" dirty="0" smtClean="0"/>
          </a:p>
          <a:p>
            <a:pPr lvl="1"/>
            <a:r>
              <a:rPr lang="en-GB" sz="1600" dirty="0">
                <a:solidFill>
                  <a:srgbClr val="0000FF"/>
                </a:solidFill>
                <a:latin typeface="Inconsolata" panose="00000509000000000000" pitchFamily="49" charset="0"/>
              </a:rPr>
              <a:t>{</a:t>
            </a:r>
            <a:r>
              <a:rPr lang="en-GB" sz="1600" dirty="0" err="1">
                <a:solidFill>
                  <a:srgbClr val="0000FF"/>
                </a:solidFill>
                <a:latin typeface="Inconsolata" panose="00000509000000000000" pitchFamily="49" charset="0"/>
              </a:rPr>
              <a:t>cover_enabled</a:t>
            </a:r>
            <a:r>
              <a:rPr lang="en-GB" sz="1600" dirty="0">
                <a:solidFill>
                  <a:srgbClr val="0000FF"/>
                </a:solidFill>
                <a:latin typeface="Inconsolata" panose="00000509000000000000" pitchFamily="49" charset="0"/>
              </a:rPr>
              <a:t>, </a:t>
            </a:r>
            <a:r>
              <a:rPr lang="en-GB" sz="1600" dirty="0" smtClean="0">
                <a:solidFill>
                  <a:srgbClr val="0000FF"/>
                </a:solidFill>
                <a:latin typeface="Inconsolata" panose="00000509000000000000" pitchFamily="49" charset="0"/>
              </a:rPr>
              <a:t>…</a:t>
            </a:r>
            <a:r>
              <a:rPr lang="en-GB" sz="1600" dirty="0"/>
              <a:t> / </a:t>
            </a:r>
            <a:r>
              <a:rPr lang="en-GB" sz="1600" dirty="0" smtClean="0">
                <a:solidFill>
                  <a:srgbClr val="0000FF"/>
                </a:solidFill>
                <a:latin typeface="Inconsolata" panose="00000509000000000000" pitchFamily="49" charset="0"/>
              </a:rPr>
              <a:t>{</a:t>
            </a:r>
            <a:r>
              <a:rPr lang="en-GB" sz="1600" dirty="0" err="1">
                <a:solidFill>
                  <a:srgbClr val="0000FF"/>
                </a:solidFill>
                <a:latin typeface="Inconsolata" panose="00000509000000000000" pitchFamily="49" charset="0"/>
              </a:rPr>
              <a:t>cover_excl_mods</a:t>
            </a:r>
            <a:r>
              <a:rPr lang="en-GB" sz="1600" dirty="0">
                <a:solidFill>
                  <a:srgbClr val="0000FF"/>
                </a:solidFill>
                <a:latin typeface="Inconsolata" panose="00000509000000000000" pitchFamily="49" charset="0"/>
              </a:rPr>
              <a:t>, </a:t>
            </a:r>
            <a:r>
              <a:rPr lang="en-GB" sz="1600" dirty="0" smtClean="0">
                <a:solidFill>
                  <a:srgbClr val="0000FF"/>
                </a:solidFill>
                <a:latin typeface="Inconsolata" panose="00000509000000000000" pitchFamily="49" charset="0"/>
              </a:rPr>
              <a:t>…</a:t>
            </a:r>
          </a:p>
          <a:p>
            <a:r>
              <a:rPr lang="en-GB" sz="2000" dirty="0" err="1">
                <a:solidFill>
                  <a:srgbClr val="0000FF"/>
                </a:solidFill>
                <a:latin typeface="Inconsolata" panose="00000509000000000000" pitchFamily="49" charset="0"/>
              </a:rPr>
              <a:t>ct</a:t>
            </a:r>
            <a:r>
              <a:rPr lang="en-GB" sz="2000" dirty="0" smtClean="0"/>
              <a:t> - runs </a:t>
            </a:r>
            <a:r>
              <a:rPr lang="en-GB" sz="2000" dirty="0"/>
              <a:t>common tests </a:t>
            </a:r>
            <a:r>
              <a:rPr lang="en-GB" sz="2000" dirty="0" smtClean="0"/>
              <a:t>located </a:t>
            </a:r>
            <a:r>
              <a:rPr lang="en-GB" sz="2000" dirty="0"/>
              <a:t>under the </a:t>
            </a:r>
            <a:r>
              <a:rPr lang="en-GB" sz="2000" dirty="0">
                <a:solidFill>
                  <a:srgbClr val="0000FF"/>
                </a:solidFill>
                <a:latin typeface="Inconsolata" panose="00000509000000000000" pitchFamily="49" charset="0"/>
              </a:rPr>
              <a:t>test/</a:t>
            </a:r>
            <a:r>
              <a:rPr lang="en-GB" sz="2000" dirty="0"/>
              <a:t> directory</a:t>
            </a:r>
            <a:endParaRPr lang="en-GB" sz="2000" dirty="0" smtClean="0"/>
          </a:p>
          <a:p>
            <a:pPr marL="457200" lvl="2"/>
            <a:r>
              <a:rPr lang="en-GB" sz="1600" dirty="0">
                <a:solidFill>
                  <a:srgbClr val="0000FF"/>
                </a:solidFill>
                <a:latin typeface="Inconsolata" panose="00000509000000000000" pitchFamily="49" charset="0"/>
              </a:rPr>
              <a:t>{</a:t>
            </a:r>
            <a:r>
              <a:rPr lang="en-GB" sz="1600" dirty="0" err="1">
                <a:solidFill>
                  <a:srgbClr val="0000FF"/>
                </a:solidFill>
                <a:latin typeface="Inconsolata" panose="00000509000000000000" pitchFamily="49" charset="0"/>
              </a:rPr>
              <a:t>ct_cover</a:t>
            </a:r>
            <a:r>
              <a:rPr lang="en-GB" sz="1600" dirty="0">
                <a:solidFill>
                  <a:srgbClr val="0000FF"/>
                </a:solidFill>
                <a:latin typeface="Inconsolata" panose="00000509000000000000" pitchFamily="49" charset="0"/>
              </a:rPr>
              <a:t>, </a:t>
            </a:r>
            <a:r>
              <a:rPr lang="en-GB" sz="1600" dirty="0" smtClean="0">
                <a:solidFill>
                  <a:srgbClr val="0000FF"/>
                </a:solidFill>
                <a:latin typeface="Inconsolata" panose="00000509000000000000" pitchFamily="49" charset="0"/>
              </a:rPr>
              <a:t>…</a:t>
            </a:r>
            <a:r>
              <a:rPr lang="en-GB" sz="1600" dirty="0"/>
              <a:t> / </a:t>
            </a:r>
            <a:r>
              <a:rPr lang="en-GB" sz="1600" dirty="0" smtClean="0">
                <a:solidFill>
                  <a:srgbClr val="0000FF"/>
                </a:solidFill>
                <a:latin typeface="Inconsolata" panose="00000509000000000000" pitchFamily="49" charset="0"/>
              </a:rPr>
              <a:t>{</a:t>
            </a:r>
            <a:r>
              <a:rPr lang="en-GB" sz="1600" dirty="0" err="1">
                <a:solidFill>
                  <a:srgbClr val="0000FF"/>
                </a:solidFill>
                <a:latin typeface="Inconsolata" panose="00000509000000000000" pitchFamily="49" charset="0"/>
              </a:rPr>
              <a:t>ct_use_short_names</a:t>
            </a:r>
            <a:r>
              <a:rPr lang="en-GB" sz="1600" dirty="0">
                <a:solidFill>
                  <a:srgbClr val="0000FF"/>
                </a:solidFill>
                <a:latin typeface="Inconsolata" panose="00000509000000000000" pitchFamily="49" charset="0"/>
              </a:rPr>
              <a:t>, </a:t>
            </a:r>
            <a:r>
              <a:rPr lang="en-GB" sz="1600" dirty="0" smtClean="0">
                <a:solidFill>
                  <a:srgbClr val="0000FF"/>
                </a:solidFill>
                <a:latin typeface="Inconsolata" panose="00000509000000000000" pitchFamily="49" charset="0"/>
              </a:rPr>
              <a:t>…</a:t>
            </a:r>
            <a:r>
              <a:rPr lang="en-GB" sz="1600" dirty="0"/>
              <a:t> / </a:t>
            </a:r>
            <a:r>
              <a:rPr lang="en-GB" sz="1600" dirty="0" smtClean="0">
                <a:solidFill>
                  <a:srgbClr val="0000FF"/>
                </a:solidFill>
                <a:latin typeface="Inconsolata" panose="00000509000000000000" pitchFamily="49" charset="0"/>
              </a:rPr>
              <a:t>{</a:t>
            </a:r>
            <a:r>
              <a:rPr lang="en-GB" sz="1600" dirty="0" err="1">
                <a:solidFill>
                  <a:srgbClr val="0000FF"/>
                </a:solidFill>
                <a:latin typeface="Inconsolata" panose="00000509000000000000" pitchFamily="49" charset="0"/>
              </a:rPr>
              <a:t>ct_verbose</a:t>
            </a:r>
            <a:r>
              <a:rPr lang="en-GB" sz="1600" dirty="0">
                <a:solidFill>
                  <a:srgbClr val="0000FF"/>
                </a:solidFill>
                <a:latin typeface="Inconsolata" panose="00000509000000000000" pitchFamily="49" charset="0"/>
              </a:rPr>
              <a:t>, </a:t>
            </a:r>
            <a:r>
              <a:rPr lang="en-GB" sz="1600" dirty="0" smtClean="0">
                <a:solidFill>
                  <a:srgbClr val="0000FF"/>
                </a:solidFill>
                <a:latin typeface="Inconsolata" panose="00000509000000000000" pitchFamily="49" charset="0"/>
              </a:rPr>
              <a:t>…</a:t>
            </a:r>
          </a:p>
          <a:p>
            <a:r>
              <a:rPr lang="en-GB" sz="2000" dirty="0">
                <a:solidFill>
                  <a:srgbClr val="0000FF"/>
                </a:solidFill>
                <a:latin typeface="Inconsolata" panose="00000509000000000000" pitchFamily="49" charset="0"/>
              </a:rPr>
              <a:t>deps</a:t>
            </a:r>
            <a:r>
              <a:rPr lang="en-GB" sz="2000" dirty="0" smtClean="0"/>
              <a:t> - lists source and </a:t>
            </a:r>
            <a:r>
              <a:rPr lang="en-GB" sz="2000" dirty="0"/>
              <a:t>package </a:t>
            </a:r>
            <a:r>
              <a:rPr lang="en-GB" sz="2000" dirty="0" smtClean="0"/>
              <a:t>dependencies</a:t>
            </a:r>
          </a:p>
          <a:p>
            <a:r>
              <a:rPr lang="en-GB" sz="2000" dirty="0">
                <a:solidFill>
                  <a:srgbClr val="0000FF"/>
                </a:solidFill>
                <a:latin typeface="Inconsolata" panose="00000509000000000000" pitchFamily="49" charset="0"/>
              </a:rPr>
              <a:t>dialyzer</a:t>
            </a:r>
            <a:r>
              <a:rPr lang="en-GB" sz="2000" dirty="0" smtClean="0"/>
              <a:t> - builds the PLT </a:t>
            </a:r>
            <a:r>
              <a:rPr lang="en-GB" sz="2000" dirty="0"/>
              <a:t>and </a:t>
            </a:r>
            <a:r>
              <a:rPr lang="en-GB" sz="2000" dirty="0" smtClean="0"/>
              <a:t>carries </a:t>
            </a:r>
            <a:r>
              <a:rPr lang="en-GB" sz="2000" dirty="0"/>
              <a:t>out success typing </a:t>
            </a:r>
            <a:r>
              <a:rPr lang="en-GB" sz="2000" dirty="0" smtClean="0"/>
              <a:t>analysis</a:t>
            </a:r>
          </a:p>
          <a:p>
            <a:pPr lvl="1"/>
            <a:r>
              <a:rPr lang="en-GB" sz="1600" dirty="0">
                <a:solidFill>
                  <a:srgbClr val="0000FF"/>
                </a:solidFill>
                <a:latin typeface="Inconsolata" panose="00000509000000000000" pitchFamily="49" charset="0"/>
              </a:rPr>
              <a:t>{</a:t>
            </a:r>
            <a:r>
              <a:rPr lang="en-GB" sz="1600" dirty="0" err="1">
                <a:solidFill>
                  <a:srgbClr val="0000FF"/>
                </a:solidFill>
                <a:latin typeface="Inconsolata" panose="00000509000000000000" pitchFamily="49" charset="0"/>
              </a:rPr>
              <a:t>dialyzer_plt_location</a:t>
            </a:r>
            <a:r>
              <a:rPr lang="en-GB" sz="1600" dirty="0">
                <a:solidFill>
                  <a:srgbClr val="0000FF"/>
                </a:solidFill>
                <a:latin typeface="Inconsolata" panose="00000509000000000000" pitchFamily="49" charset="0"/>
              </a:rPr>
              <a:t>, </a:t>
            </a:r>
            <a:r>
              <a:rPr lang="en-GB" sz="1600" dirty="0" smtClean="0">
                <a:solidFill>
                  <a:srgbClr val="0000FF"/>
                </a:solidFill>
                <a:latin typeface="Inconsolata" panose="00000509000000000000" pitchFamily="49" charset="0"/>
              </a:rPr>
              <a:t>…</a:t>
            </a:r>
            <a:r>
              <a:rPr lang="en-GB" sz="1600" dirty="0"/>
              <a:t> / </a:t>
            </a:r>
            <a:r>
              <a:rPr lang="en-GB" sz="1600" dirty="0" smtClean="0">
                <a:solidFill>
                  <a:srgbClr val="0000FF"/>
                </a:solidFill>
                <a:latin typeface="Inconsolata" panose="00000509000000000000" pitchFamily="49" charset="0"/>
              </a:rPr>
              <a:t>{</a:t>
            </a:r>
            <a:r>
              <a:rPr lang="en-GB" sz="1600" dirty="0" err="1">
                <a:solidFill>
                  <a:srgbClr val="0000FF"/>
                </a:solidFill>
                <a:latin typeface="Inconsolata" panose="00000509000000000000" pitchFamily="49" charset="0"/>
              </a:rPr>
              <a:t>dialyzer_warnings</a:t>
            </a:r>
            <a:r>
              <a:rPr lang="en-GB" sz="1600" dirty="0">
                <a:solidFill>
                  <a:srgbClr val="0000FF"/>
                </a:solidFill>
                <a:latin typeface="Inconsolata" panose="00000509000000000000" pitchFamily="49" charset="0"/>
              </a:rPr>
              <a:t>, …</a:t>
            </a:r>
          </a:p>
          <a:p>
            <a:endParaRPr lang="en-GB" dirty="0" smtClean="0"/>
          </a:p>
        </p:txBody>
      </p:sp>
      <p:sp>
        <p:nvSpPr>
          <p:cNvPr id="4" name="Slide Number Placeholder 3"/>
          <p:cNvSpPr>
            <a:spLocks noGrp="1"/>
          </p:cNvSpPr>
          <p:nvPr>
            <p:ph type="sldNum" sz="quarter" idx="12"/>
          </p:nvPr>
        </p:nvSpPr>
        <p:spPr/>
        <p:txBody>
          <a:bodyPr/>
          <a:lstStyle/>
          <a:p>
            <a:fld id="{E7CF1D98-0108-41F9-BFCB-AAD0EB6E5766}" type="slidenum">
              <a:rPr lang="en-GB" smtClean="0"/>
              <a:pPr/>
              <a:t>6</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Tree>
    <p:extLst>
      <p:ext uri="{BB962C8B-B14F-4D97-AF65-F5344CB8AC3E}">
        <p14:creationId xmlns:p14="http://schemas.microsoft.com/office/powerpoint/2010/main" val="1666420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Commands and configuration</a:t>
            </a:r>
            <a:endParaRPr lang="en-GB" dirty="0"/>
          </a:p>
        </p:txBody>
      </p:sp>
      <p:sp>
        <p:nvSpPr>
          <p:cNvPr id="3" name="Content Placeholder 2"/>
          <p:cNvSpPr>
            <a:spLocks noGrp="1"/>
          </p:cNvSpPr>
          <p:nvPr>
            <p:ph idx="1"/>
          </p:nvPr>
        </p:nvSpPr>
        <p:spPr/>
        <p:txBody>
          <a:bodyPr>
            <a:normAutofit/>
          </a:bodyPr>
          <a:lstStyle/>
          <a:p>
            <a:r>
              <a:rPr lang="en-GB" sz="2000" dirty="0" err="1" smtClean="0">
                <a:solidFill>
                  <a:srgbClr val="0000FF"/>
                </a:solidFill>
                <a:latin typeface="Inconsolata" panose="00000509000000000000" pitchFamily="49" charset="0"/>
              </a:rPr>
              <a:t>edocs</a:t>
            </a:r>
            <a:r>
              <a:rPr lang="en-GB" sz="2000" dirty="0" smtClean="0"/>
              <a:t> - generates </a:t>
            </a:r>
            <a:r>
              <a:rPr lang="en-GB" sz="2000" dirty="0"/>
              <a:t>documentation using doc</a:t>
            </a:r>
            <a:endParaRPr lang="en-GB" sz="2000" dirty="0" smtClean="0"/>
          </a:p>
          <a:p>
            <a:r>
              <a:rPr lang="en-GB" sz="2000" dirty="0" err="1">
                <a:solidFill>
                  <a:srgbClr val="0000FF"/>
                </a:solidFill>
                <a:latin typeface="Inconsolata" panose="00000509000000000000" pitchFamily="49" charset="0"/>
              </a:rPr>
              <a:t>eunit</a:t>
            </a:r>
            <a:r>
              <a:rPr lang="en-GB" sz="2000" dirty="0" smtClean="0"/>
              <a:t> - runs </a:t>
            </a:r>
            <a:r>
              <a:rPr lang="en-GB" sz="2000" dirty="0" err="1"/>
              <a:t>eunit</a:t>
            </a:r>
            <a:r>
              <a:rPr lang="en-GB" sz="2000" dirty="0"/>
              <a:t> tests on project </a:t>
            </a:r>
            <a:r>
              <a:rPr lang="en-GB" sz="2000" dirty="0" smtClean="0"/>
              <a:t>apps</a:t>
            </a:r>
          </a:p>
          <a:p>
            <a:pPr lvl="1"/>
            <a:r>
              <a:rPr lang="en-GB" sz="1600" dirty="0">
                <a:solidFill>
                  <a:srgbClr val="0000FF"/>
                </a:solidFill>
                <a:latin typeface="Inconsolata" panose="00000509000000000000" pitchFamily="49" charset="0"/>
              </a:rPr>
              <a:t>{</a:t>
            </a:r>
            <a:r>
              <a:rPr lang="en-GB" sz="1600" dirty="0" err="1">
                <a:solidFill>
                  <a:srgbClr val="0000FF"/>
                </a:solidFill>
                <a:latin typeface="Inconsolata" panose="00000509000000000000" pitchFamily="49" charset="0"/>
              </a:rPr>
              <a:t>eunit_opts</a:t>
            </a:r>
            <a:r>
              <a:rPr lang="en-GB" sz="1600" dirty="0" smtClean="0">
                <a:solidFill>
                  <a:srgbClr val="0000FF"/>
                </a:solidFill>
                <a:latin typeface="Inconsolata" panose="00000509000000000000" pitchFamily="49" charset="0"/>
              </a:rPr>
              <a:t>, …</a:t>
            </a:r>
            <a:r>
              <a:rPr lang="en-GB" sz="1600" dirty="0" smtClean="0"/>
              <a:t> </a:t>
            </a:r>
          </a:p>
          <a:p>
            <a:r>
              <a:rPr lang="en-GB" sz="2000" dirty="0">
                <a:solidFill>
                  <a:srgbClr val="0000FF"/>
                </a:solidFill>
                <a:latin typeface="Inconsolata" panose="00000509000000000000" pitchFamily="49" charset="0"/>
              </a:rPr>
              <a:t>new</a:t>
            </a:r>
            <a:r>
              <a:rPr lang="en-GB" sz="2000" dirty="0" smtClean="0"/>
              <a:t> - creates new projects </a:t>
            </a:r>
            <a:r>
              <a:rPr lang="en-GB" sz="2000" dirty="0"/>
              <a:t>from </a:t>
            </a:r>
            <a:r>
              <a:rPr lang="en-GB" sz="2000" dirty="0" smtClean="0"/>
              <a:t>templates</a:t>
            </a:r>
          </a:p>
          <a:p>
            <a:r>
              <a:rPr lang="en-GB" sz="2000" dirty="0">
                <a:solidFill>
                  <a:srgbClr val="0000FF"/>
                </a:solidFill>
                <a:latin typeface="Inconsolata" panose="00000509000000000000" pitchFamily="49" charset="0"/>
              </a:rPr>
              <a:t>tree</a:t>
            </a:r>
            <a:r>
              <a:rPr lang="en-GB" sz="2000" dirty="0" smtClean="0"/>
              <a:t> - prints </a:t>
            </a:r>
            <a:r>
              <a:rPr lang="en-GB" sz="2000" dirty="0"/>
              <a:t>a tree of dependencies</a:t>
            </a:r>
            <a:endParaRPr lang="en-GB" sz="2000" dirty="0" smtClean="0"/>
          </a:p>
          <a:p>
            <a:r>
              <a:rPr lang="en-GB" sz="2000" dirty="0">
                <a:solidFill>
                  <a:srgbClr val="0000FF"/>
                </a:solidFill>
                <a:latin typeface="Inconsolata" panose="00000509000000000000" pitchFamily="49" charset="0"/>
              </a:rPr>
              <a:t>upgrade</a:t>
            </a:r>
            <a:r>
              <a:rPr lang="en-GB" sz="2000" dirty="0" smtClean="0"/>
              <a:t> - upgrades </a:t>
            </a:r>
            <a:r>
              <a:rPr lang="en-GB" sz="2000" dirty="0"/>
              <a:t>dependencies </a:t>
            </a:r>
            <a:r>
              <a:rPr lang="en-GB" sz="2000" dirty="0" smtClean="0"/>
              <a:t>(and lock file)</a:t>
            </a:r>
          </a:p>
          <a:p>
            <a:r>
              <a:rPr lang="en-GB" sz="2000" dirty="0">
                <a:solidFill>
                  <a:srgbClr val="0000FF"/>
                </a:solidFill>
                <a:latin typeface="Inconsolata" panose="00000509000000000000" pitchFamily="49" charset="0"/>
              </a:rPr>
              <a:t>version</a:t>
            </a:r>
            <a:r>
              <a:rPr lang="en-GB" sz="2000" dirty="0" smtClean="0"/>
              <a:t> - prints </a:t>
            </a:r>
            <a:r>
              <a:rPr lang="en-GB" sz="2000" dirty="0"/>
              <a:t>version for rebar3 and current Erlang</a:t>
            </a:r>
            <a:endParaRPr lang="en-GB" sz="2000" dirty="0" smtClean="0"/>
          </a:p>
          <a:p>
            <a:r>
              <a:rPr lang="en-GB" sz="2000" dirty="0" err="1">
                <a:solidFill>
                  <a:srgbClr val="0000FF"/>
                </a:solidFill>
                <a:latin typeface="Inconsolata" panose="00000509000000000000" pitchFamily="49" charset="0"/>
              </a:rPr>
              <a:t>xref</a:t>
            </a:r>
            <a:r>
              <a:rPr lang="en-GB" sz="2000" dirty="0" smtClean="0"/>
              <a:t> - runs </a:t>
            </a:r>
            <a:r>
              <a:rPr lang="en-GB" sz="2000" dirty="0"/>
              <a:t>cross reference </a:t>
            </a:r>
            <a:r>
              <a:rPr lang="en-GB" sz="2000" dirty="0" smtClean="0"/>
              <a:t>analysis</a:t>
            </a:r>
          </a:p>
          <a:p>
            <a:pPr lvl="1"/>
            <a:r>
              <a:rPr lang="en-GB" sz="1600" dirty="0">
                <a:solidFill>
                  <a:srgbClr val="0000FF"/>
                </a:solidFill>
                <a:latin typeface="Inconsolata" panose="00000509000000000000" pitchFamily="49" charset="0"/>
              </a:rPr>
              <a:t>{</a:t>
            </a:r>
            <a:r>
              <a:rPr lang="en-GB" sz="1600" dirty="0" err="1">
                <a:solidFill>
                  <a:srgbClr val="0000FF"/>
                </a:solidFill>
                <a:latin typeface="Inconsolata" panose="00000509000000000000" pitchFamily="49" charset="0"/>
              </a:rPr>
              <a:t>xref_checks</a:t>
            </a:r>
            <a:r>
              <a:rPr lang="en-GB" sz="1600" dirty="0">
                <a:solidFill>
                  <a:srgbClr val="0000FF"/>
                </a:solidFill>
                <a:latin typeface="Inconsolata" panose="00000509000000000000" pitchFamily="49" charset="0"/>
              </a:rPr>
              <a:t>, …</a:t>
            </a:r>
          </a:p>
          <a:p>
            <a:pPr lvl="1"/>
            <a:endParaRPr lang="en-GB" dirty="0" smtClean="0"/>
          </a:p>
          <a:p>
            <a:endParaRPr lang="en-GB" dirty="0" smtClean="0"/>
          </a:p>
          <a:p>
            <a:endParaRPr lang="en-GB" dirty="0"/>
          </a:p>
          <a:p>
            <a:endParaRPr lang="en-GB" dirty="0" smtClean="0"/>
          </a:p>
        </p:txBody>
      </p:sp>
      <p:sp>
        <p:nvSpPr>
          <p:cNvPr id="4" name="Slide Number Placeholder 3"/>
          <p:cNvSpPr>
            <a:spLocks noGrp="1"/>
          </p:cNvSpPr>
          <p:nvPr>
            <p:ph type="sldNum" sz="quarter" idx="12"/>
          </p:nvPr>
        </p:nvSpPr>
        <p:spPr/>
        <p:txBody>
          <a:bodyPr/>
          <a:lstStyle/>
          <a:p>
            <a:fld id="{E7CF1D98-0108-41F9-BFCB-AAD0EB6E5766}" type="slidenum">
              <a:rPr lang="en-GB" smtClean="0"/>
              <a:pPr/>
              <a:t>7</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Tree>
    <p:extLst>
      <p:ext uri="{BB962C8B-B14F-4D97-AF65-F5344CB8AC3E}">
        <p14:creationId xmlns:p14="http://schemas.microsoft.com/office/powerpoint/2010/main" val="1443930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Installation</a:t>
            </a:r>
            <a:endParaRPr lang="en-GB" dirty="0"/>
          </a:p>
        </p:txBody>
      </p:sp>
      <p:sp>
        <p:nvSpPr>
          <p:cNvPr id="3" name="Content Placeholder 2"/>
          <p:cNvSpPr>
            <a:spLocks noGrp="1"/>
          </p:cNvSpPr>
          <p:nvPr>
            <p:ph idx="1"/>
          </p:nvPr>
        </p:nvSpPr>
        <p:spPr/>
        <p:txBody>
          <a:bodyPr/>
          <a:lstStyle/>
          <a:p>
            <a:r>
              <a:rPr lang="en-GB" dirty="0" smtClean="0"/>
              <a:t>create a new directory e.g. </a:t>
            </a:r>
            <a:r>
              <a:rPr lang="en-GB" dirty="0" smtClean="0">
                <a:solidFill>
                  <a:srgbClr val="0000FF"/>
                </a:solidFill>
                <a:latin typeface="Inconsolata" panose="00000509000000000000" pitchFamily="49" charset="0"/>
              </a:rPr>
              <a:t>c:\Software\rebar3</a:t>
            </a:r>
          </a:p>
          <a:p>
            <a:r>
              <a:rPr lang="en-GB" dirty="0" smtClean="0"/>
              <a:t>download </a:t>
            </a:r>
            <a:r>
              <a:rPr lang="en-GB" dirty="0"/>
              <a:t>the </a:t>
            </a:r>
            <a:r>
              <a:rPr lang="en-GB" dirty="0" smtClean="0"/>
              <a:t>latest rebar3 </a:t>
            </a:r>
            <a:r>
              <a:rPr lang="en-GB" dirty="0"/>
              <a:t>from </a:t>
            </a:r>
            <a:r>
              <a:rPr lang="en-GB" dirty="0">
                <a:hlinkClick r:id="rId3"/>
              </a:rPr>
              <a:t>https://www.rebar3.org</a:t>
            </a:r>
            <a:r>
              <a:rPr lang="en-GB" dirty="0" smtClean="0">
                <a:hlinkClick r:id="rId3"/>
              </a:rPr>
              <a:t>/</a:t>
            </a:r>
            <a:endParaRPr lang="en-GB" dirty="0" smtClean="0"/>
          </a:p>
          <a:p>
            <a:r>
              <a:rPr lang="en-GB" dirty="0" smtClean="0"/>
              <a:t>create a script called </a:t>
            </a:r>
            <a:r>
              <a:rPr lang="en-GB" dirty="0" smtClean="0">
                <a:solidFill>
                  <a:srgbClr val="0000FF"/>
                </a:solidFill>
                <a:latin typeface="Inconsolata" panose="00000509000000000000" pitchFamily="49" charset="0"/>
              </a:rPr>
              <a:t>rebar3.cmd</a:t>
            </a:r>
            <a:r>
              <a:rPr lang="en-GB" dirty="0" smtClean="0"/>
              <a:t> in the rebar3 directory:</a:t>
            </a:r>
          </a:p>
          <a:p>
            <a:pPr marL="548640" lvl="2" indent="0">
              <a:buNone/>
            </a:pPr>
            <a:r>
              <a:rPr lang="en-GB" dirty="0">
                <a:solidFill>
                  <a:srgbClr val="0000FF"/>
                </a:solidFill>
                <a:latin typeface="Inconsolata" panose="00000509000000000000" pitchFamily="49" charset="0"/>
              </a:rPr>
              <a:t>@echo off</a:t>
            </a:r>
          </a:p>
          <a:p>
            <a:pPr marL="548640" lvl="2" indent="0">
              <a:buNone/>
            </a:pPr>
            <a:r>
              <a:rPr lang="en-GB" dirty="0" err="1">
                <a:solidFill>
                  <a:srgbClr val="0000FF"/>
                </a:solidFill>
                <a:latin typeface="Inconsolata" panose="00000509000000000000" pitchFamily="49" charset="0"/>
              </a:rPr>
              <a:t>setlocal</a:t>
            </a:r>
            <a:endParaRPr lang="en-GB" dirty="0">
              <a:solidFill>
                <a:srgbClr val="0000FF"/>
              </a:solidFill>
              <a:latin typeface="Inconsolata" panose="00000509000000000000" pitchFamily="49" charset="0"/>
            </a:endParaRPr>
          </a:p>
          <a:p>
            <a:pPr marL="548640" lvl="2" indent="0">
              <a:buNone/>
            </a:pPr>
            <a:r>
              <a:rPr lang="en-GB" dirty="0">
                <a:solidFill>
                  <a:srgbClr val="0000FF"/>
                </a:solidFill>
                <a:latin typeface="Inconsolata" panose="00000509000000000000" pitchFamily="49" charset="0"/>
              </a:rPr>
              <a:t>set </a:t>
            </a:r>
            <a:r>
              <a:rPr lang="en-GB" dirty="0" err="1">
                <a:solidFill>
                  <a:srgbClr val="0000FF"/>
                </a:solidFill>
                <a:latin typeface="Inconsolata" panose="00000509000000000000" pitchFamily="49" charset="0"/>
              </a:rPr>
              <a:t>rebarscript</a:t>
            </a:r>
            <a:r>
              <a:rPr lang="en-GB" dirty="0">
                <a:solidFill>
                  <a:srgbClr val="0000FF"/>
                </a:solidFill>
                <a:latin typeface="Inconsolata" panose="00000509000000000000" pitchFamily="49" charset="0"/>
              </a:rPr>
              <a:t>=%~f0</a:t>
            </a:r>
          </a:p>
          <a:p>
            <a:pPr marL="548640" lvl="2" indent="0">
              <a:buNone/>
            </a:pPr>
            <a:r>
              <a:rPr lang="en-GB" dirty="0">
                <a:solidFill>
                  <a:srgbClr val="0000FF"/>
                </a:solidFill>
                <a:latin typeface="Inconsolata" panose="00000509000000000000" pitchFamily="49" charset="0"/>
              </a:rPr>
              <a:t>escript.exe "%</a:t>
            </a:r>
            <a:r>
              <a:rPr lang="en-GB" dirty="0" err="1">
                <a:solidFill>
                  <a:srgbClr val="0000FF"/>
                </a:solidFill>
                <a:latin typeface="Inconsolata" panose="00000509000000000000" pitchFamily="49" charset="0"/>
              </a:rPr>
              <a:t>rebarscript</a:t>
            </a:r>
            <a:r>
              <a:rPr lang="en-GB" dirty="0">
                <a:solidFill>
                  <a:srgbClr val="0000FF"/>
                </a:solidFill>
                <a:latin typeface="Inconsolata" panose="00000509000000000000" pitchFamily="49" charset="0"/>
              </a:rPr>
              <a:t>:.</a:t>
            </a:r>
            <a:r>
              <a:rPr lang="en-GB" dirty="0" err="1">
                <a:solidFill>
                  <a:srgbClr val="0000FF"/>
                </a:solidFill>
                <a:latin typeface="Inconsolata" panose="00000509000000000000" pitchFamily="49" charset="0"/>
              </a:rPr>
              <a:t>cmd</a:t>
            </a:r>
            <a:r>
              <a:rPr lang="en-GB" dirty="0">
                <a:solidFill>
                  <a:srgbClr val="0000FF"/>
                </a:solidFill>
                <a:latin typeface="Inconsolata" panose="00000509000000000000" pitchFamily="49" charset="0"/>
              </a:rPr>
              <a:t>=%" </a:t>
            </a:r>
            <a:r>
              <a:rPr lang="en-GB" dirty="0" smtClean="0">
                <a:solidFill>
                  <a:srgbClr val="0000FF"/>
                </a:solidFill>
                <a:latin typeface="Inconsolata" panose="00000509000000000000" pitchFamily="49" charset="0"/>
              </a:rPr>
              <a:t>%*</a:t>
            </a:r>
          </a:p>
          <a:p>
            <a:r>
              <a:rPr lang="en-GB" dirty="0" smtClean="0"/>
              <a:t>add the rebar3 directory to your </a:t>
            </a:r>
            <a:r>
              <a:rPr lang="en-GB" dirty="0" smtClean="0">
                <a:solidFill>
                  <a:srgbClr val="0000FF"/>
                </a:solidFill>
                <a:latin typeface="Inconsolata" panose="00000509000000000000" pitchFamily="49" charset="0"/>
              </a:rPr>
              <a:t>PATH</a:t>
            </a:r>
            <a:r>
              <a:rPr lang="en-GB" dirty="0" smtClean="0"/>
              <a:t> variable</a:t>
            </a:r>
            <a:endParaRPr lang="en-GB" dirty="0"/>
          </a:p>
          <a:p>
            <a:endParaRPr lang="en-GB" dirty="0" smtClean="0"/>
          </a:p>
        </p:txBody>
      </p:sp>
      <p:sp>
        <p:nvSpPr>
          <p:cNvPr id="4" name="Slide Number Placeholder 3"/>
          <p:cNvSpPr>
            <a:spLocks noGrp="1"/>
          </p:cNvSpPr>
          <p:nvPr>
            <p:ph type="sldNum" sz="quarter" idx="12"/>
          </p:nvPr>
        </p:nvSpPr>
        <p:spPr/>
        <p:txBody>
          <a:bodyPr/>
          <a:lstStyle/>
          <a:p>
            <a:fld id="{E7CF1D98-0108-41F9-BFCB-AAD0EB6E5766}" type="slidenum">
              <a:rPr lang="en-GB" smtClean="0"/>
              <a:pPr/>
              <a:t>8</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Tree>
    <p:extLst>
      <p:ext uri="{BB962C8B-B14F-4D97-AF65-F5344CB8AC3E}">
        <p14:creationId xmlns:p14="http://schemas.microsoft.com/office/powerpoint/2010/main" val="287951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Cleaning up existing projects</a:t>
            </a:r>
            <a:endParaRPr lang="en-GB" dirty="0"/>
          </a:p>
        </p:txBody>
      </p:sp>
      <p:sp>
        <p:nvSpPr>
          <p:cNvPr id="3" name="Content Placeholder 2"/>
          <p:cNvSpPr>
            <a:spLocks noGrp="1"/>
          </p:cNvSpPr>
          <p:nvPr>
            <p:ph idx="1"/>
          </p:nvPr>
        </p:nvSpPr>
        <p:spPr/>
        <p:txBody>
          <a:bodyPr>
            <a:normAutofit/>
          </a:bodyPr>
          <a:lstStyle/>
          <a:p>
            <a:r>
              <a:rPr lang="en-GB" dirty="0" smtClean="0"/>
              <a:t>remove the following directories:</a:t>
            </a:r>
          </a:p>
          <a:p>
            <a:pPr marL="548640" lvl="2" indent="0">
              <a:buNone/>
            </a:pPr>
            <a:r>
              <a:rPr lang="en-GB" dirty="0" smtClean="0">
                <a:solidFill>
                  <a:srgbClr val="0000FF"/>
                </a:solidFill>
                <a:latin typeface="Inconsolata" panose="00000509000000000000" pitchFamily="49" charset="0"/>
              </a:rPr>
              <a:t>.rebar</a:t>
            </a:r>
          </a:p>
          <a:p>
            <a:pPr marL="548640" lvl="2" indent="0">
              <a:buNone/>
            </a:pPr>
            <a:r>
              <a:rPr lang="en-GB" dirty="0" smtClean="0">
                <a:solidFill>
                  <a:srgbClr val="0000FF"/>
                </a:solidFill>
                <a:latin typeface="Inconsolata" panose="00000509000000000000" pitchFamily="49" charset="0"/>
              </a:rPr>
              <a:t>_</a:t>
            </a:r>
            <a:r>
              <a:rPr lang="en-GB" dirty="0" err="1" smtClean="0">
                <a:solidFill>
                  <a:srgbClr val="0000FF"/>
                </a:solidFill>
                <a:latin typeface="Inconsolata" panose="00000509000000000000" pitchFamily="49" charset="0"/>
              </a:rPr>
              <a:t>rel</a:t>
            </a:r>
            <a:endParaRPr lang="en-GB" dirty="0" smtClean="0">
              <a:solidFill>
                <a:srgbClr val="0000FF"/>
              </a:solidFill>
              <a:latin typeface="Inconsolata" panose="00000509000000000000" pitchFamily="49" charset="0"/>
            </a:endParaRPr>
          </a:p>
          <a:p>
            <a:pPr marL="548640" lvl="2" indent="0">
              <a:buNone/>
            </a:pPr>
            <a:r>
              <a:rPr lang="en-GB" dirty="0" err="1" smtClean="0">
                <a:solidFill>
                  <a:srgbClr val="0000FF"/>
                </a:solidFill>
                <a:latin typeface="Inconsolata" panose="00000509000000000000" pitchFamily="49" charset="0"/>
              </a:rPr>
              <a:t>ebin</a:t>
            </a:r>
            <a:endParaRPr lang="en-GB" dirty="0">
              <a:solidFill>
                <a:srgbClr val="0000FF"/>
              </a:solidFill>
              <a:latin typeface="Inconsolata" panose="00000509000000000000" pitchFamily="49" charset="0"/>
            </a:endParaRPr>
          </a:p>
          <a:p>
            <a:pPr marL="548640" lvl="2" indent="0">
              <a:buNone/>
            </a:pPr>
            <a:r>
              <a:rPr lang="en-GB" dirty="0" smtClean="0">
                <a:solidFill>
                  <a:srgbClr val="0000FF"/>
                </a:solidFill>
                <a:latin typeface="Inconsolata" panose="00000509000000000000" pitchFamily="49" charset="0"/>
              </a:rPr>
              <a:t>deps</a:t>
            </a:r>
            <a:endParaRPr lang="en-GB" dirty="0">
              <a:solidFill>
                <a:srgbClr val="0000FF"/>
              </a:solidFill>
              <a:latin typeface="Inconsolata" panose="00000509000000000000" pitchFamily="49" charset="0"/>
            </a:endParaRPr>
          </a:p>
          <a:p>
            <a:r>
              <a:rPr lang="en-GB" dirty="0"/>
              <a:t>.</a:t>
            </a:r>
            <a:r>
              <a:rPr lang="en-GB" dirty="0" err="1" smtClean="0">
                <a:solidFill>
                  <a:srgbClr val="0000FF"/>
                </a:solidFill>
                <a:latin typeface="Inconsolata" panose="00000509000000000000" pitchFamily="49" charset="0"/>
              </a:rPr>
              <a:t>gitignore</a:t>
            </a:r>
            <a:r>
              <a:rPr lang="en-GB" dirty="0" smtClean="0"/>
              <a:t>: remove these entries and add new </a:t>
            </a:r>
            <a:r>
              <a:rPr lang="en-GB" dirty="0" smtClean="0">
                <a:solidFill>
                  <a:srgbClr val="0000FF"/>
                </a:solidFill>
                <a:latin typeface="Inconsolata" panose="00000509000000000000" pitchFamily="49" charset="0"/>
              </a:rPr>
              <a:t>_build</a:t>
            </a:r>
            <a:endParaRPr lang="en-GB" dirty="0">
              <a:solidFill>
                <a:srgbClr val="0000FF"/>
              </a:solidFill>
              <a:latin typeface="Inconsolata" panose="00000509000000000000" pitchFamily="49" charset="0"/>
            </a:endParaRPr>
          </a:p>
          <a:p>
            <a:r>
              <a:rPr lang="en-GB" dirty="0" err="1" smtClean="0">
                <a:solidFill>
                  <a:srgbClr val="0000FF"/>
                </a:solidFill>
                <a:latin typeface="Inconsolata" panose="00000509000000000000" pitchFamily="49" charset="0"/>
              </a:rPr>
              <a:t>rebar.config</a:t>
            </a:r>
            <a:r>
              <a:rPr lang="en-GB" dirty="0" smtClean="0"/>
              <a:t>: remove the entries </a:t>
            </a:r>
            <a:r>
              <a:rPr lang="en-GB" dirty="0" err="1" smtClean="0">
                <a:solidFill>
                  <a:srgbClr val="0000FF"/>
                </a:solidFill>
                <a:latin typeface="Inconsolata" panose="00000509000000000000" pitchFamily="49" charset="0"/>
              </a:rPr>
              <a:t>sub_dirs</a:t>
            </a:r>
            <a:r>
              <a:rPr lang="en-GB" dirty="0" smtClean="0"/>
              <a:t> and </a:t>
            </a:r>
            <a:r>
              <a:rPr lang="en-GB" dirty="0" err="1" smtClean="0">
                <a:solidFill>
                  <a:srgbClr val="0000FF"/>
                </a:solidFill>
                <a:latin typeface="Inconsolata" panose="00000509000000000000" pitchFamily="49" charset="0"/>
              </a:rPr>
              <a:t>lib_dirs</a:t>
            </a:r>
            <a:endParaRPr lang="en-GB" dirty="0">
              <a:solidFill>
                <a:srgbClr val="0000FF"/>
              </a:solidFill>
              <a:latin typeface="Inconsolata" panose="00000509000000000000" pitchFamily="49" charset="0"/>
            </a:endParaRPr>
          </a:p>
          <a:p>
            <a:r>
              <a:rPr lang="en-GB" dirty="0" smtClean="0"/>
              <a:t>review the </a:t>
            </a:r>
            <a:r>
              <a:rPr lang="en-GB" dirty="0" smtClean="0">
                <a:solidFill>
                  <a:srgbClr val="0000FF"/>
                </a:solidFill>
                <a:latin typeface="Inconsolata" panose="00000509000000000000" pitchFamily="49" charset="0"/>
              </a:rPr>
              <a:t>.</a:t>
            </a:r>
            <a:r>
              <a:rPr lang="en-GB" dirty="0" err="1" smtClean="0">
                <a:solidFill>
                  <a:srgbClr val="0000FF"/>
                </a:solidFill>
                <a:latin typeface="Inconsolata" panose="00000509000000000000" pitchFamily="49" charset="0"/>
              </a:rPr>
              <a:t>app.src</a:t>
            </a:r>
            <a:r>
              <a:rPr lang="en-GB" dirty="0" smtClean="0"/>
              <a:t> files</a:t>
            </a:r>
          </a:p>
          <a:p>
            <a:pPr lvl="1"/>
            <a:r>
              <a:rPr lang="en-GB" dirty="0" smtClean="0"/>
              <a:t>applications you depend on are listed in the </a:t>
            </a:r>
            <a:r>
              <a:rPr lang="en-GB" dirty="0" smtClean="0">
                <a:solidFill>
                  <a:srgbClr val="0000FF"/>
                </a:solidFill>
                <a:latin typeface="Inconsolata" panose="00000509000000000000" pitchFamily="49" charset="0"/>
              </a:rPr>
              <a:t>applications</a:t>
            </a:r>
            <a:r>
              <a:rPr lang="en-GB" dirty="0" smtClean="0"/>
              <a:t> tuple</a:t>
            </a:r>
          </a:p>
          <a:p>
            <a:pPr lvl="1"/>
            <a:r>
              <a:rPr lang="en-GB" dirty="0" smtClean="0"/>
              <a:t>no circular dependencies</a:t>
            </a:r>
          </a:p>
          <a:p>
            <a:pPr lvl="1"/>
            <a:r>
              <a:rPr lang="en-GB" dirty="0" smtClean="0"/>
              <a:t>the following fields are mentioned (releases): </a:t>
            </a:r>
          </a:p>
          <a:p>
            <a:pPr marL="548640" lvl="2" indent="0">
              <a:buNone/>
            </a:pPr>
            <a:r>
              <a:rPr lang="en-GB" dirty="0">
                <a:solidFill>
                  <a:srgbClr val="0000FF"/>
                </a:solidFill>
                <a:latin typeface="Inconsolata" panose="00000509000000000000" pitchFamily="49" charset="0"/>
              </a:rPr>
              <a:t>applications, description, </a:t>
            </a:r>
            <a:r>
              <a:rPr lang="en-GB" dirty="0" err="1">
                <a:solidFill>
                  <a:srgbClr val="0000FF"/>
                </a:solidFill>
                <a:latin typeface="Inconsolata" panose="00000509000000000000" pitchFamily="49" charset="0"/>
              </a:rPr>
              <a:t>env</a:t>
            </a:r>
            <a:r>
              <a:rPr lang="en-GB" dirty="0">
                <a:solidFill>
                  <a:srgbClr val="0000FF"/>
                </a:solidFill>
                <a:latin typeface="Inconsolata" panose="00000509000000000000" pitchFamily="49" charset="0"/>
              </a:rPr>
              <a:t>, registered, </a:t>
            </a:r>
            <a:r>
              <a:rPr lang="en-GB" dirty="0" err="1">
                <a:solidFill>
                  <a:srgbClr val="0000FF"/>
                </a:solidFill>
                <a:latin typeface="Inconsolata" panose="00000509000000000000" pitchFamily="49" charset="0"/>
              </a:rPr>
              <a:t>vsn</a:t>
            </a:r>
            <a:endParaRPr lang="en-GB" dirty="0">
              <a:solidFill>
                <a:srgbClr val="0000FF"/>
              </a:solidFill>
              <a:latin typeface="Inconsolata" panose="00000509000000000000" pitchFamily="49" charset="0"/>
            </a:endParaRPr>
          </a:p>
          <a:p>
            <a:pPr lvl="1"/>
            <a:endParaRPr lang="en-GB" dirty="0" smtClean="0">
              <a:solidFill>
                <a:srgbClr val="0000FF"/>
              </a:solidFill>
              <a:latin typeface="Inconsolata" panose="00000509000000000000" pitchFamily="49" charset="0"/>
            </a:endParaRPr>
          </a:p>
        </p:txBody>
      </p:sp>
      <p:sp>
        <p:nvSpPr>
          <p:cNvPr id="4" name="Slide Number Placeholder 3"/>
          <p:cNvSpPr>
            <a:spLocks noGrp="1"/>
          </p:cNvSpPr>
          <p:nvPr>
            <p:ph type="sldNum" sz="quarter" idx="12"/>
          </p:nvPr>
        </p:nvSpPr>
        <p:spPr/>
        <p:txBody>
          <a:bodyPr/>
          <a:lstStyle/>
          <a:p>
            <a:fld id="{E7CF1D98-0108-41F9-BFCB-AAD0EB6E5766}" type="slidenum">
              <a:rPr lang="en-GB" smtClean="0"/>
              <a:pPr/>
              <a:t>9</a:t>
            </a:fld>
            <a:endParaRPr lang="en-GB" dirty="0"/>
          </a:p>
        </p:txBody>
      </p:sp>
      <p:sp>
        <p:nvSpPr>
          <p:cNvPr id="5" name="Footer Placeholder 4"/>
          <p:cNvSpPr>
            <a:spLocks noGrp="1"/>
          </p:cNvSpPr>
          <p:nvPr>
            <p:ph type="ftr" sz="quarter" idx="11"/>
          </p:nvPr>
        </p:nvSpPr>
        <p:spPr/>
        <p:txBody>
          <a:bodyPr/>
          <a:lstStyle/>
          <a:p>
            <a:r>
              <a:rPr lang="en-GB" dirty="0"/>
              <a:t>Migrating from rebar2.x to rebar3.x</a:t>
            </a:r>
          </a:p>
        </p:txBody>
      </p:sp>
    </p:spTree>
    <p:extLst>
      <p:ext uri="{BB962C8B-B14F-4D97-AF65-F5344CB8AC3E}">
        <p14:creationId xmlns:p14="http://schemas.microsoft.com/office/powerpoint/2010/main" val="18569524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0</TotalTime>
  <Words>668</Words>
  <Application>Microsoft Office PowerPoint</Application>
  <PresentationFormat>On-screen Show (4:3)</PresentationFormat>
  <Paragraphs>200</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Clarity</vt:lpstr>
      <vt:lpstr>Migrating from rebar2.x to rebar3.x</vt:lpstr>
      <vt:lpstr>Content</vt:lpstr>
      <vt:lpstr>3 =/= 2 + 1</vt:lpstr>
      <vt:lpstr>3 =/= 2 + 1 – Basic usage</vt:lpstr>
      <vt:lpstr>3 =/= 2 + 1 – Basic usage</vt:lpstr>
      <vt:lpstr>Commands and configuration</vt:lpstr>
      <vt:lpstr>Commands and configuration</vt:lpstr>
      <vt:lpstr>Installation</vt:lpstr>
      <vt:lpstr>Cleaning up existing projects</vt:lpstr>
      <vt:lpstr>Cleaning up existing projects</vt:lpstr>
      <vt:lpstr>First steps for K2</vt:lpstr>
      <vt:lpstr>First steps for K2</vt:lpstr>
      <vt:lpstr>First steps for K2</vt:lpstr>
      <vt:lpstr>First steps for K2</vt:lpstr>
      <vt:lpstr>First steps for K2</vt:lpstr>
      <vt:lpstr>First steps for K2</vt:lpstr>
      <vt:lpstr>First steps for K2</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Walter Weinmann</dc:creator>
  <cp:lastModifiedBy>Walter Weinmann</cp:lastModifiedBy>
  <cp:revision>118</cp:revision>
  <cp:lastPrinted>2017-02-23T05:36:05Z</cp:lastPrinted>
  <dcterms:created xsi:type="dcterms:W3CDTF">2017-02-03T21:08:31Z</dcterms:created>
  <dcterms:modified xsi:type="dcterms:W3CDTF">2017-02-23T05:36:27Z</dcterms:modified>
</cp:coreProperties>
</file>