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33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59888-58CD-48EC-A8E5-C810F00798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D53489-A1BE-41AA-8DCF-03898244A4A4}">
      <dgm:prSet phldrT="[文本]"/>
      <dgm:spPr/>
      <dgm:t>
        <a:bodyPr/>
        <a:lstStyle/>
        <a:p>
          <a:r>
            <a:rPr lang="en-US" altLang="zh-CN"/>
            <a:t>Nios</a:t>
          </a:r>
          <a:endParaRPr lang="zh-CN" altLang="en-US"/>
        </a:p>
      </dgm:t>
    </dgm:pt>
    <dgm:pt modelId="{62587047-5643-41FF-92BD-863A23DF30E1}" type="parTrans" cxnId="{28E8350C-7B43-4044-ADEE-489E84C009FB}">
      <dgm:prSet/>
      <dgm:spPr/>
      <dgm:t>
        <a:bodyPr/>
        <a:lstStyle/>
        <a:p>
          <a:endParaRPr lang="zh-CN" altLang="en-US"/>
        </a:p>
      </dgm:t>
    </dgm:pt>
    <dgm:pt modelId="{F0AA937B-63C7-4F5A-8564-34BF88AB6326}" type="sibTrans" cxnId="{28E8350C-7B43-4044-ADEE-489E84C009FB}">
      <dgm:prSet/>
      <dgm:spPr/>
      <dgm:t>
        <a:bodyPr/>
        <a:lstStyle/>
        <a:p>
          <a:endParaRPr lang="zh-CN" altLang="en-US"/>
        </a:p>
      </dgm:t>
    </dgm:pt>
    <dgm:pt modelId="{929AC25C-1995-4178-8107-838EA310C237}">
      <dgm:prSet phldrT="[文本]"/>
      <dgm:spPr/>
      <dgm:t>
        <a:bodyPr/>
        <a:lstStyle/>
        <a:p>
          <a:r>
            <a:rPr lang="en-US" altLang="zh-CN" dirty="0"/>
            <a:t>SOPC</a:t>
          </a:r>
          <a:endParaRPr lang="zh-CN" altLang="en-US" dirty="0"/>
        </a:p>
      </dgm:t>
    </dgm:pt>
    <dgm:pt modelId="{C1D93EE6-70C3-401C-AF3B-FAFDD944A516}" type="parTrans" cxnId="{315C492A-EDD7-408F-BC5B-3E978B6DF4EB}">
      <dgm:prSet/>
      <dgm:spPr/>
      <dgm:t>
        <a:bodyPr/>
        <a:lstStyle/>
        <a:p>
          <a:endParaRPr lang="zh-CN" altLang="en-US"/>
        </a:p>
      </dgm:t>
    </dgm:pt>
    <dgm:pt modelId="{40216652-EB75-4C0A-A87A-A5D434D0654F}" type="sibTrans" cxnId="{315C492A-EDD7-408F-BC5B-3E978B6DF4EB}">
      <dgm:prSet/>
      <dgm:spPr/>
      <dgm:t>
        <a:bodyPr/>
        <a:lstStyle/>
        <a:p>
          <a:endParaRPr lang="zh-CN" altLang="en-US"/>
        </a:p>
      </dgm:t>
    </dgm:pt>
    <dgm:pt modelId="{068E28AE-7B1D-40F3-9AE5-ECFC5924C84E}">
      <dgm:prSet phldrT="[文本]"/>
      <dgm:spPr/>
      <dgm:t>
        <a:bodyPr/>
        <a:lstStyle/>
        <a:p>
          <a:r>
            <a:rPr lang="zh-CN" altLang="en-US" dirty="0"/>
            <a:t>软件</a:t>
          </a:r>
        </a:p>
      </dgm:t>
    </dgm:pt>
    <dgm:pt modelId="{506158F4-D9B4-4305-B745-64DFE6132C10}" type="parTrans" cxnId="{E8362890-A46E-4732-916E-337DC8E5493A}">
      <dgm:prSet/>
      <dgm:spPr/>
      <dgm:t>
        <a:bodyPr/>
        <a:lstStyle/>
        <a:p>
          <a:endParaRPr lang="zh-CN" altLang="en-US"/>
        </a:p>
      </dgm:t>
    </dgm:pt>
    <dgm:pt modelId="{8A2A8825-20E8-4205-9B14-EAD2E0698A50}" type="sibTrans" cxnId="{E8362890-A46E-4732-916E-337DC8E5493A}">
      <dgm:prSet/>
      <dgm:spPr/>
      <dgm:t>
        <a:bodyPr/>
        <a:lstStyle/>
        <a:p>
          <a:endParaRPr lang="zh-CN" altLang="en-US"/>
        </a:p>
      </dgm:t>
    </dgm:pt>
    <dgm:pt modelId="{50CF22D3-6B98-4FD6-9F8B-740BBD463E1C}" type="pres">
      <dgm:prSet presAssocID="{59B59888-58CD-48EC-A8E5-C810F0079832}" presName="Name0" presStyleCnt="0">
        <dgm:presLayoutVars>
          <dgm:dir/>
          <dgm:resizeHandles val="exact"/>
        </dgm:presLayoutVars>
      </dgm:prSet>
      <dgm:spPr/>
    </dgm:pt>
    <dgm:pt modelId="{FA69D69A-F4F3-439E-9B62-A5521873B067}" type="pres">
      <dgm:prSet presAssocID="{41D53489-A1BE-41AA-8DCF-03898244A4A4}" presName="node" presStyleLbl="node1" presStyleIdx="0" presStyleCnt="3">
        <dgm:presLayoutVars>
          <dgm:bulletEnabled val="1"/>
        </dgm:presLayoutVars>
      </dgm:prSet>
      <dgm:spPr/>
    </dgm:pt>
    <dgm:pt modelId="{DE4D2A9B-8BAE-426E-86B0-120A4A85D494}" type="pres">
      <dgm:prSet presAssocID="{F0AA937B-63C7-4F5A-8564-34BF88AB6326}" presName="sibTrans" presStyleLbl="sibTrans2D1" presStyleIdx="0" presStyleCnt="2"/>
      <dgm:spPr/>
    </dgm:pt>
    <dgm:pt modelId="{B6AC0980-0BBE-45EF-9D9B-76E110A8C9BD}" type="pres">
      <dgm:prSet presAssocID="{F0AA937B-63C7-4F5A-8564-34BF88AB6326}" presName="connectorText" presStyleLbl="sibTrans2D1" presStyleIdx="0" presStyleCnt="2"/>
      <dgm:spPr/>
    </dgm:pt>
    <dgm:pt modelId="{F4D5FB83-87FC-453E-A20D-18D268D945C0}" type="pres">
      <dgm:prSet presAssocID="{929AC25C-1995-4178-8107-838EA310C237}" presName="node" presStyleLbl="node1" presStyleIdx="1" presStyleCnt="3">
        <dgm:presLayoutVars>
          <dgm:bulletEnabled val="1"/>
        </dgm:presLayoutVars>
      </dgm:prSet>
      <dgm:spPr/>
    </dgm:pt>
    <dgm:pt modelId="{BD633B25-2EE1-4967-8BEE-570370BDD824}" type="pres">
      <dgm:prSet presAssocID="{40216652-EB75-4C0A-A87A-A5D434D0654F}" presName="sibTrans" presStyleLbl="sibTrans2D1" presStyleIdx="1" presStyleCnt="2"/>
      <dgm:spPr/>
    </dgm:pt>
    <dgm:pt modelId="{83F08626-7876-4EB4-AFEE-F76DAA4BF586}" type="pres">
      <dgm:prSet presAssocID="{40216652-EB75-4C0A-A87A-A5D434D0654F}" presName="connectorText" presStyleLbl="sibTrans2D1" presStyleIdx="1" presStyleCnt="2"/>
      <dgm:spPr/>
    </dgm:pt>
    <dgm:pt modelId="{F367BA2B-039B-4E21-B6CA-A69A5FC45DD3}" type="pres">
      <dgm:prSet presAssocID="{068E28AE-7B1D-40F3-9AE5-ECFC5924C84E}" presName="node" presStyleLbl="node1" presStyleIdx="2" presStyleCnt="3">
        <dgm:presLayoutVars>
          <dgm:bulletEnabled val="1"/>
        </dgm:presLayoutVars>
      </dgm:prSet>
      <dgm:spPr/>
    </dgm:pt>
  </dgm:ptLst>
  <dgm:cxnLst>
    <dgm:cxn modelId="{28E8350C-7B43-4044-ADEE-489E84C009FB}" srcId="{59B59888-58CD-48EC-A8E5-C810F0079832}" destId="{41D53489-A1BE-41AA-8DCF-03898244A4A4}" srcOrd="0" destOrd="0" parTransId="{62587047-5643-41FF-92BD-863A23DF30E1}" sibTransId="{F0AA937B-63C7-4F5A-8564-34BF88AB6326}"/>
    <dgm:cxn modelId="{315C492A-EDD7-408F-BC5B-3E978B6DF4EB}" srcId="{59B59888-58CD-48EC-A8E5-C810F0079832}" destId="{929AC25C-1995-4178-8107-838EA310C237}" srcOrd="1" destOrd="0" parTransId="{C1D93EE6-70C3-401C-AF3B-FAFDD944A516}" sibTransId="{40216652-EB75-4C0A-A87A-A5D434D0654F}"/>
    <dgm:cxn modelId="{B4623349-8B31-4ACA-8B58-FBB20536AB17}" type="presOf" srcId="{41D53489-A1BE-41AA-8DCF-03898244A4A4}" destId="{FA69D69A-F4F3-439E-9B62-A5521873B067}" srcOrd="0" destOrd="0" presId="urn:microsoft.com/office/officeart/2005/8/layout/process1"/>
    <dgm:cxn modelId="{B4E5EE6A-2598-4AB3-9235-F736A3DF1740}" type="presOf" srcId="{40216652-EB75-4C0A-A87A-A5D434D0654F}" destId="{83F08626-7876-4EB4-AFEE-F76DAA4BF586}" srcOrd="1" destOrd="0" presId="urn:microsoft.com/office/officeart/2005/8/layout/process1"/>
    <dgm:cxn modelId="{0549578C-2559-4C21-9E48-32643E1C5E67}" type="presOf" srcId="{40216652-EB75-4C0A-A87A-A5D434D0654F}" destId="{BD633B25-2EE1-4967-8BEE-570370BDD824}" srcOrd="0" destOrd="0" presId="urn:microsoft.com/office/officeart/2005/8/layout/process1"/>
    <dgm:cxn modelId="{E8362890-A46E-4732-916E-337DC8E5493A}" srcId="{59B59888-58CD-48EC-A8E5-C810F0079832}" destId="{068E28AE-7B1D-40F3-9AE5-ECFC5924C84E}" srcOrd="2" destOrd="0" parTransId="{506158F4-D9B4-4305-B745-64DFE6132C10}" sibTransId="{8A2A8825-20E8-4205-9B14-EAD2E0698A50}"/>
    <dgm:cxn modelId="{05E46A99-745A-4FF6-9818-816B061AF197}" type="presOf" srcId="{929AC25C-1995-4178-8107-838EA310C237}" destId="{F4D5FB83-87FC-453E-A20D-18D268D945C0}" srcOrd="0" destOrd="0" presId="urn:microsoft.com/office/officeart/2005/8/layout/process1"/>
    <dgm:cxn modelId="{257C03C6-20BD-44A7-B7D2-E0DA26967EA3}" type="presOf" srcId="{59B59888-58CD-48EC-A8E5-C810F0079832}" destId="{50CF22D3-6B98-4FD6-9F8B-740BBD463E1C}" srcOrd="0" destOrd="0" presId="urn:microsoft.com/office/officeart/2005/8/layout/process1"/>
    <dgm:cxn modelId="{FA0E29C8-BB5E-4F4F-9C3A-A6A21DCDA5FF}" type="presOf" srcId="{F0AA937B-63C7-4F5A-8564-34BF88AB6326}" destId="{B6AC0980-0BBE-45EF-9D9B-76E110A8C9BD}" srcOrd="1" destOrd="0" presId="urn:microsoft.com/office/officeart/2005/8/layout/process1"/>
    <dgm:cxn modelId="{399AA1E8-D53E-4361-AECF-81015E6A5FF7}" type="presOf" srcId="{F0AA937B-63C7-4F5A-8564-34BF88AB6326}" destId="{DE4D2A9B-8BAE-426E-86B0-120A4A85D494}" srcOrd="0" destOrd="0" presId="urn:microsoft.com/office/officeart/2005/8/layout/process1"/>
    <dgm:cxn modelId="{EB6B1EF1-3F25-48F8-A950-EA1919CBC712}" type="presOf" srcId="{068E28AE-7B1D-40F3-9AE5-ECFC5924C84E}" destId="{F367BA2B-039B-4E21-B6CA-A69A5FC45DD3}" srcOrd="0" destOrd="0" presId="urn:microsoft.com/office/officeart/2005/8/layout/process1"/>
    <dgm:cxn modelId="{8304ECC4-BD82-4593-BDF6-3E5348588AF8}" type="presParOf" srcId="{50CF22D3-6B98-4FD6-9F8B-740BBD463E1C}" destId="{FA69D69A-F4F3-439E-9B62-A5521873B067}" srcOrd="0" destOrd="0" presId="urn:microsoft.com/office/officeart/2005/8/layout/process1"/>
    <dgm:cxn modelId="{9D1D9061-CBD0-421B-86BB-63808DEC6792}" type="presParOf" srcId="{50CF22D3-6B98-4FD6-9F8B-740BBD463E1C}" destId="{DE4D2A9B-8BAE-426E-86B0-120A4A85D494}" srcOrd="1" destOrd="0" presId="urn:microsoft.com/office/officeart/2005/8/layout/process1"/>
    <dgm:cxn modelId="{4EFDA650-94AF-4393-86DD-B9EA8091C03D}" type="presParOf" srcId="{DE4D2A9B-8BAE-426E-86B0-120A4A85D494}" destId="{B6AC0980-0BBE-45EF-9D9B-76E110A8C9BD}" srcOrd="0" destOrd="0" presId="urn:microsoft.com/office/officeart/2005/8/layout/process1"/>
    <dgm:cxn modelId="{6E341558-7D0D-4EE7-B28C-49F799997B80}" type="presParOf" srcId="{50CF22D3-6B98-4FD6-9F8B-740BBD463E1C}" destId="{F4D5FB83-87FC-453E-A20D-18D268D945C0}" srcOrd="2" destOrd="0" presId="urn:microsoft.com/office/officeart/2005/8/layout/process1"/>
    <dgm:cxn modelId="{E6A02DC4-21F9-4FE2-9990-B757D0D17070}" type="presParOf" srcId="{50CF22D3-6B98-4FD6-9F8B-740BBD463E1C}" destId="{BD633B25-2EE1-4967-8BEE-570370BDD824}" srcOrd="3" destOrd="0" presId="urn:microsoft.com/office/officeart/2005/8/layout/process1"/>
    <dgm:cxn modelId="{8AC6A329-55A1-48BC-BE38-2D77796271D5}" type="presParOf" srcId="{BD633B25-2EE1-4967-8BEE-570370BDD824}" destId="{83F08626-7876-4EB4-AFEE-F76DAA4BF586}" srcOrd="0" destOrd="0" presId="urn:microsoft.com/office/officeart/2005/8/layout/process1"/>
    <dgm:cxn modelId="{6199EEB5-900A-42F9-959A-5A09815ACE75}" type="presParOf" srcId="{50CF22D3-6B98-4FD6-9F8B-740BBD463E1C}" destId="{F367BA2B-039B-4E21-B6CA-A69A5FC45D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9D69A-F4F3-439E-9B62-A5521873B067}">
      <dsp:nvSpPr>
        <dsp:cNvPr id="0" name=""/>
        <dsp:cNvSpPr/>
      </dsp:nvSpPr>
      <dsp:spPr>
        <a:xfrm>
          <a:off x="6446" y="483906"/>
          <a:ext cx="1926811" cy="11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/>
            <a:t>Nios</a:t>
          </a:r>
          <a:endParaRPr lang="zh-CN" altLang="en-US" sz="4800" kern="1200"/>
        </a:p>
      </dsp:txBody>
      <dsp:txXfrm>
        <a:off x="40307" y="517767"/>
        <a:ext cx="1859089" cy="1088364"/>
      </dsp:txXfrm>
    </dsp:sp>
    <dsp:sp modelId="{DE4D2A9B-8BAE-426E-86B0-120A4A85D494}">
      <dsp:nvSpPr>
        <dsp:cNvPr id="0" name=""/>
        <dsp:cNvSpPr/>
      </dsp:nvSpPr>
      <dsp:spPr>
        <a:xfrm>
          <a:off x="2125938" y="823025"/>
          <a:ext cx="408483" cy="477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125938" y="918595"/>
        <a:ext cx="285938" cy="286709"/>
      </dsp:txXfrm>
    </dsp:sp>
    <dsp:sp modelId="{F4D5FB83-87FC-453E-A20D-18D268D945C0}">
      <dsp:nvSpPr>
        <dsp:cNvPr id="0" name=""/>
        <dsp:cNvSpPr/>
      </dsp:nvSpPr>
      <dsp:spPr>
        <a:xfrm>
          <a:off x="2703981" y="483906"/>
          <a:ext cx="1926811" cy="11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SOPC</a:t>
          </a:r>
          <a:endParaRPr lang="zh-CN" altLang="en-US" sz="4800" kern="1200" dirty="0"/>
        </a:p>
      </dsp:txBody>
      <dsp:txXfrm>
        <a:off x="2737842" y="517767"/>
        <a:ext cx="1859089" cy="1088364"/>
      </dsp:txXfrm>
    </dsp:sp>
    <dsp:sp modelId="{BD633B25-2EE1-4967-8BEE-570370BDD824}">
      <dsp:nvSpPr>
        <dsp:cNvPr id="0" name=""/>
        <dsp:cNvSpPr/>
      </dsp:nvSpPr>
      <dsp:spPr>
        <a:xfrm>
          <a:off x="4823474" y="823025"/>
          <a:ext cx="408483" cy="477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823474" y="918595"/>
        <a:ext cx="285938" cy="286709"/>
      </dsp:txXfrm>
    </dsp:sp>
    <dsp:sp modelId="{F367BA2B-039B-4E21-B6CA-A69A5FC45DD3}">
      <dsp:nvSpPr>
        <dsp:cNvPr id="0" name=""/>
        <dsp:cNvSpPr/>
      </dsp:nvSpPr>
      <dsp:spPr>
        <a:xfrm>
          <a:off x="5401517" y="483906"/>
          <a:ext cx="1926811" cy="115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软件</a:t>
          </a:r>
        </a:p>
      </dsp:txBody>
      <dsp:txXfrm>
        <a:off x="5435378" y="517767"/>
        <a:ext cx="1859089" cy="1088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9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57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0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0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7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6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3D8B1C-E5E5-442C-A387-05D8B35C9F6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3A00E7-B00A-4637-BA46-6A7EA0E2C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7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12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66B65C-16E6-4C2B-9193-B916940BFEE0}"/>
              </a:ext>
            </a:extLst>
          </p:cNvPr>
          <p:cNvSpPr txBox="1"/>
          <p:nvPr/>
        </p:nvSpPr>
        <p:spPr>
          <a:xfrm>
            <a:off x="2095130" y="2665711"/>
            <a:ext cx="4953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NiosⅡ</a:t>
            </a:r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自定义指令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6F0C02-0676-4A4F-AFA4-0D4EBC25EEEE}"/>
              </a:ext>
            </a:extLst>
          </p:cNvPr>
          <p:cNvSpPr txBox="1"/>
          <p:nvPr/>
        </p:nvSpPr>
        <p:spPr>
          <a:xfrm>
            <a:off x="3027283" y="3429082"/>
            <a:ext cx="481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一种硬件加速的图像卷积系统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028E22-B7A4-468C-BC87-32DDB8AA6222}"/>
              </a:ext>
            </a:extLst>
          </p:cNvPr>
          <p:cNvSpPr txBox="1"/>
          <p:nvPr/>
        </p:nvSpPr>
        <p:spPr>
          <a:xfrm>
            <a:off x="7048870" y="4593536"/>
            <a:ext cx="117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徐铭君</a:t>
            </a:r>
          </a:p>
        </p:txBody>
      </p:sp>
    </p:spTree>
    <p:extLst>
      <p:ext uri="{BB962C8B-B14F-4D97-AF65-F5344CB8AC3E}">
        <p14:creationId xmlns:p14="http://schemas.microsoft.com/office/powerpoint/2010/main" val="179211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BC932E-5C22-4EE9-A478-FC69FEBCFB9F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系统构建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205C22-E8F8-48EF-BC21-79CE55E9D3D9}"/>
              </a:ext>
            </a:extLst>
          </p:cNvPr>
          <p:cNvSpPr/>
          <p:nvPr/>
        </p:nvSpPr>
        <p:spPr>
          <a:xfrm>
            <a:off x="658535" y="1305100"/>
            <a:ext cx="6925113" cy="5478423"/>
          </a:xfrm>
          <a:prstGeom prst="rect">
            <a:avLst/>
          </a:prstGeom>
          <a:solidFill>
            <a:srgbClr val="0C133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B1 = (*(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*)(*(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kernel_r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B2 = (*(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*)(*(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kernel_r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B3 = (*(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*)(*(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kernel_r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A1=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;A2=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;A3=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A1 = 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A2 = 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A3 = 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)|(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[i+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][j+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]&lt;&lt;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Y1 = 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ALT_CI_CONVOLUTION_0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(A1,B1);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Y2 = 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ALT_CI_CONVOLUTION_0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(A2,B2);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Y3 = 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ALT_CI_CONVOLUTION_0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(A3,B3);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Y = Y1+Y2+Y3;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(Y &lt; 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Y = 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(Y &gt; 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Y = 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img_out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 = Y;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84785E-D8A4-4177-889A-7AECFF5591E3}"/>
              </a:ext>
            </a:extLst>
          </p:cNvPr>
          <p:cNvSpPr/>
          <p:nvPr/>
        </p:nvSpPr>
        <p:spPr>
          <a:xfrm>
            <a:off x="3493315" y="360345"/>
            <a:ext cx="2157370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软件设计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5818A1-6BAF-4ED9-BD11-88B5F7FD3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1" y="4987867"/>
            <a:ext cx="3966210" cy="17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1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8026F3-01A3-47DC-A95D-082FC2346DAD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结果测试</a:t>
            </a:r>
            <a:endParaRPr lang="en-US" altLang="zh-CN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C91F6B-D65E-407E-B70F-6106174E6663}"/>
              </a:ext>
            </a:extLst>
          </p:cNvPr>
          <p:cNvSpPr/>
          <p:nvPr/>
        </p:nvSpPr>
        <p:spPr>
          <a:xfrm>
            <a:off x="3589088" y="456206"/>
            <a:ext cx="2805343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效果检测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AE58DB-9AD4-4C1B-B3A1-C7CE43D0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1" y="1572324"/>
            <a:ext cx="1757363" cy="178117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45504EB-2C3D-4731-B176-8AFFEB6DC5E7}"/>
              </a:ext>
            </a:extLst>
          </p:cNvPr>
          <p:cNvSpPr/>
          <p:nvPr/>
        </p:nvSpPr>
        <p:spPr>
          <a:xfrm>
            <a:off x="776098" y="2156713"/>
            <a:ext cx="641641" cy="62843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181BD7-D942-4ECA-AF88-2A3C6F5B69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09" y="1579571"/>
            <a:ext cx="1781176" cy="178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92CD95-0344-4812-AEB2-9036A0D24E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08" y="3474004"/>
            <a:ext cx="1781175" cy="17871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60020D-BF99-45CE-A0BD-68874E6E87B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04" y="1569468"/>
            <a:ext cx="1781176" cy="178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8EC1F0D-58D0-4C77-8E93-69161B4EF6F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04" y="3463901"/>
            <a:ext cx="1781176" cy="1775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3080DB-338D-4AC4-85BC-AD5BD5913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599" y="3466756"/>
            <a:ext cx="1781176" cy="17723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1A27C0-906C-4E9A-B692-55CDFBF1F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721" y="3466756"/>
            <a:ext cx="1772358" cy="17723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8A1F13-3199-43A6-AD69-2B3047D21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599" y="1562221"/>
            <a:ext cx="1788421" cy="17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7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8026F3-01A3-47DC-A95D-082FC2346DAD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结果测试</a:t>
            </a:r>
            <a:endParaRPr lang="en-US" altLang="zh-CN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7E0E16-38DA-4EC5-A459-9A5D4C495F32}"/>
              </a:ext>
            </a:extLst>
          </p:cNvPr>
          <p:cNvSpPr/>
          <p:nvPr/>
        </p:nvSpPr>
        <p:spPr>
          <a:xfrm>
            <a:off x="687898" y="1427225"/>
            <a:ext cx="7322286" cy="3970318"/>
          </a:xfrm>
          <a:prstGeom prst="rect">
            <a:avLst/>
          </a:prstGeom>
          <a:solidFill>
            <a:srgbClr val="0C133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alt_timestamp_start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 &lt;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"Can't Start Timestamp...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time1 =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alt_timestamp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//C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语言软件处理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time2 =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alt_timestamp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//VHDL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自定义指令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time3 =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alt_timestamp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"func1 needs %u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)(time2-time1));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"func2 needs %u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)(time3-time2));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8E3DFF-1519-432F-A92E-BA5D0D7E2CC6}"/>
              </a:ext>
            </a:extLst>
          </p:cNvPr>
          <p:cNvSpPr/>
          <p:nvPr/>
        </p:nvSpPr>
        <p:spPr>
          <a:xfrm>
            <a:off x="687898" y="5755944"/>
            <a:ext cx="3036814" cy="646331"/>
          </a:xfrm>
          <a:prstGeom prst="rect">
            <a:avLst/>
          </a:prstGeom>
          <a:solidFill>
            <a:srgbClr val="0C133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func1 needs </a:t>
            </a:r>
            <a:r>
              <a:rPr lang="en-US" altLang="zh-CN" b="1" dirty="0">
                <a:latin typeface="Consolas" panose="020B0609020204030204" pitchFamily="49" charset="0"/>
              </a:rPr>
              <a:t>108397813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func2 needs </a:t>
            </a:r>
            <a:r>
              <a:rPr lang="en-US" altLang="zh-CN" b="1" dirty="0">
                <a:latin typeface="Consolas" panose="020B0609020204030204" pitchFamily="49" charset="0"/>
              </a:rPr>
              <a:t>62150273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E5677-822D-4726-B2D8-C8706B31D743}"/>
              </a:ext>
            </a:extLst>
          </p:cNvPr>
          <p:cNvSpPr/>
          <p:nvPr/>
        </p:nvSpPr>
        <p:spPr>
          <a:xfrm>
            <a:off x="4716386" y="5894443"/>
            <a:ext cx="1405807" cy="369332"/>
          </a:xfrm>
          <a:prstGeom prst="rect">
            <a:avLst/>
          </a:prstGeom>
          <a:solidFill>
            <a:srgbClr val="0C133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加速了</a:t>
            </a:r>
            <a:r>
              <a:rPr lang="en-US" altLang="zh-CN" dirty="0">
                <a:latin typeface="Consolas" panose="020B0609020204030204" pitchFamily="49" charset="0"/>
              </a:rPr>
              <a:t>70%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153407-1B4D-494B-8CBF-8308C469BD28}"/>
              </a:ext>
            </a:extLst>
          </p:cNvPr>
          <p:cNvSpPr/>
          <p:nvPr/>
        </p:nvSpPr>
        <p:spPr>
          <a:xfrm>
            <a:off x="3589088" y="456206"/>
            <a:ext cx="2805343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用时检测</a:t>
            </a:r>
          </a:p>
        </p:txBody>
      </p:sp>
    </p:spTree>
    <p:extLst>
      <p:ext uri="{BB962C8B-B14F-4D97-AF65-F5344CB8AC3E}">
        <p14:creationId xmlns:p14="http://schemas.microsoft.com/office/powerpoint/2010/main" val="12098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BE4F00-DA7E-40F9-B8B1-0E7AFBA743B8}"/>
              </a:ext>
            </a:extLst>
          </p:cNvPr>
          <p:cNvSpPr/>
          <p:nvPr/>
        </p:nvSpPr>
        <p:spPr>
          <a:xfrm>
            <a:off x="2931252" y="2689168"/>
            <a:ext cx="3281496" cy="14796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latin typeface="等线" panose="02010600030101010101" pitchFamily="2" charset="-122"/>
                <a:ea typeface="等线" panose="02010600030101010101" pitchFamily="2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9698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099FE6-3D4B-4332-AECB-1028025537C1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图像的卷积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C0675A0-4FE7-4E1E-B634-7F8B8450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8" y="3578593"/>
            <a:ext cx="7499604" cy="28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8A27D6A-EB37-49C2-AB11-3CC9D773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71" y="449199"/>
            <a:ext cx="4229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E745140-E043-47D1-A96C-DBC238997792}"/>
              </a:ext>
            </a:extLst>
          </p:cNvPr>
          <p:cNvSpPr txBox="1"/>
          <p:nvPr/>
        </p:nvSpPr>
        <p:spPr>
          <a:xfrm>
            <a:off x="616929" y="1868424"/>
            <a:ext cx="350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用于滤波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用于提取图像特征</a:t>
            </a:r>
          </a:p>
        </p:txBody>
      </p:sp>
    </p:spTree>
    <p:extLst>
      <p:ext uri="{BB962C8B-B14F-4D97-AF65-F5344CB8AC3E}">
        <p14:creationId xmlns:p14="http://schemas.microsoft.com/office/powerpoint/2010/main" val="14753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099FE6-3D4B-4332-AECB-1028025537C1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图像的卷积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15D65-7EC0-4B95-99FC-264A0D6DC9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44" y="1624310"/>
            <a:ext cx="1104265" cy="10185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F893FC-E11D-4E2E-9640-72B51048C9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3" y="1624310"/>
            <a:ext cx="1466215" cy="1370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A79315-9200-4FE5-ACE8-FBB99BA0E193}"/>
                  </a:ext>
                </a:extLst>
              </p:cNvPr>
              <p:cNvSpPr/>
              <p:nvPr/>
            </p:nvSpPr>
            <p:spPr>
              <a:xfrm>
                <a:off x="3621196" y="1624310"/>
                <a:ext cx="1901611" cy="113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A79315-9200-4FE5-ACE8-FBB99BA0E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96" y="1624310"/>
                <a:ext cx="1901611" cy="1139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29C764C-F1D2-4EF7-A51A-ED47BBDB614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010185" y="805328"/>
            <a:ext cx="1990725" cy="1834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46FB0C-4D7F-4580-A007-B8FB95AC7974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03" y="3037672"/>
            <a:ext cx="784860" cy="723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6DFA2B-852F-4E2C-A139-56910B952A1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70" y="4218158"/>
            <a:ext cx="1882140" cy="1734185"/>
          </a:xfrm>
          <a:prstGeom prst="rect">
            <a:avLst/>
          </a:prstGeom>
        </p:spPr>
      </p:pic>
      <p:pic>
        <p:nvPicPr>
          <p:cNvPr id="2052" name="Picture 4" descr="https://img-blog.csdn.net/20180530150527277">
            <a:extLst>
              <a:ext uri="{FF2B5EF4-FFF2-40B4-BE49-F238E27FC236}">
                <a16:creationId xmlns:a16="http://schemas.microsoft.com/office/drawing/2014/main" id="{A8B0DC4C-1724-4B44-AC0E-258A354DEA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2" y="2509596"/>
            <a:ext cx="4462982" cy="44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26605F-0CDE-43EB-B55D-032D855B4739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存在问题</a:t>
            </a:r>
          </a:p>
        </p:txBody>
      </p:sp>
      <p:pic>
        <p:nvPicPr>
          <p:cNvPr id="6146" name="Picture 2" descr="https://img-blog.csdn.net/2018053014360017?watermark/2/text/aHR0cHM6Ly9ibG9nLmNzZG4ubmV0L210ajY2/font/5a6L5L2T/fontsize/400/fill/I0JBQkFCMA==/dissolve/70">
            <a:extLst>
              <a:ext uri="{FF2B5EF4-FFF2-40B4-BE49-F238E27FC236}">
                <a16:creationId xmlns:a16="http://schemas.microsoft.com/office/drawing/2014/main" id="{0CCA7AC6-48CB-44CD-BEB2-53D1F5E7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594521"/>
            <a:ext cx="4176584" cy="2187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A28ECC4-2F3C-4E07-90DF-5692B0F52ED0}"/>
              </a:ext>
            </a:extLst>
          </p:cNvPr>
          <p:cNvSpPr txBox="1"/>
          <p:nvPr/>
        </p:nvSpPr>
        <p:spPr>
          <a:xfrm>
            <a:off x="4767545" y="1657226"/>
            <a:ext cx="4376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：输出特征图的边长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：卷积核的边长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Cl-1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：卷积核的通道数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Cl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：输入图像的通道数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AC975A-139A-44AF-B788-80E18D9D82EA}"/>
              </a:ext>
            </a:extLst>
          </p:cNvPr>
          <p:cNvSpPr txBox="1"/>
          <p:nvPr/>
        </p:nvSpPr>
        <p:spPr>
          <a:xfrm>
            <a:off x="785580" y="5044311"/>
            <a:ext cx="79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重复性的计算比较多，计算量比较大</a:t>
            </a:r>
          </a:p>
        </p:txBody>
      </p:sp>
    </p:spTree>
    <p:extLst>
      <p:ext uri="{BB962C8B-B14F-4D97-AF65-F5344CB8AC3E}">
        <p14:creationId xmlns:p14="http://schemas.microsoft.com/office/powerpoint/2010/main" val="39782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B71E6-415A-42B9-ABFE-26233FB85EC4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解决方法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518173-11DD-4C6A-A533-57470300E799}"/>
              </a:ext>
            </a:extLst>
          </p:cNvPr>
          <p:cNvSpPr/>
          <p:nvPr/>
        </p:nvSpPr>
        <p:spPr>
          <a:xfrm>
            <a:off x="4839424" y="2108406"/>
            <a:ext cx="423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自定义指令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定制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Nios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II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处理器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上挂载自定义逻辑块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6E4FB-48FA-42FD-8138-CD39CE59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8" y="1677789"/>
            <a:ext cx="3676074" cy="488902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8DDFD7D-028C-43BD-83A5-B47428191809}"/>
              </a:ext>
            </a:extLst>
          </p:cNvPr>
          <p:cNvGrpSpPr/>
          <p:nvPr/>
        </p:nvGrpSpPr>
        <p:grpSpPr>
          <a:xfrm>
            <a:off x="4304577" y="1580881"/>
            <a:ext cx="4590848" cy="4367810"/>
            <a:chOff x="210064" y="1492104"/>
            <a:chExt cx="4590848" cy="43678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2945D0-090E-417A-AC92-21F3D8E1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4" y="1492104"/>
              <a:ext cx="4590848" cy="4367810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6031A26-09D9-4FF8-9A47-60BF76E99DD3}"/>
                </a:ext>
              </a:extLst>
            </p:cNvPr>
            <p:cNvSpPr/>
            <p:nvPr/>
          </p:nvSpPr>
          <p:spPr>
            <a:xfrm>
              <a:off x="248576" y="2405848"/>
              <a:ext cx="4445258" cy="790113"/>
            </a:xfrm>
            <a:prstGeom prst="roundRect">
              <a:avLst>
                <a:gd name="adj" fmla="val 44466"/>
              </a:avLst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890A567-1E92-465F-959A-06B5DAB3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3" y="2138858"/>
            <a:ext cx="8439402" cy="13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0FD21D-3A2C-49E8-93B0-95E717BFF32C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系统构建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EC7BB27-9C34-4D15-9586-917F4A25A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20479"/>
              </p:ext>
            </p:extLst>
          </p:nvPr>
        </p:nvGraphicFramePr>
        <p:xfrm>
          <a:off x="970325" y="1305100"/>
          <a:ext cx="7334775" cy="212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BBCB1F-35FE-4C53-9D56-67D8B7492E2B}"/>
              </a:ext>
            </a:extLst>
          </p:cNvPr>
          <p:cNvSpPr/>
          <p:nvPr/>
        </p:nvSpPr>
        <p:spPr>
          <a:xfrm>
            <a:off x="970325" y="3869422"/>
            <a:ext cx="1965822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VHDL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卷积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2580E07-ED23-462A-8C88-33489EB04A10}"/>
              </a:ext>
            </a:extLst>
          </p:cNvPr>
          <p:cNvSpPr/>
          <p:nvPr/>
        </p:nvSpPr>
        <p:spPr>
          <a:xfrm rot="10800000">
            <a:off x="1627463" y="3078760"/>
            <a:ext cx="511729" cy="62917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BA956B4-08B9-4355-B08B-5C4A445A98D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2936147" y="3078759"/>
            <a:ext cx="4387444" cy="1285614"/>
          </a:xfrm>
          <a:prstGeom prst="bentConnector3">
            <a:avLst>
              <a:gd name="adj1" fmla="val 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B4886E0-85C1-4337-B832-D77B23804C23}"/>
              </a:ext>
            </a:extLst>
          </p:cNvPr>
          <p:cNvSpPr txBox="1"/>
          <p:nvPr/>
        </p:nvSpPr>
        <p:spPr>
          <a:xfrm>
            <a:off x="4441973" y="3869422"/>
            <a:ext cx="16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软件接口调用</a:t>
            </a:r>
          </a:p>
        </p:txBody>
      </p:sp>
    </p:spTree>
    <p:extLst>
      <p:ext uri="{BB962C8B-B14F-4D97-AF65-F5344CB8AC3E}">
        <p14:creationId xmlns:p14="http://schemas.microsoft.com/office/powerpoint/2010/main" val="34617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0FD21D-3A2C-49E8-93B0-95E717BFF32C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系统构建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CFFF6F-B478-4D42-B4E0-D242425F8CAC}"/>
              </a:ext>
            </a:extLst>
          </p:cNvPr>
          <p:cNvSpPr/>
          <p:nvPr/>
        </p:nvSpPr>
        <p:spPr>
          <a:xfrm>
            <a:off x="3589089" y="456206"/>
            <a:ext cx="1965822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VHDL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卷积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66A9C3-3C83-4EFD-B73A-5B22CAB6131D}"/>
              </a:ext>
            </a:extLst>
          </p:cNvPr>
          <p:cNvSpPr/>
          <p:nvPr/>
        </p:nvSpPr>
        <p:spPr>
          <a:xfrm>
            <a:off x="952149" y="1751491"/>
            <a:ext cx="7017392" cy="1200329"/>
          </a:xfrm>
          <a:prstGeom prst="rect">
            <a:avLst/>
          </a:prstGeom>
          <a:solidFill>
            <a:srgbClr val="0C1336">
              <a:alpha val="36863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self_convolution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	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dataa,datab: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	result :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69D7EB-7415-4D1A-9940-96DDF824B4A9}"/>
              </a:ext>
            </a:extLst>
          </p:cNvPr>
          <p:cNvSpPr txBox="1"/>
          <p:nvPr/>
        </p:nvSpPr>
        <p:spPr>
          <a:xfrm>
            <a:off x="5554911" y="1760550"/>
            <a:ext cx="25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只有两个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位的输入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2DED88-014D-4BD8-9A34-4D5F64664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18708"/>
              </p:ext>
            </p:extLst>
          </p:nvPr>
        </p:nvGraphicFramePr>
        <p:xfrm>
          <a:off x="952149" y="3774125"/>
          <a:ext cx="1623271" cy="236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71">
                  <a:extLst>
                    <a:ext uri="{9D8B030D-6E8A-4147-A177-3AD203B41FA5}">
                      <a16:colId xmlns:a16="http://schemas.microsoft.com/office/drawing/2014/main" val="2072298669"/>
                    </a:ext>
                  </a:extLst>
                </a:gridCol>
              </a:tblGrid>
              <a:tr h="592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char[0]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72646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char[1]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732952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char[2]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26416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char[3]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551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F52C260-0B75-49E7-ABDB-DBB81A9F7892}"/>
              </a:ext>
            </a:extLst>
          </p:cNvPr>
          <p:cNvSpPr/>
          <p:nvPr/>
        </p:nvSpPr>
        <p:spPr>
          <a:xfrm>
            <a:off x="1193549" y="326863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dataa</a:t>
            </a:r>
            <a:endParaRPr lang="zh-CN" altLang="en-US" sz="24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58FA49E-240B-4E82-86BF-E738BEAF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4256"/>
              </p:ext>
            </p:extLst>
          </p:nvPr>
        </p:nvGraphicFramePr>
        <p:xfrm>
          <a:off x="3761763" y="3774125"/>
          <a:ext cx="1623271" cy="236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71">
                  <a:extLst>
                    <a:ext uri="{9D8B030D-6E8A-4147-A177-3AD203B41FA5}">
                      <a16:colId xmlns:a16="http://schemas.microsoft.com/office/drawing/2014/main" val="2072298669"/>
                    </a:ext>
                  </a:extLst>
                </a:gridCol>
              </a:tblGrid>
              <a:tr h="592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kernel[0]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72646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kernel[1]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732952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kernel[2]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26416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kernel[3]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5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5CDE71D-B265-42CD-A2C6-9A967E797624}"/>
              </a:ext>
            </a:extLst>
          </p:cNvPr>
          <p:cNvSpPr/>
          <p:nvPr/>
        </p:nvSpPr>
        <p:spPr>
          <a:xfrm>
            <a:off x="4003163" y="326863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datab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36E7D7-5194-4AC1-9E1F-A4B530728A36}"/>
                  </a:ext>
                </a:extLst>
              </p:cNvPr>
              <p:cNvSpPr txBox="1"/>
              <p:nvPr/>
            </p:nvSpPr>
            <p:spPr>
              <a:xfrm>
                <a:off x="2856006" y="4651176"/>
                <a:ext cx="62517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36E7D7-5194-4AC1-9E1F-A4B53072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06" y="4651176"/>
                <a:ext cx="62517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6651EC-D391-4DC0-BC6D-094CE5A6FC3E}"/>
                  </a:ext>
                </a:extLst>
              </p:cNvPr>
              <p:cNvSpPr txBox="1"/>
              <p:nvPr/>
            </p:nvSpPr>
            <p:spPr>
              <a:xfrm>
                <a:off x="5754658" y="4651176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6651EC-D391-4DC0-BC6D-094CE5A6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58" y="4651176"/>
                <a:ext cx="4985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5C19303-DDA2-4111-B773-4F922F92A592}"/>
              </a:ext>
            </a:extLst>
          </p:cNvPr>
          <p:cNvSpPr/>
          <p:nvPr/>
        </p:nvSpPr>
        <p:spPr>
          <a:xfrm>
            <a:off x="6424597" y="472811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Result[16..0]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09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0FD21D-3A2C-49E8-93B0-95E717BFF32C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系统构建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CFFF6F-B478-4D42-B4E0-D242425F8CAC}"/>
              </a:ext>
            </a:extLst>
          </p:cNvPr>
          <p:cNvSpPr/>
          <p:nvPr/>
        </p:nvSpPr>
        <p:spPr>
          <a:xfrm>
            <a:off x="3185018" y="462982"/>
            <a:ext cx="1965822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VHDL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卷积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5A418A-ADDD-4316-91D2-C4C4FA113FAD}"/>
              </a:ext>
            </a:extLst>
          </p:cNvPr>
          <p:cNvSpPr/>
          <p:nvPr/>
        </p:nvSpPr>
        <p:spPr>
          <a:xfrm>
            <a:off x="385893" y="1662079"/>
            <a:ext cx="8372213" cy="4924425"/>
          </a:xfrm>
          <a:prstGeom prst="rect">
            <a:avLst/>
          </a:prstGeom>
          <a:solidFill>
            <a:srgbClr val="0C133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architecture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behave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self_convolution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temp1,temp2,temp3,temp4: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signal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temp_t:</a:t>
            </a:r>
            <a:r>
              <a:rPr lang="en-US" altLang="zh-C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std_logic_vector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process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dataa,datab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	begin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temp1 &lt;= 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))*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temp2 &lt;= 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))*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temp3 &lt;= 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))*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temp4 &lt;= (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))*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signed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result(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&lt;= temp1+temp2+temp3+temp4;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temp_t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&lt;= temp1+temp2+temp3+temp4;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temp_t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65535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then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result(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&lt;=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"111111111111111"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	else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		result(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downto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&lt;=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"000000000000000"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	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process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behave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2E226A9-871A-4599-8FB0-764684417245}"/>
              </a:ext>
            </a:extLst>
          </p:cNvPr>
          <p:cNvSpPr/>
          <p:nvPr/>
        </p:nvSpPr>
        <p:spPr>
          <a:xfrm>
            <a:off x="5150840" y="3070372"/>
            <a:ext cx="973124" cy="1090568"/>
          </a:xfrm>
          <a:prstGeom prst="roundRect">
            <a:avLst>
              <a:gd name="adj" fmla="val 21190"/>
            </a:avLst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4F6472-9F12-41E8-B6BD-AA02671C62D4}"/>
              </a:ext>
            </a:extLst>
          </p:cNvPr>
          <p:cNvSpPr/>
          <p:nvPr/>
        </p:nvSpPr>
        <p:spPr>
          <a:xfrm>
            <a:off x="1937856" y="3070370"/>
            <a:ext cx="1048625" cy="1090569"/>
          </a:xfrm>
          <a:prstGeom prst="roundRect">
            <a:avLst>
              <a:gd name="adj" fmla="val 21190"/>
            </a:avLst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926394-62ED-41D8-ACA9-EBD5E4954435}"/>
              </a:ext>
            </a:extLst>
          </p:cNvPr>
          <p:cNvSpPr/>
          <p:nvPr/>
        </p:nvSpPr>
        <p:spPr>
          <a:xfrm>
            <a:off x="520117" y="4647501"/>
            <a:ext cx="6006518" cy="1241571"/>
          </a:xfrm>
          <a:prstGeom prst="roundRect">
            <a:avLst>
              <a:gd name="adj" fmla="val 21190"/>
            </a:avLst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F2C5FC-986D-4814-B4F4-683AF42C5197}"/>
              </a:ext>
            </a:extLst>
          </p:cNvPr>
          <p:cNvSpPr txBox="1"/>
          <p:nvPr/>
        </p:nvSpPr>
        <p:spPr>
          <a:xfrm>
            <a:off x="6807666" y="5083620"/>
            <a:ext cx="166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符号位的扩展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555CB-2BF8-4D12-A489-87801ECAA7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2" y="237940"/>
            <a:ext cx="3408045" cy="14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BC932E-5C22-4EE9-A478-FC69FEBCFB9F}"/>
              </a:ext>
            </a:extLst>
          </p:cNvPr>
          <p:cNvSpPr txBox="1"/>
          <p:nvPr/>
        </p:nvSpPr>
        <p:spPr>
          <a:xfrm>
            <a:off x="328474" y="597214"/>
            <a:ext cx="280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系统构建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84785E-D8A4-4177-889A-7AECFF5591E3}"/>
              </a:ext>
            </a:extLst>
          </p:cNvPr>
          <p:cNvSpPr/>
          <p:nvPr/>
        </p:nvSpPr>
        <p:spPr>
          <a:xfrm>
            <a:off x="3133817" y="456206"/>
            <a:ext cx="1965822" cy="989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SOPC</a:t>
            </a:r>
            <a:endParaRPr lang="zh-CN" altLang="en-US" sz="3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45812-E5AB-40A3-A710-7E0F1E0B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3" y="1573322"/>
            <a:ext cx="7826113" cy="43085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044C49-C2C5-4B53-90B1-7D712C94A319}"/>
              </a:ext>
            </a:extLst>
          </p:cNvPr>
          <p:cNvSpPr txBox="1"/>
          <p:nvPr/>
        </p:nvSpPr>
        <p:spPr>
          <a:xfrm>
            <a:off x="269751" y="6047851"/>
            <a:ext cx="418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SDRAM:32MB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C47A31-FF4A-4386-9C64-6F074E435BDE}"/>
              </a:ext>
            </a:extLst>
          </p:cNvPr>
          <p:cNvSpPr txBox="1"/>
          <p:nvPr/>
        </p:nvSpPr>
        <p:spPr>
          <a:xfrm>
            <a:off x="4571999" y="6047851"/>
            <a:ext cx="418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PLL:50MHz</a:t>
            </a:r>
          </a:p>
        </p:txBody>
      </p:sp>
    </p:spTree>
    <p:extLst>
      <p:ext uri="{BB962C8B-B14F-4D97-AF65-F5344CB8AC3E}">
        <p14:creationId xmlns:p14="http://schemas.microsoft.com/office/powerpoint/2010/main" val="362927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455</TotalTime>
  <Words>281</Words>
  <Application>Microsoft Office PowerPoint</Application>
  <PresentationFormat>全屏显示(4:3)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Consolas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mj X</dc:creator>
  <cp:lastModifiedBy>mj X</cp:lastModifiedBy>
  <cp:revision>19</cp:revision>
  <dcterms:created xsi:type="dcterms:W3CDTF">2019-04-21T23:32:12Z</dcterms:created>
  <dcterms:modified xsi:type="dcterms:W3CDTF">2019-04-24T16:42:48Z</dcterms:modified>
</cp:coreProperties>
</file>