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6" r:id="rId4"/>
    <p:sldId id="267" r:id="rId5"/>
    <p:sldId id="264" r:id="rId6"/>
    <p:sldId id="268" r:id="rId7"/>
    <p:sldId id="258" r:id="rId8"/>
    <p:sldId id="262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84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C2B0F-C938-4CEE-BE3E-05CE93453E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471E-0C43-40E1-9B81-E7C1C64F0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44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資料庫管理系統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471E-0C43-40E1-9B81-E7C1C64F0E7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1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NoSQL </a:t>
            </a:r>
            <a:r>
              <a:rPr lang="zh-TW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資料庫是為特定資料模型而建立，並且具有構建新型應用程式的彈性結構描述。</a:t>
            </a:r>
            <a:r>
              <a:rPr lang="en-US" altLang="zh-TW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NoSQL </a:t>
            </a:r>
            <a:r>
              <a:rPr lang="zh-TW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資料庫在開發的容易性、功能性和大規模效能方面廣受肯定。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471E-0C43-40E1-9B81-E7C1C64F0E7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88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NoSQL </a:t>
            </a:r>
            <a:r>
              <a:rPr lang="zh-TW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資料庫是為特定資料模型而建立，並且具有構建新型應用程式的彈性結構描述。</a:t>
            </a:r>
            <a:r>
              <a:rPr lang="en-US" altLang="zh-TW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NoSQL </a:t>
            </a:r>
            <a:r>
              <a:rPr lang="zh-TW" alt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</a:rPr>
              <a:t>資料庫在開發的容易性、功能性和大規模效能方面廣受肯定。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471E-0C43-40E1-9B81-E7C1C64F0E7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85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8F8B1-B961-4ED3-B928-73DB36666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D55B85-C1DB-421F-A2C9-01C8596B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43035-3556-4B71-A372-FBCF9101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5BD6C-30F3-4FB8-B1A0-728FA607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5CE0F8-46CC-4F04-9FBC-BFB4DA71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49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E4DAD-261B-4E8D-BFA1-F5C8DF1F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28DF21-2148-43AD-8DF8-575EC0F7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CAC4F-A47B-4873-AF26-BB6EF406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97F130-642E-4874-B57B-74585285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FC5FC-5190-4C4B-AA59-354ECCE2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D84883-D67D-4018-9737-17170C34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23CE8C-D99F-4F14-BBAE-A765A501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65416-17C5-45F6-B556-1FD22E10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64FA-763C-49C2-9F01-0FDA4870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CF442-C878-4471-A1DF-FD64F98C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76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78E36-53E3-41BA-8815-3FA57290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79971-5524-48FE-A53C-C56728D1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9322B-603C-4219-B93C-BF851BBA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762D3C-EEA0-4AF7-83C2-6ED14F30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F12B1-DF60-43CF-9AD0-F27CAD0C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75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26C35-2186-4E98-A262-6805522C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57A86F-75EB-42E8-B615-38774032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8DA7A-A000-4AC8-8CF7-4507C06F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B1D45-1697-4640-9CBA-8A746457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EF5A3-965A-4DF8-9501-7C83239F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4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89D6D-53C9-4337-87EA-9CD09451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0FAB5-7DAA-46F7-A837-5521382BB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EC8805-AA6C-4BBC-8401-C56EC52A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B6572B-EC62-4E9B-9483-188EBBF8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64C78B-A2F4-44FA-931C-93F27781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185F47-5265-4370-9437-60C9CCA7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3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FE3F8-B6AF-47C1-B64D-11B26B56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1AE5A1-F151-42AB-92AD-EFA95710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877DC7-96AB-483B-ADA0-82F15384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0B116F-17AA-4034-AB16-BC42197B0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487A67-E323-44CF-82C5-944D7BFE6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211509-5F58-42C9-9272-BC7C4C64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381B92-9A5C-47B0-8E94-3CE7224B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7E8708-386B-43A1-8E0C-396DF190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4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EFDF8-338E-4D03-B0A9-59BEB8B0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FE4A91-3C03-4862-A80C-16348937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0BDFDD-0126-4C0B-B4CC-0CFF726E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622070-EB0B-40EA-BC2C-22577A75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2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EEF68C-82E5-4735-A238-05AD6C58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84FEA0-3E7F-4741-82C9-F952C6AF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216316-EF7F-4DE6-AF10-59C144AF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9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A231C-DB94-4608-8C32-F90E5049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89FCD-E31F-4F65-B8A5-D6C55BB8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E36077-6A38-4D5C-8464-04D3449C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8125C6-BFB4-4391-B79D-71D7BE7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B22DC9-E604-4F1B-B8D5-F6CC4AEA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83AD9F-4EFE-4CC6-9714-9BF640A2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4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8ABB5-0C1B-481A-96CC-27D7757C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9D90AF-3865-44EC-BD4D-AC80745F7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6AB5C-AAD7-4C4B-99A5-C2C2E7A43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62182F-A2FF-44AA-B7D0-1EBE419F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C1E017-F8AA-4718-93B6-CC0FD623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8A949-E4B5-4666-B2D1-73C95ACF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41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1E272F-71E6-4767-B1AA-A2034BC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C6D353-46A0-449D-BE2B-4DEC2028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CA3AD-E9C3-4A36-9C4A-DDED8132B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E059-C13C-47E0-A376-D161A28FD46E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4D4D7E-96EE-4F3B-A87D-541E3F97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A2E38E-C82C-4311-B04B-A69721B75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DA91-A7E8-439B-8F1C-BD9978D14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45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8CFF29-3270-454B-95B7-8C2D0EB3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8000" kern="1200" dirty="0">
                <a:solidFill>
                  <a:schemeClr val="tx1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DBMS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7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FABB395-E9E5-4326-9F4C-BF4D5681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96" y="649130"/>
            <a:ext cx="7267634" cy="555974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0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CEA989-91DB-49F1-837C-F2D8477E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704850"/>
            <a:ext cx="3785616" cy="297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TW" sz="4400" b="1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DBMS</a:t>
            </a:r>
            <a:r>
              <a:rPr lang="zh-TW" altLang="en-US" sz="4400" b="1" kern="1200" dirty="0">
                <a:solidFill>
                  <a:schemeClr val="tx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的功能</a:t>
            </a:r>
            <a:endParaRPr lang="en-US" altLang="zh-TW" sz="4400" b="1" kern="1200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BA74CC-6A16-47B3-9FDE-47B9F07A9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9591" y="961663"/>
            <a:ext cx="7317554" cy="5251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數據定義</a:t>
            </a:r>
            <a:endParaRPr lang="en-US" altLang="zh-TW" sz="3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數據存取</a:t>
            </a:r>
            <a:endParaRPr lang="en-US" altLang="zh-TW" sz="3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資料庫運行管理</a:t>
            </a:r>
            <a:endParaRPr lang="en-US" altLang="zh-TW" sz="3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資料庫的建立和維護</a:t>
            </a:r>
            <a:endParaRPr lang="en-US" altLang="zh-TW" sz="3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資料庫的傳輸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CEA989-91DB-49F1-837C-F2D8477E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704850"/>
            <a:ext cx="3785616" cy="297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TW" sz="4400" b="1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DBMS</a:t>
            </a:r>
            <a:r>
              <a:rPr lang="zh-TW" altLang="en-US" sz="4400" b="1" kern="1200" dirty="0">
                <a:solidFill>
                  <a:schemeClr val="tx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的</a:t>
            </a:r>
            <a:r>
              <a:rPr lang="zh-TW" altLang="en-US" sz="4400" b="1" dirty="0">
                <a:latin typeface="Cavolini" panose="03000502040302020204" pitchFamily="66" charset="0"/>
                <a:cs typeface="Cavolini" panose="03000502040302020204" pitchFamily="66" charset="0"/>
              </a:rPr>
              <a:t>結構</a:t>
            </a:r>
            <a:endParaRPr lang="en-US" altLang="zh-TW" sz="4400" b="1" kern="1200" dirty="0">
              <a:solidFill>
                <a:schemeClr val="tx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BA74CC-6A16-47B3-9FDE-47B9F07A9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9591" y="961663"/>
            <a:ext cx="7317554" cy="5251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應用層</a:t>
            </a:r>
            <a:endParaRPr lang="en-US" altLang="zh-TW" sz="3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翻譯處理層</a:t>
            </a:r>
            <a:endParaRPr lang="en-US" altLang="zh-TW" sz="3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數據存取層</a:t>
            </a:r>
            <a:endParaRPr lang="en-US" altLang="zh-TW" sz="3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存儲層</a:t>
            </a:r>
            <a:endParaRPr lang="en-US" altLang="zh-TW" sz="3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lvl="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操作系統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3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D9AB70A2-461C-426B-8DFD-BEFCB07D9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9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B9871E-D6A3-4369-A84B-A92B50DC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9" y="1630871"/>
            <a:ext cx="11361140" cy="39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047304-987C-479C-BF41-9CFBD2DE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sz="54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RDBMS</a:t>
            </a:r>
            <a:endParaRPr lang="zh-TW" altLang="en-US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FE0600-DC7B-4CF1-9BAE-7ECA4F6A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515" y="193827"/>
            <a:ext cx="6597328" cy="5515857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Cavolini" panose="03000502040302020204" pitchFamily="66" charset="0"/>
                <a:cs typeface="Cavolini" panose="03000502040302020204" pitchFamily="66" charset="0"/>
              </a:rPr>
              <a:t>Data</a:t>
            </a:r>
            <a:r>
              <a:rPr lang="zh-TW" altLang="en-US" sz="2800" dirty="0">
                <a:latin typeface="Cavolini" panose="03000502040302020204" pitchFamily="66" charset="0"/>
                <a:cs typeface="Cavolini" panose="03000502040302020204" pitchFamily="66" charset="0"/>
              </a:rPr>
              <a:t>以一或多個</a:t>
            </a:r>
            <a:r>
              <a:rPr lang="en-US" altLang="zh-TW" sz="2800" dirty="0">
                <a:latin typeface="Cavolini" panose="03000502040302020204" pitchFamily="66" charset="0"/>
                <a:cs typeface="Cavolini" panose="03000502040302020204" pitchFamily="66" charset="0"/>
              </a:rPr>
              <a:t>Table</a:t>
            </a:r>
            <a:r>
              <a:rPr lang="zh-TW" altLang="en-US" sz="2800" dirty="0">
                <a:latin typeface="Cavolini" panose="03000502040302020204" pitchFamily="66" charset="0"/>
                <a:cs typeface="Cavolini" panose="03000502040302020204" pitchFamily="66" charset="0"/>
              </a:rPr>
              <a:t>存放，每個</a:t>
            </a:r>
            <a:r>
              <a:rPr lang="en-US" altLang="zh-TW" sz="2800" dirty="0">
                <a:latin typeface="Cavolini" panose="03000502040302020204" pitchFamily="66" charset="0"/>
                <a:cs typeface="Cavolini" panose="03000502040302020204" pitchFamily="66" charset="0"/>
              </a:rPr>
              <a:t>Table</a:t>
            </a:r>
            <a:r>
              <a:rPr lang="zh-TW" altLang="en-US" sz="2800" dirty="0">
                <a:latin typeface="Cavolini" panose="03000502040302020204" pitchFamily="66" charset="0"/>
                <a:cs typeface="Cavolini" panose="03000502040302020204" pitchFamily="66" charset="0"/>
              </a:rPr>
              <a:t>記錄不同資料</a:t>
            </a:r>
            <a:endParaRPr lang="en-US" altLang="zh-TW" sz="2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Cavolini" panose="03000502040302020204" pitchFamily="66" charset="0"/>
                <a:cs typeface="Cavolini" panose="03000502040302020204" pitchFamily="66" charset="0"/>
              </a:rPr>
              <a:t>資料間有明確關係</a:t>
            </a:r>
            <a:endParaRPr lang="en-US" altLang="zh-TW" sz="28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Cavolini" panose="03000502040302020204" pitchFamily="66" charset="0"/>
                <a:cs typeface="Cavolini" panose="03000502040302020204" pitchFamily="66" charset="0"/>
              </a:rPr>
              <a:t>以</a:t>
            </a:r>
            <a:r>
              <a:rPr lang="en-US" altLang="zh-TW" sz="2800" dirty="0">
                <a:latin typeface="Cavolini" panose="03000502040302020204" pitchFamily="66" charset="0"/>
                <a:cs typeface="Cavolini" panose="03000502040302020204" pitchFamily="66" charset="0"/>
              </a:rPr>
              <a:t>SQL</a:t>
            </a:r>
            <a:r>
              <a:rPr lang="zh-TW" altLang="en-US" sz="2800" dirty="0"/>
              <a:t>操作</a:t>
            </a:r>
            <a:endParaRPr lang="en-US" altLang="zh-TW" sz="2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最多軟體開發者使用</a:t>
            </a:r>
            <a:endParaRPr lang="en-US" altLang="zh-TW" sz="2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Cavolini" panose="03000502040302020204" pitchFamily="66" charset="0"/>
                <a:cs typeface="Cavolini" panose="03000502040302020204" pitchFamily="66" charset="0"/>
              </a:rPr>
              <a:t>Oracle</a:t>
            </a:r>
            <a:r>
              <a:rPr lang="zh-TW" altLang="en-US" sz="2800" dirty="0">
                <a:latin typeface="Cavolini" panose="03000502040302020204" pitchFamily="66" charset="0"/>
                <a:cs typeface="Cavolini" panose="03000502040302020204" pitchFamily="66" charset="0"/>
              </a:rPr>
              <a:t>、</a:t>
            </a:r>
            <a:r>
              <a:rPr lang="en-US" altLang="zh-TW" sz="2800" dirty="0">
                <a:latin typeface="Cavolini" panose="03000502040302020204" pitchFamily="66" charset="0"/>
                <a:cs typeface="Cavolini" panose="03000502040302020204" pitchFamily="66" charset="0"/>
              </a:rPr>
              <a:t>MySQL</a:t>
            </a:r>
            <a:r>
              <a:rPr lang="zh-TW" altLang="en-US" sz="2800" dirty="0">
                <a:latin typeface="Cavolini" panose="03000502040302020204" pitchFamily="66" charset="0"/>
                <a:cs typeface="Cavolini" panose="03000502040302020204" pitchFamily="66" charset="0"/>
              </a:rPr>
              <a:t>、</a:t>
            </a:r>
            <a:r>
              <a:rPr lang="en-US" altLang="zh-TW" sz="2800" dirty="0">
                <a:latin typeface="Cavolini" panose="03000502040302020204" pitchFamily="66" charset="0"/>
                <a:cs typeface="Cavolini" panose="03000502040302020204" pitchFamily="66" charset="0"/>
              </a:rPr>
              <a:t>Microsoft SQL Server</a:t>
            </a: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915CCAB6-A67C-4298-BCFF-9D31096A7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1" r="-3074" b="6435"/>
          <a:stretch/>
        </p:blipFill>
        <p:spPr>
          <a:xfrm>
            <a:off x="843324" y="193827"/>
            <a:ext cx="4908885" cy="36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5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8047304-987C-479C-BF41-9CFBD2DE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162" y="4048930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altLang="zh-TW" sz="4800" dirty="0">
                <a:solidFill>
                  <a:schemeClr val="bg1"/>
                </a:solidFill>
              </a:rPr>
            </a:br>
            <a:r>
              <a:rPr lang="en-US" altLang="zh-TW" sz="54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NoSQL</a:t>
            </a:r>
            <a:endParaRPr lang="en-US" altLang="zh-TW" sz="4800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66A8F-0365-4095-A38C-943D99316214}"/>
              </a:ext>
            </a:extLst>
          </p:cNvPr>
          <p:cNvSpPr txBox="1"/>
          <p:nvPr/>
        </p:nvSpPr>
        <p:spPr>
          <a:xfrm>
            <a:off x="4437947" y="3459133"/>
            <a:ext cx="7398429" cy="30862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1714500" lvl="1" indent="-1143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9600" b="0" i="0" dirty="0">
                <a:solidFill>
                  <a:schemeClr val="bg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NoSQL </a:t>
            </a:r>
            <a:r>
              <a:rPr lang="zh-TW" altLang="en-US" sz="9600" b="0" i="0" dirty="0">
                <a:solidFill>
                  <a:schemeClr val="bg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的種類很多，</a:t>
            </a:r>
            <a:r>
              <a:rPr lang="zh-TW" altLang="en-US" sz="96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使用時機也不相同</a:t>
            </a:r>
            <a:endParaRPr lang="en-US" altLang="zh-TW" sz="9600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1714500" lvl="1" indent="-1143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96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資料間沒有明確關係</a:t>
            </a:r>
            <a:endParaRPr lang="en-US" altLang="zh-TW" sz="9600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1714500" lvl="1" indent="-1143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96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儲存為 </a:t>
            </a:r>
            <a:r>
              <a:rPr lang="en-US" altLang="zh-TW" sz="96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JSON </a:t>
            </a:r>
            <a:r>
              <a:rPr lang="zh-TW" altLang="en-US" sz="96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文件</a:t>
            </a:r>
            <a:endParaRPr lang="en-US" altLang="zh-TW" sz="9600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1714500" lvl="1" indent="-1143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96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彈性、高效能、可擴展性、高功能性</a:t>
            </a:r>
            <a:endParaRPr lang="en-US" altLang="zh-TW" sz="9600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1714500" lvl="1" indent="-1143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9600" i="0" dirty="0">
                <a:solidFill>
                  <a:schemeClr val="bg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MongoDB</a:t>
            </a:r>
            <a:r>
              <a:rPr lang="zh-TW" altLang="en-US" sz="9600" i="0" dirty="0">
                <a:solidFill>
                  <a:schemeClr val="bg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，</a:t>
            </a:r>
            <a:r>
              <a:rPr lang="en-US" altLang="zh-TW" sz="9600" i="0" dirty="0">
                <a:solidFill>
                  <a:schemeClr val="bg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Cassandra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i="0" dirty="0">
              <a:solidFill>
                <a:schemeClr val="bg1"/>
              </a:solidFill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chemeClr val="bg1"/>
              </a:solidFill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E9CE2AF-ED98-4003-9B98-35FC4594A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" y="618515"/>
            <a:ext cx="10869841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D4C167-4DFF-480E-AFAA-7A3B2713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65" y="4727860"/>
            <a:ext cx="3947420" cy="1777829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latin typeface="Cavolini" panose="03000502040302020204" pitchFamily="66" charset="0"/>
                <a:cs typeface="Cavolini" panose="03000502040302020204" pitchFamily="66" charset="0"/>
              </a:rPr>
              <a:t>Comparison</a:t>
            </a:r>
            <a:endParaRPr lang="zh-TW" altLang="en-US" sz="40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D8F8B2B7-9028-4F55-BAC3-9E452C959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541676"/>
              </p:ext>
            </p:extLst>
          </p:nvPr>
        </p:nvGraphicFramePr>
        <p:xfrm>
          <a:off x="508526" y="219337"/>
          <a:ext cx="11225214" cy="39310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1738">
                  <a:extLst>
                    <a:ext uri="{9D8B030D-6E8A-4147-A177-3AD203B41FA5}">
                      <a16:colId xmlns:a16="http://schemas.microsoft.com/office/drawing/2014/main" val="76125726"/>
                    </a:ext>
                  </a:extLst>
                </a:gridCol>
                <a:gridCol w="3741738">
                  <a:extLst>
                    <a:ext uri="{9D8B030D-6E8A-4147-A177-3AD203B41FA5}">
                      <a16:colId xmlns:a16="http://schemas.microsoft.com/office/drawing/2014/main" val="3425328668"/>
                    </a:ext>
                  </a:extLst>
                </a:gridCol>
                <a:gridCol w="3741738">
                  <a:extLst>
                    <a:ext uri="{9D8B030D-6E8A-4147-A177-3AD203B41FA5}">
                      <a16:colId xmlns:a16="http://schemas.microsoft.com/office/drawing/2014/main" val="919695566"/>
                    </a:ext>
                  </a:extLst>
                </a:gridCol>
              </a:tblGrid>
              <a:tr h="753350">
                <a:tc>
                  <a:txBody>
                    <a:bodyPr/>
                    <a:lstStyle/>
                    <a:p>
                      <a:pPr algn="ctr"/>
                      <a:endParaRPr lang="zh-TW" altLang="en-US" sz="15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9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RDBMS</a:t>
                      </a: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9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NoSQL</a:t>
                      </a:r>
                      <a:endParaRPr lang="zh-TW" altLang="en-US" sz="1500" b="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extLst>
                  <a:ext uri="{0D108BD9-81ED-4DB2-BD59-A6C34878D82A}">
                    <a16:rowId xmlns:a16="http://schemas.microsoft.com/office/drawing/2014/main" val="1087358899"/>
                  </a:ext>
                </a:extLst>
              </a:tr>
              <a:tr h="6464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3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資料模型</a:t>
                      </a: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關聯式模型將資料標準化</a:t>
                      </a:r>
                      <a:endParaRPr lang="zh-TW" altLang="en-US" sz="20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2000" b="0" kern="1200">
                          <a:solidFill>
                            <a:schemeClr val="dk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最佳化的效能與規模</a:t>
                      </a:r>
                      <a:endParaRPr lang="zh-TW" altLang="en-US" sz="200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extLst>
                  <a:ext uri="{0D108BD9-81ED-4DB2-BD59-A6C34878D82A}">
                    <a16:rowId xmlns:a16="http://schemas.microsoft.com/office/drawing/2014/main" val="4122796093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30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效能</a:t>
                      </a:r>
                      <a:endParaRPr lang="zh-TW" altLang="en-US" sz="130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效能取決於磁碟子系統</a:t>
                      </a:r>
                      <a:endParaRPr lang="zh-TW" altLang="en-US" sz="20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受到基礎硬體叢集大小、網路延遲，以及呼叫應用程式的影響</a:t>
                      </a:r>
                      <a:endParaRPr lang="zh-TW" altLang="en-US" sz="20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extLst>
                  <a:ext uri="{0D108BD9-81ED-4DB2-BD59-A6C34878D82A}">
                    <a16:rowId xmlns:a16="http://schemas.microsoft.com/office/drawing/2014/main" val="1937614724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30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擴展</a:t>
                      </a:r>
                      <a:endParaRPr lang="zh-TW" altLang="en-US" sz="150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透過增加硬體運算能力向上擴展</a:t>
                      </a:r>
                      <a:endParaRPr lang="zh-TW" altLang="en-US" sz="20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以近乎無限規模的方式提供一致效能來增加資料吞吐量</a:t>
                      </a:r>
                      <a:endParaRPr lang="zh-TW" altLang="en-US" sz="20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extLst>
                  <a:ext uri="{0D108BD9-81ED-4DB2-BD59-A6C34878D82A}">
                    <a16:rowId xmlns:a16="http://schemas.microsoft.com/office/drawing/2014/main" val="1210376443"/>
                  </a:ext>
                </a:extLst>
              </a:tr>
              <a:tr h="6464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30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API</a:t>
                      </a:r>
                      <a:endParaRPr lang="zh-TW" altLang="en-US" sz="150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20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透過</a:t>
                      </a:r>
                      <a:r>
                        <a:rPr lang="en-US" altLang="zh-TW" sz="20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SQL</a:t>
                      </a:r>
                      <a:endParaRPr lang="zh-TW" altLang="en-US" sz="20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以物件為基礎的 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API</a:t>
                      </a:r>
                      <a:endParaRPr lang="zh-TW" altLang="en-US" sz="20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marL="74369" marR="74369" marT="37185" marB="37185"/>
                </a:tc>
                <a:extLst>
                  <a:ext uri="{0D108BD9-81ED-4DB2-BD59-A6C34878D82A}">
                    <a16:rowId xmlns:a16="http://schemas.microsoft.com/office/drawing/2014/main" val="11713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7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254</Words>
  <Application>Microsoft Office PowerPoint</Application>
  <PresentationFormat>寬螢幕</PresentationFormat>
  <Paragraphs>51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Cavolini</vt:lpstr>
      <vt:lpstr>Helvetica</vt:lpstr>
      <vt:lpstr>Wingdings</vt:lpstr>
      <vt:lpstr>Office 佈景主題</vt:lpstr>
      <vt:lpstr>DBMS</vt:lpstr>
      <vt:lpstr>PowerPoint 簡報</vt:lpstr>
      <vt:lpstr>DBMS的功能</vt:lpstr>
      <vt:lpstr>DBMS的結構</vt:lpstr>
      <vt:lpstr>PowerPoint 簡報</vt:lpstr>
      <vt:lpstr>PowerPoint 簡報</vt:lpstr>
      <vt:lpstr> RDBMS</vt:lpstr>
      <vt:lpstr> NoSQL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林煒儒</dc:creator>
  <cp:lastModifiedBy>林煒儒</cp:lastModifiedBy>
  <cp:revision>3</cp:revision>
  <dcterms:created xsi:type="dcterms:W3CDTF">2020-12-23T16:00:17Z</dcterms:created>
  <dcterms:modified xsi:type="dcterms:W3CDTF">2020-12-23T16:10:53Z</dcterms:modified>
</cp:coreProperties>
</file>