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4" r:id="rId7"/>
    <p:sldId id="263" r:id="rId8"/>
    <p:sldId id="265" r:id="rId9"/>
    <p:sldId id="260" r:id="rId10"/>
    <p:sldId id="266" r:id="rId11"/>
    <p:sldId id="267" r:id="rId12"/>
    <p:sldId id="268"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4188C-DA1F-4C2F-A8ED-945BE056EB98}" type="datetimeFigureOut">
              <a:rPr lang="de-DE" smtClean="0"/>
              <a:t>29.01.2023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0839B-7108-494E-8846-D1A7167A8ACF}" type="slidenum">
              <a:rPr lang="de-DE" smtClean="0"/>
              <a:t>‹Nr.›</a:t>
            </a:fld>
            <a:endParaRPr lang="de-DE"/>
          </a:p>
        </p:txBody>
      </p:sp>
    </p:spTree>
    <p:extLst>
      <p:ext uri="{BB962C8B-B14F-4D97-AF65-F5344CB8AC3E}">
        <p14:creationId xmlns:p14="http://schemas.microsoft.com/office/powerpoint/2010/main" val="304766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24292F"/>
                </a:solidFill>
                <a:effectLst/>
                <a:latin typeface="-apple-system"/>
              </a:rPr>
              <a:t>Helga</a:t>
            </a:r>
          </a:p>
          <a:p>
            <a:pPr algn="l"/>
            <a:r>
              <a:rPr lang="de-DE" b="0" i="0" dirty="0">
                <a:solidFill>
                  <a:srgbClr val="24292F"/>
                </a:solidFill>
                <a:effectLst/>
                <a:latin typeface="-apple-system"/>
              </a:rPr>
              <a:t>Die 78-jährige Helga und ihr Mann Günther (79 Jahre) wollen den Samstag Nachmittag in der Stadt verbringen und ein neues Parfum für Helga kaufen. Da es nun das neue Ticketsystem der SWT gibt, wollen sie es damit versuchen. Am Anfang werden sie aufgefordert ihre Verbindung raus zu suchen. Sie geben also ihren Wohnort als Start und den Parfum-Laden als Zielort an und klicken auf „Suchen“. Nun werden ihnen die verschiedenen Verbindungen angezeigt, sie können sich die passende auswählen und direkt auf „Kaufen“ klicken. Sie bekommen eine E-Mail und können sie auf dem Smartphone öffnen. Nun sehen sie ihr Ticket auf dem Smartphone und können es so einfach dem Schaffner vorzeigen. Am Ende sind beide glücklich, dass das Kaufen des Tickets so einfach funktioniert hat.</a:t>
            </a:r>
          </a:p>
          <a:p>
            <a:endParaRPr lang="de-DE" dirty="0"/>
          </a:p>
        </p:txBody>
      </p:sp>
      <p:sp>
        <p:nvSpPr>
          <p:cNvPr id="4" name="Foliennummernplatzhalter 3"/>
          <p:cNvSpPr>
            <a:spLocks noGrp="1"/>
          </p:cNvSpPr>
          <p:nvPr>
            <p:ph type="sldNum" sz="quarter" idx="5"/>
          </p:nvPr>
        </p:nvSpPr>
        <p:spPr/>
        <p:txBody>
          <a:bodyPr/>
          <a:lstStyle/>
          <a:p>
            <a:fld id="{C970839B-7108-494E-8846-D1A7167A8ACF}" type="slidenum">
              <a:rPr lang="de-DE" smtClean="0"/>
              <a:t>3</a:t>
            </a:fld>
            <a:endParaRPr lang="de-DE"/>
          </a:p>
        </p:txBody>
      </p:sp>
    </p:spTree>
    <p:extLst>
      <p:ext uri="{BB962C8B-B14F-4D97-AF65-F5344CB8AC3E}">
        <p14:creationId xmlns:p14="http://schemas.microsoft.com/office/powerpoint/2010/main" val="128009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24292F"/>
                </a:solidFill>
                <a:effectLst/>
                <a:latin typeface="-apple-system"/>
              </a:rPr>
              <a:t>Peter</a:t>
            </a:r>
          </a:p>
          <a:p>
            <a:pPr algn="l"/>
            <a:r>
              <a:rPr lang="de-DE" b="0" i="0" dirty="0">
                <a:solidFill>
                  <a:srgbClr val="24292F"/>
                </a:solidFill>
                <a:effectLst/>
                <a:latin typeface="-apple-system"/>
              </a:rPr>
              <a:t>Als SWT-Administrator möchte Peter ein möglichst effizientes System, mit dem er schnell und einfach seine Aufgaben erledigen kann. Durch die Inflation passen die SWT zurzeit sehr häufig Preise an, weshalb es Peter wichtig ist, dass Funktionen, die er als Administrator hat, leicht aufrufbar und anpassbar sind. Das heißt, dass Peter gerne ein System benutzen möchte, welches eine gute </a:t>
            </a:r>
            <a:r>
              <a:rPr lang="de-DE" b="0" i="0" dirty="0" err="1">
                <a:solidFill>
                  <a:srgbClr val="24292F"/>
                </a:solidFill>
                <a:effectLst/>
                <a:latin typeface="-apple-system"/>
              </a:rPr>
              <a:t>Learnability</a:t>
            </a:r>
            <a:r>
              <a:rPr lang="de-DE" b="0" i="0" dirty="0">
                <a:solidFill>
                  <a:srgbClr val="24292F"/>
                </a:solidFill>
                <a:effectLst/>
                <a:latin typeface="-apple-system"/>
              </a:rPr>
              <a:t>, sowie Effizienz aufweist.</a:t>
            </a:r>
          </a:p>
          <a:p>
            <a:endParaRPr lang="de-DE" dirty="0"/>
          </a:p>
        </p:txBody>
      </p:sp>
      <p:sp>
        <p:nvSpPr>
          <p:cNvPr id="4" name="Foliennummernplatzhalter 3"/>
          <p:cNvSpPr>
            <a:spLocks noGrp="1"/>
          </p:cNvSpPr>
          <p:nvPr>
            <p:ph type="sldNum" sz="quarter" idx="5"/>
          </p:nvPr>
        </p:nvSpPr>
        <p:spPr/>
        <p:txBody>
          <a:bodyPr/>
          <a:lstStyle/>
          <a:p>
            <a:fld id="{C970839B-7108-494E-8846-D1A7167A8ACF}" type="slidenum">
              <a:rPr lang="de-DE" smtClean="0"/>
              <a:t>4</a:t>
            </a:fld>
            <a:endParaRPr lang="de-DE"/>
          </a:p>
        </p:txBody>
      </p:sp>
    </p:spTree>
    <p:extLst>
      <p:ext uri="{BB962C8B-B14F-4D97-AF65-F5344CB8AC3E}">
        <p14:creationId xmlns:p14="http://schemas.microsoft.com/office/powerpoint/2010/main" val="315245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sym typeface="Wingdings" panose="05000000000000000000" pitchFamily="2" charset="2"/>
              </a:rPr>
              <a:t> Sowohl bei Nutzer*innen als auch bei Administrator*innen </a:t>
            </a:r>
            <a:r>
              <a:rPr lang="de-DE" u="sng" dirty="0">
                <a:sym typeface="Wingdings" panose="05000000000000000000" pitchFamily="2" charset="2"/>
              </a:rPr>
              <a:t>alle</a:t>
            </a:r>
            <a:r>
              <a:rPr lang="de-DE" u="none" dirty="0">
                <a:sym typeface="Wingdings" panose="05000000000000000000" pitchFamily="2" charset="2"/>
              </a:rPr>
              <a:t> Usability-Ziele beachten und nicht nur jene, die hier aufgelistet sind</a:t>
            </a:r>
            <a:endParaRPr lang="de-DE" u="sng" dirty="0"/>
          </a:p>
        </p:txBody>
      </p:sp>
      <p:sp>
        <p:nvSpPr>
          <p:cNvPr id="4" name="Foliennummernplatzhalter 3"/>
          <p:cNvSpPr>
            <a:spLocks noGrp="1"/>
          </p:cNvSpPr>
          <p:nvPr>
            <p:ph type="sldNum" sz="quarter" idx="5"/>
          </p:nvPr>
        </p:nvSpPr>
        <p:spPr/>
        <p:txBody>
          <a:bodyPr/>
          <a:lstStyle/>
          <a:p>
            <a:fld id="{C970839B-7108-494E-8846-D1A7167A8ACF}" type="slidenum">
              <a:rPr lang="de-DE" smtClean="0"/>
              <a:t>11</a:t>
            </a:fld>
            <a:endParaRPr lang="de-DE"/>
          </a:p>
        </p:txBody>
      </p:sp>
    </p:spTree>
    <p:extLst>
      <p:ext uri="{BB962C8B-B14F-4D97-AF65-F5344CB8AC3E}">
        <p14:creationId xmlns:p14="http://schemas.microsoft.com/office/powerpoint/2010/main" val="336744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sym typeface="Wingdings" panose="05000000000000000000" pitchFamily="2" charset="2"/>
              </a:rPr>
              <a:t> Sowohl bei Nutzer*innen als auch bei Administrator*innen </a:t>
            </a:r>
            <a:r>
              <a:rPr lang="de-DE" u="sng" dirty="0">
                <a:sym typeface="Wingdings" panose="05000000000000000000" pitchFamily="2" charset="2"/>
              </a:rPr>
              <a:t>alle</a:t>
            </a:r>
            <a:r>
              <a:rPr lang="de-DE" u="none" dirty="0">
                <a:sym typeface="Wingdings" panose="05000000000000000000" pitchFamily="2" charset="2"/>
              </a:rPr>
              <a:t> Usability-Ziele beachten und nicht nur jene, die hier aufgelistet sind</a:t>
            </a:r>
            <a:endParaRPr lang="de-DE" u="sng" dirty="0"/>
          </a:p>
        </p:txBody>
      </p:sp>
      <p:sp>
        <p:nvSpPr>
          <p:cNvPr id="4" name="Foliennummernplatzhalter 3"/>
          <p:cNvSpPr>
            <a:spLocks noGrp="1"/>
          </p:cNvSpPr>
          <p:nvPr>
            <p:ph type="sldNum" sz="quarter" idx="5"/>
          </p:nvPr>
        </p:nvSpPr>
        <p:spPr/>
        <p:txBody>
          <a:bodyPr/>
          <a:lstStyle/>
          <a:p>
            <a:fld id="{C970839B-7108-494E-8846-D1A7167A8ACF}" type="slidenum">
              <a:rPr lang="de-DE" smtClean="0"/>
              <a:t>12</a:t>
            </a:fld>
            <a:endParaRPr lang="de-DE"/>
          </a:p>
        </p:txBody>
      </p:sp>
    </p:spTree>
    <p:extLst>
      <p:ext uri="{BB962C8B-B14F-4D97-AF65-F5344CB8AC3E}">
        <p14:creationId xmlns:p14="http://schemas.microsoft.com/office/powerpoint/2010/main" val="54884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sym typeface="Wingdings" panose="05000000000000000000" pitchFamily="2" charset="2"/>
              </a:rPr>
              <a:t> Sowohl bei Nutzer*innen als auch bei Administrator*innen </a:t>
            </a:r>
            <a:r>
              <a:rPr lang="de-DE" u="sng" dirty="0">
                <a:sym typeface="Wingdings" panose="05000000000000000000" pitchFamily="2" charset="2"/>
              </a:rPr>
              <a:t>alle</a:t>
            </a:r>
            <a:r>
              <a:rPr lang="de-DE" u="none" dirty="0">
                <a:sym typeface="Wingdings" panose="05000000000000000000" pitchFamily="2" charset="2"/>
              </a:rPr>
              <a:t> Usability-Ziele beachten und nicht nur jene, die hier aufgelistet sind</a:t>
            </a:r>
            <a:endParaRPr lang="de-DE" u="sng" dirty="0"/>
          </a:p>
        </p:txBody>
      </p:sp>
      <p:sp>
        <p:nvSpPr>
          <p:cNvPr id="4" name="Foliennummernplatzhalter 3"/>
          <p:cNvSpPr>
            <a:spLocks noGrp="1"/>
          </p:cNvSpPr>
          <p:nvPr>
            <p:ph type="sldNum" sz="quarter" idx="5"/>
          </p:nvPr>
        </p:nvSpPr>
        <p:spPr/>
        <p:txBody>
          <a:bodyPr/>
          <a:lstStyle/>
          <a:p>
            <a:fld id="{C970839B-7108-494E-8846-D1A7167A8ACF}" type="slidenum">
              <a:rPr lang="de-DE" smtClean="0"/>
              <a:t>13</a:t>
            </a:fld>
            <a:endParaRPr lang="de-DE"/>
          </a:p>
        </p:txBody>
      </p:sp>
    </p:spTree>
    <p:extLst>
      <p:ext uri="{BB962C8B-B14F-4D97-AF65-F5344CB8AC3E}">
        <p14:creationId xmlns:p14="http://schemas.microsoft.com/office/powerpoint/2010/main" val="372278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7A890E-136B-0E15-7E06-BCBAE10BF14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AC0887C-4051-97F5-745F-7C82953F0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3EDE0BE-4B42-BCCC-E7E6-AFF43C12EFDD}"/>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5" name="Fußzeilenplatzhalter 4">
            <a:extLst>
              <a:ext uri="{FF2B5EF4-FFF2-40B4-BE49-F238E27FC236}">
                <a16:creationId xmlns:a16="http://schemas.microsoft.com/office/drawing/2014/main" id="{D2933058-C6B4-AB10-7A2A-8002DAFA64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3D50F6-086B-6B0C-8149-0BB33374E007}"/>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126926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F197F9-58FA-477B-45D2-0189FCB8297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4F583ED-7C16-C4D9-4D6B-766D4C05F30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7FCF4E2-FA44-8F58-A955-FADF56D7B97E}"/>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5" name="Fußzeilenplatzhalter 4">
            <a:extLst>
              <a:ext uri="{FF2B5EF4-FFF2-40B4-BE49-F238E27FC236}">
                <a16:creationId xmlns:a16="http://schemas.microsoft.com/office/drawing/2014/main" id="{66CFFC02-A661-32E1-BDA0-2F4B52B2CC2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7384967-1D8B-FF4E-469C-223DF5C61EFD}"/>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265112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4ACCAC3-8C64-30E4-79A6-ECDDF121BC2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45C0927-3A3A-A9D7-8BFF-E5B8491FE33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22F6EF0-077B-576E-5F22-18DAF4C3FB05}"/>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5" name="Fußzeilenplatzhalter 4">
            <a:extLst>
              <a:ext uri="{FF2B5EF4-FFF2-40B4-BE49-F238E27FC236}">
                <a16:creationId xmlns:a16="http://schemas.microsoft.com/office/drawing/2014/main" id="{664FAA59-5FFE-8873-9732-5A21E2EEA38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810DA7-3D1D-220B-F9BA-35F342BEBAED}"/>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263805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20582E-FFA7-5F52-6102-ED13D258327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F15FAEA-CA91-DA03-8C47-8F07E45837E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3004854-E7C4-B555-CC06-7B1CA33A3121}"/>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5" name="Fußzeilenplatzhalter 4">
            <a:extLst>
              <a:ext uri="{FF2B5EF4-FFF2-40B4-BE49-F238E27FC236}">
                <a16:creationId xmlns:a16="http://schemas.microsoft.com/office/drawing/2014/main" id="{021FDA86-61D1-8B6F-7DFF-BCD6A27E8B8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2EB2C6B-719D-B3AB-BB66-D5702311E496}"/>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315563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6C05-180D-AED1-04DB-B602AC6EC16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302A944-1E4B-8764-5477-1DE5FBD90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D9BA95-A3EE-C174-CD5B-00638A1E23AE}"/>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5" name="Fußzeilenplatzhalter 4">
            <a:extLst>
              <a:ext uri="{FF2B5EF4-FFF2-40B4-BE49-F238E27FC236}">
                <a16:creationId xmlns:a16="http://schemas.microsoft.com/office/drawing/2014/main" id="{A8D4EE09-6187-FCCC-4500-36B67779C66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044934-DFDF-EDCE-3DE7-1DC798C09937}"/>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144538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6FA055-F127-6B19-A227-B59C27C529E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E36DC9E-2393-DBCF-0B9F-92790624494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A20D62A-A420-9452-EF42-F776C3C292E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DB2091D-B4C1-7164-D88B-5A04119CFD5E}"/>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6" name="Fußzeilenplatzhalter 5">
            <a:extLst>
              <a:ext uri="{FF2B5EF4-FFF2-40B4-BE49-F238E27FC236}">
                <a16:creationId xmlns:a16="http://schemas.microsoft.com/office/drawing/2014/main" id="{55CC2190-BFDD-C562-93C0-1147BB86920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9945A61-BEB1-68EF-BD4C-FAA2EAE5056A}"/>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47604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8FE3C2-91BE-0055-0058-577AA97368C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E31C218-BBF3-1223-3A0E-73F525B54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957757D-C5DF-B175-5A1F-5A607939EB2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C983ABE-3CC6-CA9C-DED6-CCDEC9D75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F69239B-4898-B43C-8FAA-A12F88D510E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28A790C-DC18-39D9-462F-4F33A6252330}"/>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8" name="Fußzeilenplatzhalter 7">
            <a:extLst>
              <a:ext uri="{FF2B5EF4-FFF2-40B4-BE49-F238E27FC236}">
                <a16:creationId xmlns:a16="http://schemas.microsoft.com/office/drawing/2014/main" id="{7E2D99FE-F8D0-14E2-7675-572FD8D645D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8F6902D-9EF7-46A9-2AD8-686665A44778}"/>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365038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69C8E8-50B7-A969-B675-7AB4E8758FC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1A9491B-ABAC-868E-768E-CE2445A39C21}"/>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4" name="Fußzeilenplatzhalter 3">
            <a:extLst>
              <a:ext uri="{FF2B5EF4-FFF2-40B4-BE49-F238E27FC236}">
                <a16:creationId xmlns:a16="http://schemas.microsoft.com/office/drawing/2014/main" id="{030C7B96-1606-33E6-C2B0-583D602ED22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36EF181-8CFB-49DE-A5AE-AD0CD7EF491E}"/>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272716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D2F6993-3017-E2E8-F0B1-05D8427B3156}"/>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3" name="Fußzeilenplatzhalter 2">
            <a:extLst>
              <a:ext uri="{FF2B5EF4-FFF2-40B4-BE49-F238E27FC236}">
                <a16:creationId xmlns:a16="http://schemas.microsoft.com/office/drawing/2014/main" id="{8023CE52-FEE0-D6AE-22A7-2DA7B1C9332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0E3C06A-48E6-ECA1-A7A5-FEBC6FC1856A}"/>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273077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04A47-FEA0-8098-EE15-43624115E88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FE335B5-6059-0B15-B016-450A6E4E9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C7E26D5-4FB2-D1BD-BCCE-D6694A443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1414A61-3124-5E6C-6A58-A0DA5F2B65E7}"/>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6" name="Fußzeilenplatzhalter 5">
            <a:extLst>
              <a:ext uri="{FF2B5EF4-FFF2-40B4-BE49-F238E27FC236}">
                <a16:creationId xmlns:a16="http://schemas.microsoft.com/office/drawing/2014/main" id="{F4CD304B-A18D-228A-0CFE-DA832CA1362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30BC9BF-7D3A-F7FB-7BC6-1A7ABFFF1190}"/>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184859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B2090-444B-DF2E-BAF1-1A9C1D6DAF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5DD78CA-0DD5-80FE-EB04-283BC3AB3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C64BC04-2AAE-E1C6-E2DE-24AE02905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C19B2F-E6C8-EDE9-E4D9-3B13AC02675E}"/>
              </a:ext>
            </a:extLst>
          </p:cNvPr>
          <p:cNvSpPr>
            <a:spLocks noGrp="1"/>
          </p:cNvSpPr>
          <p:nvPr>
            <p:ph type="dt" sz="half" idx="10"/>
          </p:nvPr>
        </p:nvSpPr>
        <p:spPr/>
        <p:txBody>
          <a:bodyPr/>
          <a:lstStyle/>
          <a:p>
            <a:fld id="{49549E4D-243B-454E-A9CE-033A3F70BC80}" type="datetimeFigureOut">
              <a:rPr lang="de-DE" smtClean="0"/>
              <a:t>29.01.2023</a:t>
            </a:fld>
            <a:endParaRPr lang="de-DE"/>
          </a:p>
        </p:txBody>
      </p:sp>
      <p:sp>
        <p:nvSpPr>
          <p:cNvPr id="6" name="Fußzeilenplatzhalter 5">
            <a:extLst>
              <a:ext uri="{FF2B5EF4-FFF2-40B4-BE49-F238E27FC236}">
                <a16:creationId xmlns:a16="http://schemas.microsoft.com/office/drawing/2014/main" id="{BCBA467C-BC2A-AD5D-18E2-C6E1A3201A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ACAFC41-EBC2-CB73-4813-9EB56749F222}"/>
              </a:ext>
            </a:extLst>
          </p:cNvPr>
          <p:cNvSpPr>
            <a:spLocks noGrp="1"/>
          </p:cNvSpPr>
          <p:nvPr>
            <p:ph type="sldNum" sz="quarter" idx="12"/>
          </p:nvPr>
        </p:nvSpPr>
        <p:spPr/>
        <p:txBody>
          <a:bodyPr/>
          <a:lstStyle/>
          <a:p>
            <a:fld id="{5B948A0D-7301-4E64-8876-85A8B531EE6C}" type="slidenum">
              <a:rPr lang="de-DE" smtClean="0"/>
              <a:t>‹Nr.›</a:t>
            </a:fld>
            <a:endParaRPr lang="de-DE"/>
          </a:p>
        </p:txBody>
      </p:sp>
    </p:spTree>
    <p:extLst>
      <p:ext uri="{BB962C8B-B14F-4D97-AF65-F5344CB8AC3E}">
        <p14:creationId xmlns:p14="http://schemas.microsoft.com/office/powerpoint/2010/main" val="327965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454AA06-DEF5-53AA-E726-9CFB3CD4A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E215EB9-2623-456F-6BA6-2E029AA2D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77E5F52-C006-0DDA-495B-41F78F6B87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49E4D-243B-454E-A9CE-033A3F70BC80}" type="datetimeFigureOut">
              <a:rPr lang="de-DE" smtClean="0"/>
              <a:t>29.01.2023</a:t>
            </a:fld>
            <a:endParaRPr lang="de-DE"/>
          </a:p>
        </p:txBody>
      </p:sp>
      <p:sp>
        <p:nvSpPr>
          <p:cNvPr id="5" name="Fußzeilenplatzhalter 4">
            <a:extLst>
              <a:ext uri="{FF2B5EF4-FFF2-40B4-BE49-F238E27FC236}">
                <a16:creationId xmlns:a16="http://schemas.microsoft.com/office/drawing/2014/main" id="{013FB862-F43E-7C74-87C2-33865E33F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D5A1DF8-C3A1-4340-2565-1309DFF64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48A0D-7301-4E64-8876-85A8B531EE6C}" type="slidenum">
              <a:rPr lang="de-DE" smtClean="0"/>
              <a:t>‹Nr.›</a:t>
            </a:fld>
            <a:endParaRPr lang="de-DE"/>
          </a:p>
        </p:txBody>
      </p:sp>
    </p:spTree>
    <p:extLst>
      <p:ext uri="{BB962C8B-B14F-4D97-AF65-F5344CB8AC3E}">
        <p14:creationId xmlns:p14="http://schemas.microsoft.com/office/powerpoint/2010/main" val="232428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CDD125-4132-DF51-8CB4-90F7FE39E1C0}"/>
              </a:ext>
            </a:extLst>
          </p:cNvPr>
          <p:cNvSpPr>
            <a:spLocks noGrp="1"/>
          </p:cNvSpPr>
          <p:nvPr>
            <p:ph type="ctrTitle"/>
          </p:nvPr>
        </p:nvSpPr>
        <p:spPr/>
        <p:txBody>
          <a:bodyPr/>
          <a:lstStyle/>
          <a:p>
            <a:r>
              <a:rPr lang="de-DE" dirty="0">
                <a:latin typeface="Trebuchet MS" panose="020B0603020202020204" pitchFamily="34" charset="0"/>
              </a:rPr>
              <a:t>HCI-Projekt</a:t>
            </a:r>
          </a:p>
        </p:txBody>
      </p:sp>
      <p:sp>
        <p:nvSpPr>
          <p:cNvPr id="3" name="Untertitel 2">
            <a:extLst>
              <a:ext uri="{FF2B5EF4-FFF2-40B4-BE49-F238E27FC236}">
                <a16:creationId xmlns:a16="http://schemas.microsoft.com/office/drawing/2014/main" id="{DEE8338F-3854-8D74-0D6A-1469702B2E0B}"/>
              </a:ext>
            </a:extLst>
          </p:cNvPr>
          <p:cNvSpPr>
            <a:spLocks noGrp="1"/>
          </p:cNvSpPr>
          <p:nvPr>
            <p:ph type="subTitle" idx="1"/>
          </p:nvPr>
        </p:nvSpPr>
        <p:spPr>
          <a:xfrm>
            <a:off x="1524000" y="4369980"/>
            <a:ext cx="9144000" cy="1365657"/>
          </a:xfrm>
        </p:spPr>
        <p:txBody>
          <a:bodyPr/>
          <a:lstStyle/>
          <a:p>
            <a:r>
              <a:rPr lang="de-DE" dirty="0">
                <a:latin typeface="Trebuchet MS" panose="020B0603020202020204" pitchFamily="34" charset="0"/>
              </a:rPr>
              <a:t>Gruppe 1: Jessica Schiffer, Fabian Sponholz, Jana Ziegler</a:t>
            </a:r>
          </a:p>
          <a:p>
            <a:endParaRPr lang="de-DE" dirty="0">
              <a:latin typeface="Trebuchet MS" panose="020B0603020202020204" pitchFamily="34" charset="0"/>
            </a:endParaRPr>
          </a:p>
          <a:p>
            <a:r>
              <a:rPr lang="de-DE" sz="1800" dirty="0">
                <a:latin typeface="Trebuchet MS" panose="020B0603020202020204" pitchFamily="34" charset="0"/>
              </a:rPr>
              <a:t>02.02.2023</a:t>
            </a:r>
          </a:p>
        </p:txBody>
      </p:sp>
    </p:spTree>
    <p:extLst>
      <p:ext uri="{BB962C8B-B14F-4D97-AF65-F5344CB8AC3E}">
        <p14:creationId xmlns:p14="http://schemas.microsoft.com/office/powerpoint/2010/main" val="1284037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Usability-Ziele – Nutzer*in</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a:xfrm>
            <a:off x="838200" y="1690688"/>
            <a:ext cx="10515600" cy="4802187"/>
          </a:xfrm>
        </p:spPr>
        <p:txBody>
          <a:bodyPr>
            <a:normAutofit/>
          </a:bodyPr>
          <a:lstStyle/>
          <a:p>
            <a:pPr>
              <a:lnSpc>
                <a:spcPct val="160000"/>
              </a:lnSpc>
            </a:pPr>
            <a:r>
              <a:rPr lang="de-DE" sz="2000" dirty="0">
                <a:latin typeface="Trebuchet MS" panose="020B0603020202020204" pitchFamily="34" charset="0"/>
              </a:rPr>
              <a:t>Effektivität und Effizienz (Account, Favoritenauswahl) </a:t>
            </a:r>
          </a:p>
          <a:p>
            <a:pPr>
              <a:lnSpc>
                <a:spcPct val="160000"/>
              </a:lnSpc>
            </a:pPr>
            <a:r>
              <a:rPr lang="de-DE" sz="2000" dirty="0">
                <a:latin typeface="Trebuchet MS" panose="020B0603020202020204" pitchFamily="34" charset="0"/>
              </a:rPr>
              <a:t>Sicherheit (Kindersicherung/Seniorenmodus)</a:t>
            </a:r>
          </a:p>
          <a:p>
            <a:pPr>
              <a:lnSpc>
                <a:spcPct val="160000"/>
              </a:lnSpc>
            </a:pPr>
            <a:r>
              <a:rPr lang="de-DE" sz="2000" dirty="0">
                <a:latin typeface="Trebuchet MS" panose="020B0603020202020204" pitchFamily="34" charset="0"/>
              </a:rPr>
              <a:t>Flexibilität (App, Ticketversand per E-Mail, Account)</a:t>
            </a:r>
          </a:p>
          <a:p>
            <a:pPr>
              <a:lnSpc>
                <a:spcPct val="160000"/>
              </a:lnSpc>
            </a:pPr>
            <a:r>
              <a:rPr lang="de-DE" sz="2000" dirty="0">
                <a:latin typeface="Trebuchet MS" panose="020B0603020202020204" pitchFamily="34" charset="0"/>
              </a:rPr>
              <a:t>Robustheit (Favoritenauswahl, Seniorenmodus, Textfelder)</a:t>
            </a:r>
          </a:p>
          <a:p>
            <a:pPr>
              <a:lnSpc>
                <a:spcPct val="160000"/>
              </a:lnSpc>
            </a:pPr>
            <a:endParaRPr lang="de-DE" sz="2000" dirty="0">
              <a:latin typeface="Trebuchet MS" panose="020B0603020202020204" pitchFamily="34" charset="0"/>
            </a:endParaRPr>
          </a:p>
          <a:p>
            <a:pPr>
              <a:lnSpc>
                <a:spcPct val="160000"/>
              </a:lnSpc>
            </a:pPr>
            <a:endParaRPr lang="de-DE" sz="2000" dirty="0">
              <a:latin typeface="Trebuchet MS" panose="020B0603020202020204" pitchFamily="34" charset="0"/>
            </a:endParaRPr>
          </a:p>
        </p:txBody>
      </p:sp>
    </p:spTree>
    <p:extLst>
      <p:ext uri="{BB962C8B-B14F-4D97-AF65-F5344CB8AC3E}">
        <p14:creationId xmlns:p14="http://schemas.microsoft.com/office/powerpoint/2010/main" val="288826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Usability-Ziele – Administrator*in</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a:xfrm>
            <a:off x="838200" y="1690688"/>
            <a:ext cx="10515600" cy="4802187"/>
          </a:xfrm>
        </p:spPr>
        <p:txBody>
          <a:bodyPr>
            <a:normAutofit/>
          </a:bodyPr>
          <a:lstStyle/>
          <a:p>
            <a:pPr>
              <a:lnSpc>
                <a:spcPct val="160000"/>
              </a:lnSpc>
            </a:pPr>
            <a:r>
              <a:rPr lang="de-DE" sz="2000" dirty="0">
                <a:latin typeface="Trebuchet MS" panose="020B0603020202020204" pitchFamily="34" charset="0"/>
              </a:rPr>
              <a:t>Effektivität und Effizienz (Drop-Down Menüs, Short Cuts)</a:t>
            </a:r>
          </a:p>
          <a:p>
            <a:pPr>
              <a:lnSpc>
                <a:spcPct val="160000"/>
              </a:lnSpc>
            </a:pPr>
            <a:r>
              <a:rPr lang="de-DE" sz="2000" dirty="0">
                <a:latin typeface="Trebuchet MS" panose="020B0603020202020204" pitchFamily="34" charset="0"/>
              </a:rPr>
              <a:t>Sicherheit (Bestätigungen)</a:t>
            </a:r>
          </a:p>
          <a:p>
            <a:pPr>
              <a:lnSpc>
                <a:spcPct val="160000"/>
              </a:lnSpc>
            </a:pPr>
            <a:r>
              <a:rPr lang="de-DE" sz="2000" dirty="0">
                <a:latin typeface="Trebuchet MS" panose="020B0603020202020204" pitchFamily="34" charset="0"/>
              </a:rPr>
              <a:t>Nützlichkeit (übersichtliche Gestaltung durch Drop-Downs)</a:t>
            </a:r>
          </a:p>
          <a:p>
            <a:pPr>
              <a:lnSpc>
                <a:spcPct val="160000"/>
              </a:lnSpc>
            </a:pPr>
            <a:endParaRPr lang="de-DE" sz="2000" dirty="0">
              <a:latin typeface="Trebuchet MS" panose="020B0603020202020204" pitchFamily="34" charset="0"/>
            </a:endParaRPr>
          </a:p>
        </p:txBody>
      </p:sp>
    </p:spTree>
    <p:extLst>
      <p:ext uri="{BB962C8B-B14F-4D97-AF65-F5344CB8AC3E}">
        <p14:creationId xmlns:p14="http://schemas.microsoft.com/office/powerpoint/2010/main" val="88884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Website</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a:xfrm>
            <a:off x="838200" y="2562447"/>
            <a:ext cx="10515600" cy="1414130"/>
          </a:xfrm>
        </p:spPr>
        <p:txBody>
          <a:bodyPr>
            <a:normAutofit/>
          </a:bodyPr>
          <a:lstStyle/>
          <a:p>
            <a:pPr marL="0" indent="0" algn="ctr">
              <a:lnSpc>
                <a:spcPct val="160000"/>
              </a:lnSpc>
              <a:buNone/>
            </a:pPr>
            <a:r>
              <a:rPr lang="de-DE" sz="2000" dirty="0">
                <a:latin typeface="Trebuchet MS" panose="020B0603020202020204" pitchFamily="34" charset="0"/>
              </a:rPr>
              <a:t>http://swt-tickets.great-site.net/</a:t>
            </a:r>
          </a:p>
        </p:txBody>
      </p:sp>
    </p:spTree>
    <p:extLst>
      <p:ext uri="{BB962C8B-B14F-4D97-AF65-F5344CB8AC3E}">
        <p14:creationId xmlns:p14="http://schemas.microsoft.com/office/powerpoint/2010/main" val="344299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Evaluation</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a:xfrm>
            <a:off x="838200" y="1690688"/>
            <a:ext cx="10515600" cy="4802187"/>
          </a:xfrm>
        </p:spPr>
        <p:txBody>
          <a:bodyPr>
            <a:normAutofit/>
          </a:bodyPr>
          <a:lstStyle/>
          <a:p>
            <a:pPr>
              <a:lnSpc>
                <a:spcPct val="160000"/>
              </a:lnSpc>
            </a:pPr>
            <a:endParaRPr lang="de-DE" sz="2000" dirty="0">
              <a:latin typeface="Trebuchet MS" panose="020B0603020202020204" pitchFamily="34" charset="0"/>
            </a:endParaRPr>
          </a:p>
        </p:txBody>
      </p:sp>
    </p:spTree>
    <p:extLst>
      <p:ext uri="{BB962C8B-B14F-4D97-AF65-F5344CB8AC3E}">
        <p14:creationId xmlns:p14="http://schemas.microsoft.com/office/powerpoint/2010/main" val="402105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0A6C5-72D8-E7DA-8904-94D084669FFC}"/>
              </a:ext>
            </a:extLst>
          </p:cNvPr>
          <p:cNvSpPr>
            <a:spLocks noGrp="1"/>
          </p:cNvSpPr>
          <p:nvPr>
            <p:ph type="title"/>
          </p:nvPr>
        </p:nvSpPr>
        <p:spPr/>
        <p:txBody>
          <a:bodyPr/>
          <a:lstStyle/>
          <a:p>
            <a:r>
              <a:rPr lang="de-DE" sz="4000" dirty="0">
                <a:latin typeface="Trebuchet MS" panose="020B0603020202020204" pitchFamily="34" charset="0"/>
              </a:rPr>
              <a:t>Gliederung</a:t>
            </a:r>
            <a:endParaRPr lang="de-DE" dirty="0">
              <a:latin typeface="Trebuchet MS" panose="020B0603020202020204" pitchFamily="34" charset="0"/>
            </a:endParaRPr>
          </a:p>
        </p:txBody>
      </p:sp>
      <p:sp>
        <p:nvSpPr>
          <p:cNvPr id="3" name="Inhaltsplatzhalter 2">
            <a:extLst>
              <a:ext uri="{FF2B5EF4-FFF2-40B4-BE49-F238E27FC236}">
                <a16:creationId xmlns:a16="http://schemas.microsoft.com/office/drawing/2014/main" id="{219AE290-3F3F-A973-C346-EDEA9E6F2B88}"/>
              </a:ext>
            </a:extLst>
          </p:cNvPr>
          <p:cNvSpPr>
            <a:spLocks noGrp="1"/>
          </p:cNvSpPr>
          <p:nvPr>
            <p:ph idx="1"/>
          </p:nvPr>
        </p:nvSpPr>
        <p:spPr/>
        <p:txBody>
          <a:bodyPr>
            <a:normAutofit/>
          </a:bodyPr>
          <a:lstStyle/>
          <a:p>
            <a:pPr>
              <a:lnSpc>
                <a:spcPct val="150000"/>
              </a:lnSpc>
            </a:pPr>
            <a:r>
              <a:rPr lang="de-DE" sz="2400" dirty="0">
                <a:latin typeface="Trebuchet MS" panose="020B0603020202020204" pitchFamily="34" charset="0"/>
              </a:rPr>
              <a:t>Personas von Nutzer*innen und Administrator*innen</a:t>
            </a:r>
          </a:p>
          <a:p>
            <a:pPr>
              <a:lnSpc>
                <a:spcPct val="150000"/>
              </a:lnSpc>
            </a:pPr>
            <a:r>
              <a:rPr lang="de-DE" sz="2400" dirty="0">
                <a:latin typeface="Trebuchet MS" panose="020B0603020202020204" pitchFamily="34" charset="0"/>
              </a:rPr>
              <a:t>User Stories und Anforderungen</a:t>
            </a:r>
          </a:p>
          <a:p>
            <a:pPr>
              <a:lnSpc>
                <a:spcPct val="150000"/>
              </a:lnSpc>
            </a:pPr>
            <a:r>
              <a:rPr lang="de-DE" sz="2400" dirty="0">
                <a:latin typeface="Trebuchet MS" panose="020B0603020202020204" pitchFamily="34" charset="0"/>
              </a:rPr>
              <a:t>Vorstellung der Website</a:t>
            </a:r>
          </a:p>
          <a:p>
            <a:pPr>
              <a:lnSpc>
                <a:spcPct val="150000"/>
              </a:lnSpc>
            </a:pPr>
            <a:r>
              <a:rPr lang="de-DE" sz="2400" dirty="0">
                <a:latin typeface="Trebuchet MS" panose="020B0603020202020204" pitchFamily="34" charset="0"/>
              </a:rPr>
              <a:t>Evaluation mit Bezug auf Usability Ziele</a:t>
            </a:r>
          </a:p>
        </p:txBody>
      </p:sp>
    </p:spTree>
    <p:extLst>
      <p:ext uri="{BB962C8B-B14F-4D97-AF65-F5344CB8AC3E}">
        <p14:creationId xmlns:p14="http://schemas.microsoft.com/office/powerpoint/2010/main" val="402908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461E27-8427-F6DC-CA57-4339DBB76141}"/>
              </a:ext>
            </a:extLst>
          </p:cNvPr>
          <p:cNvSpPr>
            <a:spLocks noGrp="1"/>
          </p:cNvSpPr>
          <p:nvPr>
            <p:ph type="title"/>
          </p:nvPr>
        </p:nvSpPr>
        <p:spPr>
          <a:xfrm>
            <a:off x="400050" y="365125"/>
            <a:ext cx="2914650" cy="6111875"/>
          </a:xfrm>
        </p:spPr>
        <p:txBody>
          <a:bodyPr>
            <a:normAutofit/>
          </a:bodyPr>
          <a:lstStyle/>
          <a:p>
            <a:r>
              <a:rPr lang="de-DE" sz="3000" dirty="0">
                <a:latin typeface="Trebuchet MS" panose="020B0603020202020204" pitchFamily="34" charset="0"/>
              </a:rPr>
              <a:t>Persona</a:t>
            </a:r>
            <a:br>
              <a:rPr lang="de-DE" sz="3000" dirty="0">
                <a:latin typeface="Trebuchet MS" panose="020B0603020202020204" pitchFamily="34" charset="0"/>
              </a:rPr>
            </a:br>
            <a:r>
              <a:rPr lang="de-DE" sz="3000" dirty="0">
                <a:latin typeface="Trebuchet MS" panose="020B0603020202020204" pitchFamily="34" charset="0"/>
              </a:rPr>
              <a:t>der</a:t>
            </a:r>
            <a:br>
              <a:rPr lang="de-DE" sz="3000" dirty="0">
                <a:latin typeface="Trebuchet MS" panose="020B0603020202020204" pitchFamily="34" charset="0"/>
              </a:rPr>
            </a:br>
            <a:r>
              <a:rPr lang="de-DE" sz="3000" dirty="0">
                <a:latin typeface="Trebuchet MS" panose="020B0603020202020204" pitchFamily="34" charset="0"/>
              </a:rPr>
              <a:t>Benutzer*in</a:t>
            </a:r>
          </a:p>
        </p:txBody>
      </p:sp>
      <p:pic>
        <p:nvPicPr>
          <p:cNvPr id="5" name="Inhaltsplatzhalter 4">
            <a:extLst>
              <a:ext uri="{FF2B5EF4-FFF2-40B4-BE49-F238E27FC236}">
                <a16:creationId xmlns:a16="http://schemas.microsoft.com/office/drawing/2014/main" id="{F6822E28-3C30-FC79-902E-B1BFC9467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9450" y="-710877"/>
            <a:ext cx="8972550" cy="9352987"/>
          </a:xfrm>
        </p:spPr>
      </p:pic>
    </p:spTree>
    <p:extLst>
      <p:ext uri="{BB962C8B-B14F-4D97-AF65-F5344CB8AC3E}">
        <p14:creationId xmlns:p14="http://schemas.microsoft.com/office/powerpoint/2010/main" val="340868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461E27-8427-F6DC-CA57-4339DBB76141}"/>
              </a:ext>
            </a:extLst>
          </p:cNvPr>
          <p:cNvSpPr>
            <a:spLocks noGrp="1"/>
          </p:cNvSpPr>
          <p:nvPr>
            <p:ph type="title"/>
          </p:nvPr>
        </p:nvSpPr>
        <p:spPr>
          <a:xfrm>
            <a:off x="400050" y="365125"/>
            <a:ext cx="2914650" cy="6111875"/>
          </a:xfrm>
        </p:spPr>
        <p:txBody>
          <a:bodyPr>
            <a:normAutofit/>
          </a:bodyPr>
          <a:lstStyle/>
          <a:p>
            <a:r>
              <a:rPr lang="de-DE" sz="3000" dirty="0">
                <a:latin typeface="Trebuchet MS" panose="020B0603020202020204" pitchFamily="34" charset="0"/>
              </a:rPr>
              <a:t>Persona</a:t>
            </a:r>
            <a:br>
              <a:rPr lang="de-DE" sz="3000" dirty="0">
                <a:latin typeface="Trebuchet MS" panose="020B0603020202020204" pitchFamily="34" charset="0"/>
              </a:rPr>
            </a:br>
            <a:r>
              <a:rPr lang="de-DE" sz="3000" dirty="0">
                <a:latin typeface="Trebuchet MS" panose="020B0603020202020204" pitchFamily="34" charset="0"/>
              </a:rPr>
              <a:t>der</a:t>
            </a:r>
            <a:br>
              <a:rPr lang="de-DE" sz="3000" dirty="0">
                <a:latin typeface="Trebuchet MS" panose="020B0603020202020204" pitchFamily="34" charset="0"/>
              </a:rPr>
            </a:br>
            <a:r>
              <a:rPr lang="de-DE" sz="3000" dirty="0">
                <a:latin typeface="Trebuchet MS" panose="020B0603020202020204" pitchFamily="34" charset="0"/>
              </a:rPr>
              <a:t>Administrator*-innen</a:t>
            </a:r>
          </a:p>
        </p:txBody>
      </p:sp>
      <p:pic>
        <p:nvPicPr>
          <p:cNvPr id="7" name="Inhaltsplatzhalter 6">
            <a:extLst>
              <a:ext uri="{FF2B5EF4-FFF2-40B4-BE49-F238E27FC236}">
                <a16:creationId xmlns:a16="http://schemas.microsoft.com/office/drawing/2014/main" id="{CEA413A9-97F4-D6CD-D5B9-224CA2A76D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4700" y="-678031"/>
            <a:ext cx="8877300" cy="9253699"/>
          </a:xfrm>
        </p:spPr>
      </p:pic>
    </p:spTree>
    <p:extLst>
      <p:ext uri="{BB962C8B-B14F-4D97-AF65-F5344CB8AC3E}">
        <p14:creationId xmlns:p14="http://schemas.microsoft.com/office/powerpoint/2010/main" val="41718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User Stories – Nutzer*in</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a:xfrm>
            <a:off x="838200" y="1690688"/>
            <a:ext cx="10515600" cy="4802187"/>
          </a:xfrm>
        </p:spPr>
        <p:txBody>
          <a:bodyPr>
            <a:normAutofit/>
          </a:bodyPr>
          <a:lstStyle/>
          <a:p>
            <a:pPr>
              <a:lnSpc>
                <a:spcPct val="150000"/>
              </a:lnSpc>
            </a:pPr>
            <a:r>
              <a:rPr lang="de-DE" sz="2000" dirty="0">
                <a:latin typeface="Trebuchet MS" panose="020B0603020202020204" pitchFamily="34" charset="0"/>
              </a:rPr>
              <a:t>Als unregelmäßige*r Nutzer*in möchte ich ein </a:t>
            </a:r>
            <a:r>
              <a:rPr lang="de-DE" sz="2000" dirty="0">
                <a:solidFill>
                  <a:schemeClr val="accent1"/>
                </a:solidFill>
                <a:latin typeface="Trebuchet MS" panose="020B0603020202020204" pitchFamily="34" charset="0"/>
              </a:rPr>
              <a:t>Ticket für eine bestimmte Strecke</a:t>
            </a:r>
            <a:r>
              <a:rPr lang="de-DE" sz="2000" dirty="0">
                <a:latin typeface="Trebuchet MS" panose="020B0603020202020204" pitchFamily="34" charset="0"/>
              </a:rPr>
              <a:t> kaufen können, damit ich mich nicht genauer mit dem Tarifplan auseinandersetzen muss.</a:t>
            </a:r>
          </a:p>
          <a:p>
            <a:pPr>
              <a:lnSpc>
                <a:spcPct val="150000"/>
              </a:lnSpc>
            </a:pPr>
            <a:r>
              <a:rPr lang="de-DE" sz="2000" dirty="0">
                <a:latin typeface="Trebuchet MS" panose="020B0603020202020204" pitchFamily="34" charset="0"/>
              </a:rPr>
              <a:t>Als regelmäßige*r Nutzer*in möchte ich meine </a:t>
            </a:r>
            <a:r>
              <a:rPr lang="de-DE" sz="2000" dirty="0">
                <a:solidFill>
                  <a:schemeClr val="accent1"/>
                </a:solidFill>
                <a:latin typeface="Trebuchet MS" panose="020B0603020202020204" pitchFamily="34" charset="0"/>
              </a:rPr>
              <a:t>Tickets als Favoriten markieren </a:t>
            </a:r>
            <a:r>
              <a:rPr lang="de-DE" sz="2000" dirty="0">
                <a:latin typeface="Trebuchet MS" panose="020B0603020202020204" pitchFamily="34" charset="0"/>
              </a:rPr>
              <a:t>können, damit ich sie später schneller kaufen kann.</a:t>
            </a:r>
          </a:p>
          <a:p>
            <a:pPr>
              <a:lnSpc>
                <a:spcPct val="150000"/>
              </a:lnSpc>
            </a:pPr>
            <a:r>
              <a:rPr lang="de-DE" sz="2000" dirty="0">
                <a:latin typeface="Trebuchet MS" panose="020B0603020202020204" pitchFamily="34" charset="0"/>
              </a:rPr>
              <a:t>Als Nutzer*in möchte ich die Möglichkeit haben, </a:t>
            </a:r>
            <a:r>
              <a:rPr lang="de-DE" sz="2000" dirty="0">
                <a:solidFill>
                  <a:schemeClr val="accent1"/>
                </a:solidFill>
                <a:latin typeface="Trebuchet MS" panose="020B0603020202020204" pitchFamily="34" charset="0"/>
              </a:rPr>
              <a:t>Zeitkarten online zu kaufen</a:t>
            </a:r>
            <a:r>
              <a:rPr lang="de-DE" sz="2000" dirty="0">
                <a:latin typeface="Trebuchet MS" panose="020B0603020202020204" pitchFamily="34" charset="0"/>
              </a:rPr>
              <a:t>, damit ich nicht so viel Geld mit in den Bus nehmen muss.</a:t>
            </a:r>
          </a:p>
          <a:p>
            <a:pPr>
              <a:lnSpc>
                <a:spcPct val="150000"/>
              </a:lnSpc>
            </a:pPr>
            <a:r>
              <a:rPr lang="de-DE" sz="2000" dirty="0">
                <a:latin typeface="Trebuchet MS" panose="020B0603020202020204" pitchFamily="34" charset="0"/>
              </a:rPr>
              <a:t>Als Nutzer*in möchte ich </a:t>
            </a:r>
            <a:r>
              <a:rPr lang="de-DE" sz="2000" dirty="0">
                <a:solidFill>
                  <a:schemeClr val="accent1"/>
                </a:solidFill>
                <a:latin typeface="Trebuchet MS" panose="020B0603020202020204" pitchFamily="34" charset="0"/>
              </a:rPr>
              <a:t>bestehende Abonnements importieren</a:t>
            </a:r>
            <a:r>
              <a:rPr lang="de-DE" sz="2000" dirty="0">
                <a:latin typeface="Trebuchet MS" panose="020B0603020202020204" pitchFamily="34" charset="0"/>
              </a:rPr>
              <a:t> können, damit ich diese später online verwalten kann.</a:t>
            </a:r>
          </a:p>
        </p:txBody>
      </p:sp>
    </p:spTree>
    <p:extLst>
      <p:ext uri="{BB962C8B-B14F-4D97-AF65-F5344CB8AC3E}">
        <p14:creationId xmlns:p14="http://schemas.microsoft.com/office/powerpoint/2010/main" val="26525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User Stories – Administrator*in</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a:xfrm>
            <a:off x="838200" y="1690688"/>
            <a:ext cx="10515600" cy="4802187"/>
          </a:xfrm>
        </p:spPr>
        <p:txBody>
          <a:bodyPr>
            <a:normAutofit/>
          </a:bodyPr>
          <a:lstStyle/>
          <a:p>
            <a:pPr>
              <a:lnSpc>
                <a:spcPct val="150000"/>
              </a:lnSpc>
            </a:pPr>
            <a:r>
              <a:rPr lang="de-DE" sz="2000" dirty="0">
                <a:latin typeface="Trebuchet MS" panose="020B0603020202020204" pitchFamily="34" charset="0"/>
              </a:rPr>
              <a:t>Als Administrator*in möchte ich </a:t>
            </a:r>
            <a:r>
              <a:rPr lang="de-DE" sz="2000" dirty="0">
                <a:solidFill>
                  <a:schemeClr val="accent1"/>
                </a:solidFill>
                <a:latin typeface="Trebuchet MS" panose="020B0603020202020204" pitchFamily="34" charset="0"/>
              </a:rPr>
              <a:t>neue Tarife anlegen</a:t>
            </a:r>
            <a:r>
              <a:rPr lang="de-DE" sz="2000" dirty="0">
                <a:latin typeface="Trebuchet MS" panose="020B0603020202020204" pitchFamily="34" charset="0"/>
              </a:rPr>
              <a:t> können, damit diese dann für die NutzerInnen verfügbar sind.</a:t>
            </a:r>
          </a:p>
          <a:p>
            <a:pPr>
              <a:lnSpc>
                <a:spcPct val="150000"/>
              </a:lnSpc>
            </a:pPr>
            <a:r>
              <a:rPr lang="de-DE" sz="2000" dirty="0">
                <a:latin typeface="Trebuchet MS" panose="020B0603020202020204" pitchFamily="34" charset="0"/>
              </a:rPr>
              <a:t>Als Administrator*in möchte ich </a:t>
            </a:r>
            <a:r>
              <a:rPr lang="de-DE" sz="2000" dirty="0">
                <a:solidFill>
                  <a:schemeClr val="accent1"/>
                </a:solidFill>
                <a:latin typeface="Trebuchet MS" panose="020B0603020202020204" pitchFamily="34" charset="0"/>
              </a:rPr>
              <a:t>bequem und schnell die Preise bestehender Tarife anpassen</a:t>
            </a:r>
            <a:r>
              <a:rPr lang="de-DE" sz="2000" dirty="0">
                <a:latin typeface="Trebuchet MS" panose="020B0603020202020204" pitchFamily="34" charset="0"/>
              </a:rPr>
              <a:t> können, damit ich meine </a:t>
            </a:r>
            <a:r>
              <a:rPr lang="de-DE" sz="2000" dirty="0">
                <a:solidFill>
                  <a:schemeClr val="accent1"/>
                </a:solidFill>
                <a:latin typeface="Trebuchet MS" panose="020B0603020202020204" pitchFamily="34" charset="0"/>
              </a:rPr>
              <a:t>Arbeitszeit effektiver nutzen </a:t>
            </a:r>
            <a:r>
              <a:rPr lang="de-DE" sz="2000" dirty="0">
                <a:latin typeface="Trebuchet MS" panose="020B0603020202020204" pitchFamily="34" charset="0"/>
              </a:rPr>
              <a:t>kann.</a:t>
            </a:r>
          </a:p>
        </p:txBody>
      </p:sp>
    </p:spTree>
    <p:extLst>
      <p:ext uri="{BB962C8B-B14F-4D97-AF65-F5344CB8AC3E}">
        <p14:creationId xmlns:p14="http://schemas.microsoft.com/office/powerpoint/2010/main" val="113214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Brainstorming</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a:xfrm>
            <a:off x="838200" y="1690688"/>
            <a:ext cx="10515600" cy="4802187"/>
          </a:xfrm>
        </p:spPr>
        <p:txBody>
          <a:bodyPr>
            <a:normAutofit/>
          </a:bodyPr>
          <a:lstStyle/>
          <a:p>
            <a:pPr marL="0" indent="0">
              <a:lnSpc>
                <a:spcPct val="160000"/>
              </a:lnSpc>
              <a:buNone/>
            </a:pPr>
            <a:r>
              <a:rPr lang="de-DE" sz="2400" dirty="0">
                <a:latin typeface="Trebuchet MS" panose="020B0603020202020204" pitchFamily="34" charset="0"/>
              </a:rPr>
              <a:t>Login:</a:t>
            </a:r>
          </a:p>
          <a:p>
            <a:pPr>
              <a:lnSpc>
                <a:spcPct val="160000"/>
              </a:lnSpc>
            </a:pPr>
            <a:r>
              <a:rPr lang="de-DE" sz="2000" dirty="0">
                <a:latin typeface="Trebuchet MS" panose="020B0603020202020204" pitchFamily="34" charset="0"/>
              </a:rPr>
              <a:t>Account anlegen (freiwillig) </a:t>
            </a:r>
            <a:r>
              <a:rPr lang="de-DE" sz="2000" dirty="0">
                <a:latin typeface="Trebuchet MS" panose="020B0603020202020204" pitchFamily="34" charset="0"/>
                <a:sym typeface="Wingdings" panose="05000000000000000000" pitchFamily="2" charset="2"/>
              </a:rPr>
              <a:t> Daten werden gespeichert</a:t>
            </a:r>
          </a:p>
          <a:p>
            <a:pPr>
              <a:lnSpc>
                <a:spcPct val="160000"/>
              </a:lnSpc>
            </a:pPr>
            <a:r>
              <a:rPr lang="de-DE" sz="2000" dirty="0">
                <a:latin typeface="Trebuchet MS" panose="020B0603020202020204" pitchFamily="34" charset="0"/>
              </a:rPr>
              <a:t>Kindersicherung/Seniorenmodus</a:t>
            </a:r>
          </a:p>
          <a:p>
            <a:pPr marL="0" indent="0">
              <a:lnSpc>
                <a:spcPct val="160000"/>
              </a:lnSpc>
              <a:buNone/>
            </a:pPr>
            <a:r>
              <a:rPr lang="de-DE" sz="2400" dirty="0">
                <a:latin typeface="Trebuchet MS" panose="020B0603020202020204" pitchFamily="34" charset="0"/>
              </a:rPr>
              <a:t>Ticketanzeige:</a:t>
            </a:r>
          </a:p>
          <a:p>
            <a:pPr>
              <a:lnSpc>
                <a:spcPct val="160000"/>
              </a:lnSpc>
            </a:pPr>
            <a:r>
              <a:rPr lang="de-DE" sz="2000" dirty="0">
                <a:latin typeface="Trebuchet MS" panose="020B0603020202020204" pitchFamily="34" charset="0"/>
              </a:rPr>
              <a:t>Favoritenauswahl</a:t>
            </a:r>
          </a:p>
          <a:p>
            <a:pPr>
              <a:lnSpc>
                <a:spcPct val="160000"/>
              </a:lnSpc>
            </a:pPr>
            <a:r>
              <a:rPr lang="de-DE" sz="2000" dirty="0">
                <a:latin typeface="Trebuchet MS" panose="020B0603020202020204" pitchFamily="34" charset="0"/>
              </a:rPr>
              <a:t>Zeitkarten kaufen</a:t>
            </a:r>
          </a:p>
          <a:p>
            <a:pPr marL="0" indent="0">
              <a:lnSpc>
                <a:spcPct val="160000"/>
              </a:lnSpc>
              <a:buNone/>
            </a:pPr>
            <a:endParaRPr lang="de-DE" sz="2000" dirty="0">
              <a:latin typeface="Trebuchet MS" panose="020B0603020202020204" pitchFamily="34" charset="0"/>
            </a:endParaRPr>
          </a:p>
        </p:txBody>
      </p:sp>
    </p:spTree>
    <p:extLst>
      <p:ext uri="{BB962C8B-B14F-4D97-AF65-F5344CB8AC3E}">
        <p14:creationId xmlns:p14="http://schemas.microsoft.com/office/powerpoint/2010/main" val="23903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Brainstorming</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a:xfrm>
            <a:off x="838200" y="1573620"/>
            <a:ext cx="10515600" cy="4919256"/>
          </a:xfrm>
        </p:spPr>
        <p:txBody>
          <a:bodyPr>
            <a:normAutofit lnSpcReduction="10000"/>
          </a:bodyPr>
          <a:lstStyle/>
          <a:p>
            <a:pPr marL="0" indent="0">
              <a:lnSpc>
                <a:spcPct val="160000"/>
              </a:lnSpc>
              <a:buNone/>
            </a:pPr>
            <a:r>
              <a:rPr lang="de-DE" sz="2400" dirty="0">
                <a:latin typeface="Trebuchet MS" panose="020B0603020202020204" pitchFamily="34" charset="0"/>
              </a:rPr>
              <a:t>Ticketkauf:</a:t>
            </a:r>
          </a:p>
          <a:p>
            <a:pPr>
              <a:lnSpc>
                <a:spcPct val="160000"/>
              </a:lnSpc>
            </a:pPr>
            <a:r>
              <a:rPr lang="de-DE" sz="2000" dirty="0">
                <a:latin typeface="Trebuchet MS" panose="020B0603020202020204" pitchFamily="34" charset="0"/>
              </a:rPr>
              <a:t>Ticket per Mail und mit eingeloggtem Account wird dies auch hinterlegt</a:t>
            </a:r>
          </a:p>
          <a:p>
            <a:pPr>
              <a:lnSpc>
                <a:spcPct val="160000"/>
              </a:lnSpc>
            </a:pPr>
            <a:r>
              <a:rPr lang="de-DE" sz="2000" dirty="0">
                <a:latin typeface="Trebuchet MS" panose="020B0603020202020204" pitchFamily="34" charset="0"/>
              </a:rPr>
              <a:t>Textfeld für E-Mail Adresse, Textfeld zur Bestätigung der E-Mail Adresse</a:t>
            </a:r>
          </a:p>
          <a:p>
            <a:pPr>
              <a:lnSpc>
                <a:spcPct val="160000"/>
              </a:lnSpc>
            </a:pPr>
            <a:r>
              <a:rPr lang="de-DE" sz="2000" dirty="0">
                <a:latin typeface="Trebuchet MS" panose="020B0603020202020204" pitchFamily="34" charset="0"/>
              </a:rPr>
              <a:t>App</a:t>
            </a:r>
          </a:p>
          <a:p>
            <a:pPr marL="0" indent="0">
              <a:lnSpc>
                <a:spcPct val="160000"/>
              </a:lnSpc>
              <a:buNone/>
            </a:pPr>
            <a:r>
              <a:rPr lang="de-DE" sz="2400" dirty="0">
                <a:latin typeface="Trebuchet MS" panose="020B0603020202020204" pitchFamily="34" charset="0"/>
              </a:rPr>
              <a:t>Administrator:</a:t>
            </a:r>
          </a:p>
          <a:p>
            <a:pPr>
              <a:lnSpc>
                <a:spcPct val="160000"/>
              </a:lnSpc>
            </a:pPr>
            <a:r>
              <a:rPr lang="de-DE" sz="2000" dirty="0">
                <a:latin typeface="Trebuchet MS" panose="020B0603020202020204" pitchFamily="34" charset="0"/>
              </a:rPr>
              <a:t>Drop-Down Menüs für Übersichtlichkeit und Navigation</a:t>
            </a:r>
          </a:p>
          <a:p>
            <a:pPr>
              <a:lnSpc>
                <a:spcPct val="160000"/>
              </a:lnSpc>
            </a:pPr>
            <a:r>
              <a:rPr lang="de-DE" sz="2000" dirty="0">
                <a:latin typeface="Trebuchet MS" panose="020B0603020202020204" pitchFamily="34" charset="0"/>
              </a:rPr>
              <a:t>Effiziente Verwaltung und effizienter Zugriff mit Short Cuts</a:t>
            </a:r>
          </a:p>
          <a:p>
            <a:pPr>
              <a:lnSpc>
                <a:spcPct val="160000"/>
              </a:lnSpc>
            </a:pPr>
            <a:r>
              <a:rPr lang="de-DE" sz="2000" dirty="0">
                <a:latin typeface="Trebuchet MS" panose="020B0603020202020204" pitchFamily="34" charset="0"/>
              </a:rPr>
              <a:t>Bestätigung bei Änderungen</a:t>
            </a:r>
            <a:endParaRPr lang="de-DE" sz="1800" dirty="0">
              <a:latin typeface="Trebuchet MS" panose="020B0603020202020204" pitchFamily="34" charset="0"/>
            </a:endParaRPr>
          </a:p>
        </p:txBody>
      </p:sp>
    </p:spTree>
    <p:extLst>
      <p:ext uri="{BB962C8B-B14F-4D97-AF65-F5344CB8AC3E}">
        <p14:creationId xmlns:p14="http://schemas.microsoft.com/office/powerpoint/2010/main" val="89847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04680-AFA4-1D67-B620-9A8C329A26E8}"/>
              </a:ext>
            </a:extLst>
          </p:cNvPr>
          <p:cNvSpPr>
            <a:spLocks noGrp="1"/>
          </p:cNvSpPr>
          <p:nvPr>
            <p:ph type="title"/>
          </p:nvPr>
        </p:nvSpPr>
        <p:spPr/>
        <p:txBody>
          <a:bodyPr>
            <a:normAutofit/>
          </a:bodyPr>
          <a:lstStyle/>
          <a:p>
            <a:r>
              <a:rPr lang="de-DE" sz="4000" dirty="0">
                <a:latin typeface="Trebuchet MS" panose="020B0603020202020204" pitchFamily="34" charset="0"/>
              </a:rPr>
              <a:t>Erste Skizzen zum Aufbau der Website</a:t>
            </a:r>
          </a:p>
        </p:txBody>
      </p:sp>
      <p:sp>
        <p:nvSpPr>
          <p:cNvPr id="3" name="Inhaltsplatzhalter 2">
            <a:extLst>
              <a:ext uri="{FF2B5EF4-FFF2-40B4-BE49-F238E27FC236}">
                <a16:creationId xmlns:a16="http://schemas.microsoft.com/office/drawing/2014/main" id="{42BEC660-F013-ACD0-1670-92B76B479AC2}"/>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490148C0-F016-086E-A228-24F11D9CBE0E}"/>
              </a:ext>
            </a:extLst>
          </p:cNvPr>
          <p:cNvPicPr>
            <a:picLocks noChangeAspect="1"/>
          </p:cNvPicPr>
          <p:nvPr/>
        </p:nvPicPr>
        <p:blipFill>
          <a:blip r:embed="rId2"/>
          <a:stretch>
            <a:fillRect/>
          </a:stretch>
        </p:blipFill>
        <p:spPr>
          <a:xfrm>
            <a:off x="1114424" y="1388456"/>
            <a:ext cx="9515475" cy="2567866"/>
          </a:xfrm>
          <a:prstGeom prst="rect">
            <a:avLst/>
          </a:prstGeom>
        </p:spPr>
      </p:pic>
      <p:pic>
        <p:nvPicPr>
          <p:cNvPr id="7" name="Grafik 6">
            <a:extLst>
              <a:ext uri="{FF2B5EF4-FFF2-40B4-BE49-F238E27FC236}">
                <a16:creationId xmlns:a16="http://schemas.microsoft.com/office/drawing/2014/main" id="{463B7901-F2F8-4625-1158-47A68E856525}"/>
              </a:ext>
            </a:extLst>
          </p:cNvPr>
          <p:cNvPicPr>
            <a:picLocks noChangeAspect="1"/>
          </p:cNvPicPr>
          <p:nvPr/>
        </p:nvPicPr>
        <p:blipFill>
          <a:blip r:embed="rId3"/>
          <a:stretch>
            <a:fillRect/>
          </a:stretch>
        </p:blipFill>
        <p:spPr>
          <a:xfrm>
            <a:off x="1281111" y="4001294"/>
            <a:ext cx="9182100" cy="2766270"/>
          </a:xfrm>
          <a:prstGeom prst="rect">
            <a:avLst/>
          </a:prstGeom>
        </p:spPr>
      </p:pic>
    </p:spTree>
    <p:extLst>
      <p:ext uri="{BB962C8B-B14F-4D97-AF65-F5344CB8AC3E}">
        <p14:creationId xmlns:p14="http://schemas.microsoft.com/office/powerpoint/2010/main" val="14548874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Breitbild</PresentationFormat>
  <Paragraphs>60</Paragraphs>
  <Slides>13</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-apple-system</vt:lpstr>
      <vt:lpstr>Arial</vt:lpstr>
      <vt:lpstr>Calibri</vt:lpstr>
      <vt:lpstr>Calibri Light</vt:lpstr>
      <vt:lpstr>Trebuchet MS</vt:lpstr>
      <vt:lpstr>Office</vt:lpstr>
      <vt:lpstr>HCI-Projekt</vt:lpstr>
      <vt:lpstr>Gliederung</vt:lpstr>
      <vt:lpstr>Persona der Benutzer*in</vt:lpstr>
      <vt:lpstr>Persona der Administrator*-innen</vt:lpstr>
      <vt:lpstr>User Stories – Nutzer*in</vt:lpstr>
      <vt:lpstr>User Stories – Administrator*in</vt:lpstr>
      <vt:lpstr>Brainstorming</vt:lpstr>
      <vt:lpstr>Brainstorming</vt:lpstr>
      <vt:lpstr>Erste Skizzen zum Aufbau der Website</vt:lpstr>
      <vt:lpstr>Usability-Ziele – Nutzer*in</vt:lpstr>
      <vt:lpstr>Usability-Ziele – Administrator*in</vt:lpstr>
      <vt:lpstr>Website</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Jana Ziegler</dc:creator>
  <cp:lastModifiedBy>Jana Ziegler</cp:lastModifiedBy>
  <cp:revision>7</cp:revision>
  <dcterms:created xsi:type="dcterms:W3CDTF">2023-01-29T10:45:00Z</dcterms:created>
  <dcterms:modified xsi:type="dcterms:W3CDTF">2023-01-29T11:39:51Z</dcterms:modified>
</cp:coreProperties>
</file>