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9slSifIRlfksAS4PZuULIwNAP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5bd8e2aca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5bd8e2ac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5077ef20b_3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45077ef20b_3_3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5ba49919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5ba4991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5bd8e2ac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5bd8e2ac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5077ef20b_3_1038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245077ef20b_3_1038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245077ef20b_3_10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45077ef20b_3_1073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245077ef20b_3_1073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245077ef20b_3_107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45077ef20b_3_107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5077ef20b_3_107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g245077ef20b_3_107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g245077ef20b_3_107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245077ef20b_3_107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245077ef20b_3_107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45077ef20b_3_1042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245077ef20b_3_10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45077ef20b_3_104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245077ef20b_3_104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245077ef20b_3_10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45077ef20b_3_104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245077ef20b_3_1049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245077ef20b_3_1049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245077ef20b_3_10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45077ef20b_3_10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245077ef20b_3_105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45077ef20b_3_105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245077ef20b_3_105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245077ef20b_3_10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45077ef20b_3_1061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245077ef20b_3_106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45077ef20b_3_1064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45077ef20b_3_1064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245077ef20b_3_1064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245077ef20b_3_1064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g245077ef20b_3_106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45077ef20b_3_107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245077ef20b_3_107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45077ef20b_3_103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45077ef20b_3_103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245077ef20b_3_10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AMzYQz-3JYwKK83TcyQj7TEKAj_U5U2G/view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hyperlink" Target="https://drive.google.com/file/d/1jvufEGcm_pBG8MWNG37eaDNNTSn4d9lY/view?usp=sharing" TargetMode="External"/><Relationship Id="rId6" Type="http://schemas.openxmlformats.org/officeDocument/2006/relationships/hyperlink" Target="https://drive.google.com/file/d/1NH2uEZSu6vCaOkmnWrCL4oLxdrK-Wyc5/view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hyperlink" Target="https://docs.google.com/document/u/0/d/1aReziwsuxGhTewG8sqJMVvjjb3zEX4hVh2jE5HtTGuU/edit" TargetMode="External"/><Relationship Id="rId5" Type="http://schemas.openxmlformats.org/officeDocument/2006/relationships/hyperlink" Target="https://docs.google.com/document/d/1aReziwsuxGhTewG8sqJMVvjjb3zEX4hVh2jE5HtTGuU/edit?usp=shar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109650" y="517775"/>
            <a:ext cx="5034000" cy="26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s-ES" sz="10000">
                <a:latin typeface="Avenir"/>
                <a:ea typeface="Avenir"/>
                <a:cs typeface="Avenir"/>
                <a:sym typeface="Avenir"/>
              </a:rPr>
              <a:t>Cesta</a:t>
            </a:r>
            <a:br>
              <a:rPr lang="es-ES" sz="10000">
                <a:latin typeface="Avenir"/>
                <a:ea typeface="Avenir"/>
                <a:cs typeface="Avenir"/>
                <a:sym typeface="Avenir"/>
              </a:rPr>
            </a:br>
            <a:r>
              <a:rPr lang="es-ES" sz="10000">
                <a:latin typeface="Avenir"/>
                <a:ea typeface="Avenir"/>
                <a:cs typeface="Avenir"/>
                <a:sym typeface="Avenir"/>
              </a:rPr>
              <a:t>solidaria</a:t>
            </a:r>
            <a:endParaRPr sz="10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840500" y="4581800"/>
            <a:ext cx="40257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0043"/>
              <a:buNone/>
            </a:pPr>
            <a:r>
              <a:rPr b="1" lang="es-ES" sz="7988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Grupo formado por:</a:t>
            </a:r>
            <a:endParaRPr sz="7988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0043"/>
              <a:buNone/>
            </a:pPr>
            <a:r>
              <a:rPr lang="es-ES" sz="7988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Alejandro Jurado Hernández</a:t>
            </a:r>
            <a:endParaRPr sz="7988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0043"/>
              <a:buNone/>
            </a:pPr>
            <a:r>
              <a:rPr lang="es-ES" sz="7988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Juan Andrés Moreno Fernández</a:t>
            </a:r>
            <a:endParaRPr sz="7988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0043"/>
              <a:buNone/>
            </a:pPr>
            <a:r>
              <a:rPr lang="es-ES" sz="7988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Kevin Martínez Martínez</a:t>
            </a:r>
            <a:endParaRPr sz="7988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4864"/>
              <a:buNone/>
            </a:pPr>
            <a:br>
              <a:rPr lang="es-ES"/>
            </a:br>
            <a:endParaRPr/>
          </a:p>
        </p:txBody>
      </p:sp>
      <p:sp>
        <p:nvSpPr>
          <p:cNvPr id="62" name="Google Shape;62;p1"/>
          <p:cNvSpPr/>
          <p:nvPr/>
        </p:nvSpPr>
        <p:spPr>
          <a:xfrm>
            <a:off x="890338" y="4409267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o&#10;&#10;Descripción generada automáticamente" id="63" name="Google Shape;63;p1"/>
          <p:cNvPicPr preferRelativeResize="0"/>
          <p:nvPr/>
        </p:nvPicPr>
        <p:blipFill rotWithShape="1">
          <a:blip r:embed="rId4">
            <a:alphaModFix/>
          </a:blip>
          <a:srcRect b="0" l="0" r="0" t="302"/>
          <a:stretch/>
        </p:blipFill>
        <p:spPr>
          <a:xfrm>
            <a:off x="5396375" y="-2100"/>
            <a:ext cx="6792790" cy="685800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64" name="Google Shape;64;p1"/>
          <p:cNvSpPr txBox="1"/>
          <p:nvPr/>
        </p:nvSpPr>
        <p:spPr>
          <a:xfrm>
            <a:off x="890350" y="3557550"/>
            <a:ext cx="40257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</a:pPr>
            <a:r>
              <a:rPr b="1" lang="es-ES" sz="1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</a:t>
            </a:r>
            <a:r>
              <a:rPr b="1" i="0" lang="es-ES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liente:</a:t>
            </a:r>
            <a:endParaRPr b="1" i="0" sz="19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i="0" lang="es-ES" sz="1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Víctor Gil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8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5bd8e2aca_5_0"/>
          <p:cNvSpPr txBox="1"/>
          <p:nvPr>
            <p:ph type="title"/>
          </p:nvPr>
        </p:nvSpPr>
        <p:spPr>
          <a:xfrm>
            <a:off x="737675" y="1229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¡GRACIAS!</a:t>
            </a:r>
            <a:endParaRPr sz="13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3" name="Google Shape;143;g245bd8e2aca_5_0" title="SnapSave.io - Sonido de aplausos y gritos del publico (128 kbps)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4008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ctrTitle"/>
          </p:nvPr>
        </p:nvSpPr>
        <p:spPr>
          <a:xfrm>
            <a:off x="439200" y="955300"/>
            <a:ext cx="3675000" cy="52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br>
              <a:rPr lang="es-ES" sz="4600">
                <a:latin typeface="Avenir"/>
                <a:ea typeface="Avenir"/>
                <a:cs typeface="Avenir"/>
                <a:sym typeface="Avenir"/>
              </a:rPr>
            </a:br>
            <a:r>
              <a:rPr lang="es-ES" sz="4600">
                <a:latin typeface="Avenir"/>
                <a:ea typeface="Avenir"/>
                <a:cs typeface="Avenir"/>
                <a:sym typeface="Avenir"/>
              </a:rPr>
              <a:t>Información y recogida</a:t>
            </a:r>
            <a:br>
              <a:rPr lang="es-ES" sz="4600">
                <a:latin typeface="Avenir"/>
                <a:ea typeface="Avenir"/>
                <a:cs typeface="Avenir"/>
                <a:sym typeface="Avenir"/>
              </a:rPr>
            </a:br>
            <a:r>
              <a:rPr lang="es-ES" sz="4600">
                <a:latin typeface="Avenir"/>
                <a:ea typeface="Avenir"/>
                <a:cs typeface="Avenir"/>
                <a:sym typeface="Avenir"/>
              </a:rPr>
              <a:t> de datos</a:t>
            </a:r>
            <a:endParaRPr sz="4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t/>
            </a:r>
            <a:endParaRPr sz="5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5491075" y="2102525"/>
            <a:ext cx="6309900" cy="3632700"/>
          </a:xfrm>
          <a:prstGeom prst="rect">
            <a:avLst/>
          </a:prstGeom>
          <a:gradFill>
            <a:gsLst>
              <a:gs pos="0">
                <a:schemeClr val="lt1"/>
              </a:gs>
              <a:gs pos="80000">
                <a:srgbClr val="D9D9D9"/>
              </a:gs>
              <a:gs pos="100000">
                <a:srgbClr val="B3B3B3"/>
              </a:gs>
            </a:gsLst>
            <a:lin ang="2700006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Avenir"/>
                <a:ea typeface="Avenir"/>
                <a:cs typeface="Avenir"/>
                <a:sym typeface="Avenir"/>
              </a:rPr>
              <a:t>En la base de datos de la </a:t>
            </a:r>
            <a:r>
              <a:rPr b="1" lang="es-ES" u="sng">
                <a:latin typeface="Avenir"/>
                <a:ea typeface="Avenir"/>
                <a:cs typeface="Avenir"/>
                <a:sym typeface="Avenir"/>
              </a:rPr>
              <a:t>cesta solidaria</a:t>
            </a:r>
            <a:r>
              <a:rPr lang="es-ES">
                <a:latin typeface="Avenir"/>
                <a:ea typeface="Avenir"/>
                <a:cs typeface="Avenir"/>
                <a:sym typeface="Avenir"/>
              </a:rPr>
              <a:t> se encuentran registrados tanto las personas que necesitan ayuda(socios) como aquellas predispuestas a colaborar(voluntarios) para que el trabajo salga adelante.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Avenir"/>
                <a:ea typeface="Avenir"/>
                <a:cs typeface="Avenir"/>
                <a:sym typeface="Avenir"/>
              </a:rPr>
              <a:t>Los </a:t>
            </a:r>
            <a:r>
              <a:rPr b="1" lang="es-ES" u="sng">
                <a:latin typeface="Avenir"/>
                <a:ea typeface="Avenir"/>
                <a:cs typeface="Avenir"/>
                <a:sym typeface="Avenir"/>
              </a:rPr>
              <a:t>socios</a:t>
            </a:r>
            <a:r>
              <a:rPr lang="es-ES">
                <a:latin typeface="Avenir"/>
                <a:ea typeface="Avenir"/>
                <a:cs typeface="Avenir"/>
                <a:sym typeface="Avenir"/>
              </a:rPr>
              <a:t> son demandantes de las cestas y los voluntarios son aquellos que se encargan de preparar dichas cestas.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Avenir"/>
                <a:ea typeface="Avenir"/>
                <a:cs typeface="Avenir"/>
                <a:sym typeface="Avenir"/>
              </a:rPr>
              <a:t>Estas </a:t>
            </a:r>
            <a:r>
              <a:rPr b="1" lang="es-ES" u="sng">
                <a:latin typeface="Avenir"/>
                <a:ea typeface="Avenir"/>
                <a:cs typeface="Avenir"/>
                <a:sym typeface="Avenir"/>
              </a:rPr>
              <a:t>cestas</a:t>
            </a:r>
            <a:r>
              <a:rPr lang="es-ES">
                <a:latin typeface="Avenir"/>
                <a:ea typeface="Avenir"/>
                <a:cs typeface="Avenir"/>
                <a:sym typeface="Avenir"/>
              </a:rPr>
              <a:t> están compuestas por diferentes </a:t>
            </a:r>
            <a:r>
              <a:rPr b="1" lang="es-ES" u="sng">
                <a:latin typeface="Avenir"/>
                <a:ea typeface="Avenir"/>
                <a:cs typeface="Avenir"/>
                <a:sym typeface="Avenir"/>
              </a:rPr>
              <a:t>productos</a:t>
            </a:r>
            <a:r>
              <a:rPr lang="es-ES">
                <a:latin typeface="Avenir"/>
                <a:ea typeface="Avenir"/>
                <a:cs typeface="Avenir"/>
                <a:sym typeface="Avenir"/>
              </a:rPr>
              <a:t>. En función de las necesidades de cada socio, se han establecido unos estándares de cestas, identificados por letras.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Avenir"/>
                <a:ea typeface="Avenir"/>
                <a:cs typeface="Avenir"/>
                <a:sym typeface="Avenir"/>
              </a:rPr>
              <a:t>Aparte</a:t>
            </a:r>
            <a:r>
              <a:rPr lang="es-ES">
                <a:latin typeface="Avenir"/>
                <a:ea typeface="Avenir"/>
                <a:cs typeface="Avenir"/>
                <a:sym typeface="Avenir"/>
              </a:rPr>
              <a:t>, un socio puede ser también voluntario.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Avenir"/>
                <a:ea typeface="Avenir"/>
                <a:cs typeface="Avenir"/>
                <a:sym typeface="Avenir"/>
              </a:rPr>
              <a:t>Los </a:t>
            </a:r>
            <a:r>
              <a:rPr b="1" lang="es-ES" u="sng">
                <a:latin typeface="Avenir"/>
                <a:ea typeface="Avenir"/>
                <a:cs typeface="Avenir"/>
                <a:sym typeface="Avenir"/>
              </a:rPr>
              <a:t>voluntarios</a:t>
            </a:r>
            <a:r>
              <a:rPr lang="es-ES">
                <a:latin typeface="Avenir"/>
                <a:ea typeface="Avenir"/>
                <a:cs typeface="Avenir"/>
                <a:sym typeface="Avenir"/>
              </a:rPr>
              <a:t> disponen de un sistema de puntuación adecuado al trabajo que realizan. Con este sistema, cada voluntario tiene el derecho de canjear dichos puntos por determinados </a:t>
            </a:r>
            <a:r>
              <a:rPr b="1" lang="es-ES" u="sng">
                <a:latin typeface="Avenir"/>
                <a:ea typeface="Avenir"/>
                <a:cs typeface="Avenir"/>
                <a:sym typeface="Avenir"/>
              </a:rPr>
              <a:t>regalos</a:t>
            </a:r>
            <a:r>
              <a:rPr lang="es-ES">
                <a:latin typeface="Avenir"/>
                <a:ea typeface="Avenir"/>
                <a:cs typeface="Avenir"/>
                <a:sym typeface="Avenir"/>
              </a:rPr>
              <a:t>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mc:AlternateContent>
    <mc:Choice Requires="p14">
      <p:transition spd="slow" p14:dur="26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641100" y="0"/>
            <a:ext cx="109098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 sz="6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ENTIDAD-RELACIÓN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6" name="Google Shape;7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">
            <a:off x="1590250" y="1105876"/>
            <a:ext cx="8728174" cy="4798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4"/>
          <p:cNvGrpSpPr/>
          <p:nvPr/>
        </p:nvGrpSpPr>
        <p:grpSpPr>
          <a:xfrm>
            <a:off x="785150" y="1374500"/>
            <a:ext cx="8277326" cy="5084592"/>
            <a:chOff x="0" y="40817"/>
            <a:chExt cx="5811097" cy="5084592"/>
          </a:xfrm>
        </p:grpSpPr>
        <p:sp>
          <p:nvSpPr>
            <p:cNvPr id="82" name="Google Shape;82;p4"/>
            <p:cNvSpPr/>
            <p:nvPr/>
          </p:nvSpPr>
          <p:spPr>
            <a:xfrm>
              <a:off x="825449" y="552741"/>
              <a:ext cx="4985400" cy="477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recogen (</a:t>
              </a:r>
              <a:r>
                <a:rPr lang="es-ES" sz="1200">
                  <a:solidFill>
                    <a:schemeClr val="dk1"/>
                  </a:solidFill>
                  <a:highlight>
                    <a:srgbClr val="FF9900"/>
                  </a:highlight>
                  <a:latin typeface="Avenir"/>
                  <a:ea typeface="Avenir"/>
                  <a:cs typeface="Avenir"/>
                  <a:sym typeface="Avenir"/>
                </a:rPr>
                <a:t>DNI_socios, ID_cesta</a:t>
              </a:r>
              <a:r>
                <a:rPr lang="es-ES" sz="1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, </a:t>
              </a:r>
              <a:r>
                <a:rPr lang="es-ES" sz="1200">
                  <a:solidFill>
                    <a:schemeClr val="dk1"/>
                  </a:solidFill>
                  <a:highlight>
                    <a:srgbClr val="6D9EEB"/>
                  </a:highlight>
                  <a:latin typeface="Avenir"/>
                  <a:ea typeface="Avenir"/>
                  <a:cs typeface="Avenir"/>
                  <a:sym typeface="Avenir"/>
                </a:rPr>
                <a:t>fecha_recogida</a:t>
              </a:r>
              <a:r>
                <a:rPr lang="es-ES" sz="1200">
                  <a:solidFill>
                    <a:schemeClr val="dk1"/>
                  </a:solidFill>
                  <a:highlight>
                    <a:schemeClr val="lt1"/>
                  </a:highlight>
                  <a:latin typeface="Avenir"/>
                  <a:ea typeface="Avenir"/>
                  <a:cs typeface="Avenir"/>
                  <a:sym typeface="Avenir"/>
                </a:rPr>
                <a:t>)</a:t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0" y="1064669"/>
              <a:ext cx="5811000" cy="477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1" lang="es-ES" sz="1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VOLUNTARIOS </a:t>
              </a:r>
              <a:r>
                <a:rPr lang="es-ES" sz="1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(</a:t>
              </a:r>
              <a:r>
                <a:rPr lang="es-ES" sz="1200">
                  <a:solidFill>
                    <a:schemeClr val="dk1"/>
                  </a:solidFill>
                  <a:highlight>
                    <a:srgbClr val="6D9EEB"/>
                  </a:highlight>
                  <a:latin typeface="Avenir"/>
                  <a:ea typeface="Avenir"/>
                  <a:cs typeface="Avenir"/>
                  <a:sym typeface="Avenir"/>
                </a:rPr>
                <a:t>DNI</a:t>
              </a:r>
              <a:r>
                <a:rPr lang="es-ES" sz="1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, Nombre, Apellidos, Direccion, Telefono, Fecha_nacimiento, Puntos)</a:t>
              </a:r>
              <a:endPara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874897" y="1576592"/>
              <a:ext cx="4936200" cy="477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preparan (</a:t>
              </a:r>
              <a:r>
                <a:rPr lang="es-ES" sz="1200">
                  <a:solidFill>
                    <a:schemeClr val="dk1"/>
                  </a:solidFill>
                  <a:highlight>
                    <a:srgbClr val="FF9900"/>
                  </a:highlight>
                  <a:latin typeface="Avenir"/>
                  <a:ea typeface="Avenir"/>
                  <a:cs typeface="Avenir"/>
                  <a:sym typeface="Avenir"/>
                </a:rPr>
                <a:t>DNI_voluntarios, ID_cesta</a:t>
              </a:r>
              <a:r>
                <a:rPr lang="es-ES" sz="1200">
                  <a:solidFill>
                    <a:schemeClr val="dk1"/>
                  </a:solidFill>
                  <a:highlight>
                    <a:schemeClr val="lt1"/>
                  </a:highlight>
                  <a:latin typeface="Avenir"/>
                  <a:ea typeface="Avenir"/>
                  <a:cs typeface="Avenir"/>
                  <a:sym typeface="Avenir"/>
                </a:rPr>
                <a:t>,</a:t>
              </a:r>
              <a:r>
                <a:rPr lang="es-ES" sz="1200">
                  <a:solidFill>
                    <a:schemeClr val="dk1"/>
                  </a:solidFill>
                  <a:highlight>
                    <a:schemeClr val="accent1"/>
                  </a:highlight>
                  <a:latin typeface="Avenir"/>
                  <a:ea typeface="Avenir"/>
                  <a:cs typeface="Avenir"/>
                  <a:sym typeface="Avenir"/>
                </a:rPr>
                <a:t> </a:t>
              </a:r>
              <a:r>
                <a:rPr lang="es-ES" sz="1200">
                  <a:solidFill>
                    <a:schemeClr val="dk1"/>
                  </a:solidFill>
                  <a:highlight>
                    <a:srgbClr val="6D9EEB"/>
                  </a:highlight>
                  <a:latin typeface="Avenir"/>
                  <a:ea typeface="Avenir"/>
                  <a:cs typeface="Avenir"/>
                  <a:sym typeface="Avenir"/>
                </a:rPr>
                <a:t>fecha_preparación</a:t>
              </a:r>
              <a:r>
                <a:rPr lang="es-ES" sz="1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, cantidad,Horario_entrada, Horario_salida)</a:t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0" y="2088509"/>
              <a:ext cx="5811000" cy="477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1" lang="es-ES" sz="1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REGALOS </a:t>
              </a:r>
              <a:r>
                <a:rPr lang="es-ES" sz="1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(</a:t>
              </a:r>
              <a:r>
                <a:rPr lang="es-ES" sz="1200">
                  <a:solidFill>
                    <a:schemeClr val="dk1"/>
                  </a:solidFill>
                  <a:highlight>
                    <a:srgbClr val="FF9900"/>
                  </a:highlight>
                  <a:latin typeface="Avenir"/>
                  <a:ea typeface="Avenir"/>
                  <a:cs typeface="Avenir"/>
                  <a:sym typeface="Avenir"/>
                </a:rPr>
                <a:t>Codigo</a:t>
              </a:r>
              <a:r>
                <a:rPr lang="es-ES" sz="1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, Nombre, Descripción, Valor_puntos)</a:t>
              </a:r>
              <a:endPara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906825" y="2600441"/>
              <a:ext cx="4904100" cy="477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canjean: (</a:t>
              </a:r>
              <a:r>
                <a:rPr lang="es-ES" sz="1200">
                  <a:solidFill>
                    <a:schemeClr val="dk1"/>
                  </a:solidFill>
                  <a:highlight>
                    <a:srgbClr val="FF9900"/>
                  </a:highlight>
                  <a:latin typeface="Avenir"/>
                  <a:ea typeface="Avenir"/>
                  <a:cs typeface="Avenir"/>
                  <a:sym typeface="Avenir"/>
                </a:rPr>
                <a:t>DNI_voluntario, Codigo</a:t>
              </a:r>
              <a:r>
                <a:rPr lang="es-ES" sz="1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,</a:t>
              </a:r>
              <a:r>
                <a:rPr lang="es-ES" sz="1200">
                  <a:solidFill>
                    <a:schemeClr val="dk1"/>
                  </a:solidFill>
                  <a:highlight>
                    <a:srgbClr val="6D9EEB"/>
                  </a:highlight>
                  <a:latin typeface="Avenir"/>
                  <a:ea typeface="Avenir"/>
                  <a:cs typeface="Avenir"/>
                  <a:sym typeface="Avenir"/>
                </a:rPr>
                <a:t>fecha_canjeo</a:t>
              </a:r>
              <a:r>
                <a:rPr lang="es-ES" sz="1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)</a:t>
              </a:r>
              <a:endPara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0" y="3112349"/>
              <a:ext cx="5811000" cy="477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1" lang="es-ES" sz="1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CESTA </a:t>
              </a:r>
              <a:r>
                <a:rPr lang="es-ES" sz="1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(</a:t>
              </a:r>
              <a:r>
                <a:rPr lang="es-ES" sz="1200">
                  <a:solidFill>
                    <a:schemeClr val="dk1"/>
                  </a:solidFill>
                  <a:highlight>
                    <a:srgbClr val="6D9EEB"/>
                  </a:highlight>
                  <a:latin typeface="Avenir"/>
                  <a:ea typeface="Avenir"/>
                  <a:cs typeface="Avenir"/>
                  <a:sym typeface="Avenir"/>
                </a:rPr>
                <a:t>ID</a:t>
              </a:r>
              <a:r>
                <a:rPr lang="es-ES" sz="1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, Valor_total, Stock)</a:t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0" y="3624269"/>
              <a:ext cx="5811000" cy="477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DETALLE_CESTA </a:t>
              </a:r>
              <a:r>
                <a:rPr lang="es-ES" sz="1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(</a:t>
              </a:r>
              <a:r>
                <a:rPr lang="es-ES" sz="1200">
                  <a:solidFill>
                    <a:schemeClr val="dk1"/>
                  </a:solidFill>
                  <a:highlight>
                    <a:srgbClr val="FF9900"/>
                  </a:highlight>
                  <a:latin typeface="Avenir"/>
                  <a:ea typeface="Avenir"/>
                  <a:cs typeface="Avenir"/>
                  <a:sym typeface="Avenir"/>
                </a:rPr>
                <a:t>ID_cesta</a:t>
              </a:r>
              <a:r>
                <a:rPr lang="es-ES" sz="1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, NumeroLinea, Cantidad)</a:t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825599" y="4136191"/>
              <a:ext cx="4985400" cy="477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contienen (</a:t>
              </a:r>
              <a:r>
                <a:rPr lang="es-ES" sz="1200">
                  <a:solidFill>
                    <a:schemeClr val="dk1"/>
                  </a:solidFill>
                  <a:highlight>
                    <a:srgbClr val="FF9900"/>
                  </a:highlight>
                  <a:latin typeface="Avenir"/>
                  <a:ea typeface="Avenir"/>
                  <a:cs typeface="Avenir"/>
                  <a:sym typeface="Avenir"/>
                </a:rPr>
                <a:t>ID_cesta,NumeroLinea,ref_producto</a:t>
              </a:r>
              <a:r>
                <a:rPr lang="es-ES" sz="1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)</a:t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47" y="4648109"/>
              <a:ext cx="5811000" cy="477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1" lang="es-ES" sz="1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PRODUCTOS </a:t>
              </a:r>
              <a:r>
                <a:rPr lang="es-ES" sz="1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(</a:t>
              </a:r>
              <a:r>
                <a:rPr lang="es-ES" sz="1200">
                  <a:solidFill>
                    <a:schemeClr val="dk1"/>
                  </a:solidFill>
                  <a:highlight>
                    <a:srgbClr val="6D9EEB"/>
                  </a:highlight>
                  <a:latin typeface="Avenir"/>
                  <a:ea typeface="Avenir"/>
                  <a:cs typeface="Avenir"/>
                  <a:sym typeface="Avenir"/>
                </a:rPr>
                <a:t>Referencia</a:t>
              </a:r>
              <a:r>
                <a:rPr lang="es-ES" sz="1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, Nombre, Valor, Stock, Medida, Fecha_caducidad)</a:t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" y="40816"/>
              <a:ext cx="5811000" cy="477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SOCIOS </a:t>
              </a:r>
              <a:r>
                <a:rPr lang="es-ES" sz="1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(</a:t>
              </a:r>
              <a:r>
                <a:rPr lang="es-ES" sz="1200">
                  <a:solidFill>
                    <a:schemeClr val="dk1"/>
                  </a:solidFill>
                  <a:highlight>
                    <a:srgbClr val="6D9EEB"/>
                  </a:highlight>
                  <a:latin typeface="Avenir"/>
                  <a:ea typeface="Avenir"/>
                  <a:cs typeface="Avenir"/>
                  <a:sym typeface="Avenir"/>
                </a:rPr>
                <a:t>DNI</a:t>
              </a:r>
              <a:r>
                <a:rPr lang="es-ES" sz="1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, Nombre, Apellidos, Direccion, Telefono, Fecha_nacimiento, Ingresos, Cantidad_familiares, tipo_ayuda)</a:t>
              </a:r>
              <a:endParaRPr/>
            </a:p>
          </p:txBody>
        </p:sp>
      </p:grpSp>
      <p:sp>
        <p:nvSpPr>
          <p:cNvPr id="92" name="Google Shape;92;p4"/>
          <p:cNvSpPr txBox="1"/>
          <p:nvPr/>
        </p:nvSpPr>
        <p:spPr>
          <a:xfrm>
            <a:off x="9659025" y="5541975"/>
            <a:ext cx="238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Clave </a:t>
            </a:r>
            <a:r>
              <a:rPr b="1" lang="es-ES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primaria</a:t>
            </a:r>
            <a:endParaRPr b="1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Clave foreign y primaria</a:t>
            </a:r>
            <a:endParaRPr b="1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9320025" y="5870925"/>
            <a:ext cx="299100" cy="179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9320025" y="6117700"/>
            <a:ext cx="299100" cy="179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1233150" y="271325"/>
            <a:ext cx="9725700" cy="83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PASO A TABLA</a:t>
            </a:r>
            <a:endParaRPr sz="4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9993800" y="5417300"/>
            <a:ext cx="1131900" cy="28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500">
                <a:latin typeface="Avenir"/>
                <a:ea typeface="Avenir"/>
                <a:cs typeface="Avenir"/>
                <a:sym typeface="Avenir"/>
              </a:rPr>
              <a:t>Leyenda</a:t>
            </a:r>
            <a:endParaRPr b="1" sz="15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5077ef20b_3_383"/>
          <p:cNvSpPr txBox="1"/>
          <p:nvPr>
            <p:ph type="ctrTitle"/>
          </p:nvPr>
        </p:nvSpPr>
        <p:spPr>
          <a:xfrm>
            <a:off x="2575725" y="349625"/>
            <a:ext cx="407700" cy="4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None/>
            </a:pPr>
            <a:r>
              <a:rPr b="1" lang="es-ES" sz="2360">
                <a:latin typeface="Avenir"/>
                <a:ea typeface="Avenir"/>
                <a:cs typeface="Avenir"/>
                <a:sym typeface="Avenir"/>
              </a:rPr>
              <a:t>NORMALIZACIÓN</a:t>
            </a:r>
            <a:endParaRPr sz="43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245077ef20b_3_383"/>
          <p:cNvSpPr txBox="1"/>
          <p:nvPr/>
        </p:nvSpPr>
        <p:spPr>
          <a:xfrm>
            <a:off x="6424725" y="3036875"/>
            <a:ext cx="3634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400">
                <a:latin typeface="Avenir"/>
                <a:ea typeface="Avenir"/>
                <a:cs typeface="Avenir"/>
                <a:sym typeface="Avenir"/>
              </a:rPr>
              <a:t>Se considera que está en tercera forma normal</a:t>
            </a:r>
            <a:endParaRPr sz="34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"/>
          <p:cNvSpPr txBox="1"/>
          <p:nvPr>
            <p:ph type="title"/>
          </p:nvPr>
        </p:nvSpPr>
        <p:spPr>
          <a:xfrm>
            <a:off x="6513788" y="365125"/>
            <a:ext cx="4839900" cy="18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Trabajamos en MYSQL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ombilla en fondo amarillo con rayos de luz y cable pintados" id="109" name="Google Shape;109;p5"/>
          <p:cNvPicPr preferRelativeResize="0"/>
          <p:nvPr/>
        </p:nvPicPr>
        <p:blipFill rotWithShape="1">
          <a:blip r:embed="rId3">
            <a:alphaModFix/>
          </a:blip>
          <a:srcRect b="3" l="43727" r="1402" t="0"/>
          <a:stretch/>
        </p:blipFill>
        <p:spPr>
          <a:xfrm>
            <a:off x="20" y="10"/>
            <a:ext cx="6116549" cy="6857990"/>
          </a:xfrm>
          <a:custGeom>
            <a:rect b="b" l="l" r="r" t="t"/>
            <a:pathLst>
              <a:path extrusionOk="0" h="6879321" w="6116569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6513788" y="2333297"/>
            <a:ext cx="4840010" cy="3843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s-ES" sz="2000">
                <a:solidFill>
                  <a:schemeClr val="accent1"/>
                </a:solidFill>
              </a:rPr>
              <a:t>Creación de la estructura</a:t>
            </a:r>
            <a:endParaRPr sz="2000">
              <a:solidFill>
                <a:schemeClr val="accent1"/>
              </a:solidFill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3D85C6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s-ES" sz="2000">
                <a:solidFill>
                  <a:schemeClr val="accent1"/>
                </a:solidFill>
              </a:rPr>
              <a:t>Inserción y manipulación de datos</a:t>
            </a:r>
            <a:endParaRPr sz="2000">
              <a:solidFill>
                <a:schemeClr val="accent1"/>
              </a:solidFill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3D85C6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s-ES" sz="2000">
                <a:solidFill>
                  <a:schemeClr val="accent1"/>
                </a:solidFill>
              </a:rPr>
              <a:t>Creación de consultas</a:t>
            </a:r>
            <a:endParaRPr sz="2000">
              <a:solidFill>
                <a:schemeClr val="accent1"/>
              </a:solidFill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111" name="Google Shape;11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36587">
            <a:off x="8784563" y="4895337"/>
            <a:ext cx="2505075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5">
            <a:hlinkClick r:id="rId5"/>
          </p:cNvPr>
          <p:cNvSpPr/>
          <p:nvPr/>
        </p:nvSpPr>
        <p:spPr>
          <a:xfrm rot="10800000">
            <a:off x="6649825" y="2361474"/>
            <a:ext cx="30672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">
            <a:hlinkClick r:id="rId6"/>
          </p:cNvPr>
          <p:cNvSpPr/>
          <p:nvPr/>
        </p:nvSpPr>
        <p:spPr>
          <a:xfrm rot="10800000">
            <a:off x="6794625" y="3139625"/>
            <a:ext cx="3970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latin typeface="Avenir"/>
                <a:ea typeface="Avenir"/>
                <a:cs typeface="Avenir"/>
                <a:sym typeface="Avenir"/>
              </a:rPr>
              <a:t>CONSULTAS EN MYSQL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1941225" y="1566650"/>
            <a:ext cx="85704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0193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6666"/>
              <a:buFont typeface="Avenir"/>
              <a:buChar char="●"/>
            </a:pPr>
            <a:r>
              <a:rPr lang="es-E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Listado de voluntarios (Nombre, apellidos, DNI) con la cantidad de cestas que ha preparado de cada tipo indicado entre dos fechas (en un periodo).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6666"/>
              <a:buFont typeface="Avenir"/>
              <a:buChar char="●"/>
            </a:pPr>
            <a:r>
              <a:rPr lang="es-E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Cantidad de cestas entregadas a cada socio.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6666"/>
              <a:buFont typeface="Avenir"/>
              <a:buChar char="●"/>
            </a:pPr>
            <a:r>
              <a:rPr lang="es-E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Listado de productos y ordenado por el campo de Valor de </a:t>
            </a:r>
            <a:r>
              <a:rPr lang="es-E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más</a:t>
            </a:r>
            <a:r>
              <a:rPr lang="es-E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a menos de aquellos productos que se </a:t>
            </a:r>
            <a:r>
              <a:rPr lang="es-E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miden</a:t>
            </a:r>
            <a:r>
              <a:rPr lang="es-E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en litros.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ct val="116666"/>
              <a:buFont typeface="Avenir"/>
              <a:buChar char="●"/>
            </a:pPr>
            <a:r>
              <a:rPr lang="es-E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Detalle con todo el contenido de la cesta con más valor.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93261">
            <a:off x="9394825" y="4290075"/>
            <a:ext cx="2352875" cy="23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08842">
            <a:off x="147600" y="4431325"/>
            <a:ext cx="2477201" cy="247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5ba499194_0_0"/>
          <p:cNvSpPr txBox="1"/>
          <p:nvPr>
            <p:ph type="title"/>
          </p:nvPr>
        </p:nvSpPr>
        <p:spPr>
          <a:xfrm>
            <a:off x="415650" y="403973"/>
            <a:ext cx="11360700" cy="573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ES" sz="2630">
                <a:latin typeface="Avenir"/>
                <a:ea typeface="Avenir"/>
                <a:cs typeface="Avenir"/>
                <a:sym typeface="Avenir"/>
              </a:rPr>
              <a:t>CREACIÓN DE PROGRAMAS, INFORMES Y DISPARADORES EN PL/SQL</a:t>
            </a:r>
            <a:endParaRPr sz="253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7" name="Google Shape;127;g245ba499194_0_0"/>
          <p:cNvSpPr txBox="1"/>
          <p:nvPr>
            <p:ph idx="1" type="body"/>
          </p:nvPr>
        </p:nvSpPr>
        <p:spPr>
          <a:xfrm>
            <a:off x="415600" y="1335625"/>
            <a:ext cx="3541800" cy="4756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PROCEDIMIENTOS</a:t>
            </a:r>
            <a:endParaRPr sz="28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s-ES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+ </a:t>
            </a:r>
            <a:r>
              <a:rPr lang="es-ES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Actualiza el campo tipo de ayuda según el nivel de renta pasando como parámetro el DNI de Socio.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+ </a:t>
            </a:r>
            <a:r>
              <a:rPr lang="es-ES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Obtener un listado por pantalla de todas las cestas entregadas a un determinado socio (pasando DNI de socio</a:t>
            </a:r>
            <a:r>
              <a:rPr lang="es-ES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).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+ </a:t>
            </a:r>
            <a:r>
              <a:rPr lang="es-ES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Obtener (pasando el tipo de cesta) el detalle de la cesta.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+ Al insertar o borrar cualquier producto del detalle de la cesta se tiene que incrementar o decrementar el valor de la cesta.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27342"/>
              <a:buFont typeface="Arial"/>
              <a:buNone/>
            </a:pPr>
            <a:r>
              <a:rPr lang="es-ES" sz="402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Google Shape;128;g245ba499194_0_0"/>
          <p:cNvSpPr txBox="1"/>
          <p:nvPr>
            <p:ph idx="2" type="body"/>
          </p:nvPr>
        </p:nvSpPr>
        <p:spPr>
          <a:xfrm>
            <a:off x="6937750" y="1295850"/>
            <a:ext cx="4838400" cy="479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98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TRIGGER</a:t>
            </a:r>
            <a:endParaRPr sz="598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ES" sz="2166">
                <a:solidFill>
                  <a:schemeClr val="dk1"/>
                </a:solidFill>
              </a:rPr>
              <a:t> </a:t>
            </a:r>
            <a:r>
              <a:rPr lang="es-ES" sz="4012">
                <a:solidFill>
                  <a:schemeClr val="dk1"/>
                </a:solidFill>
              </a:rPr>
              <a:t>+ </a:t>
            </a:r>
            <a:r>
              <a:rPr lang="es-ES" sz="402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Actualiza el stock de las cestas cada vez que haya una entrega a un socio.</a:t>
            </a:r>
            <a:endParaRPr sz="402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402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+ Actualiza el stock de las cestas cada vez que un voluntario prepare cestas.</a:t>
            </a:r>
            <a:endParaRPr sz="402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402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+ Actualizar los puntos acumulados que tienen los voluntarios cada vez que canjean los puntos,  al descontar el valor de lo que ha canjeado no se puede quedar en negativo.</a:t>
            </a:r>
            <a:endParaRPr sz="402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402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+ Creando previamente una tabla llamada HISTORIAL_RECOGIDAS añadir también la fecha de borrado y el usuario que la ha borrado. Cuando se elimine una recogida, se guardará en el historial de recogidas.</a:t>
            </a:r>
            <a:endParaRPr sz="402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02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9" name="Google Shape;129;g245ba499194_0_0"/>
          <p:cNvSpPr txBox="1"/>
          <p:nvPr>
            <p:ph idx="1" type="body"/>
          </p:nvPr>
        </p:nvSpPr>
        <p:spPr>
          <a:xfrm>
            <a:off x="4022125" y="1263125"/>
            <a:ext cx="2950500" cy="4756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FUNCIONES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+ </a:t>
            </a:r>
            <a:r>
              <a:rPr lang="es-E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Saber el valor total(dinero) y en un período de tiempo, que ha recibido un socio según el valor total de las cestas pasando como parámetros el DNI del socio, la fecha inicio y la fecha fin del período.</a:t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+ </a:t>
            </a:r>
            <a:r>
              <a:rPr lang="es-E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Cantidad de productos distintos que lleva una cesta determinada pasando tipo de cesta (ID de la cesta).</a:t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5bd8e2aca_1_0"/>
          <p:cNvSpPr txBox="1"/>
          <p:nvPr>
            <p:ph type="title"/>
          </p:nvPr>
        </p:nvSpPr>
        <p:spPr>
          <a:xfrm>
            <a:off x="838200" y="4249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Avenir"/>
                <a:ea typeface="Avenir"/>
                <a:cs typeface="Avenir"/>
                <a:sym typeface="Avenir"/>
              </a:rPr>
              <a:t>M</a:t>
            </a:r>
            <a:r>
              <a:rPr b="1" lang="es-ES">
                <a:latin typeface="Avenir"/>
                <a:ea typeface="Avenir"/>
                <a:cs typeface="Avenir"/>
                <a:sym typeface="Avenir"/>
              </a:rPr>
              <a:t>ANUAL DE USUARIO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5" name="Google Shape;135;g245bd8e2aca_1_0"/>
          <p:cNvSpPr txBox="1"/>
          <p:nvPr>
            <p:ph idx="1" type="body"/>
          </p:nvPr>
        </p:nvSpPr>
        <p:spPr>
          <a:xfrm>
            <a:off x="4604075" y="3912300"/>
            <a:ext cx="3239700" cy="6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1600"/>
              </a:spcAft>
              <a:buNone/>
            </a:pPr>
            <a:r>
              <a:rPr b="1" lang="es-ES">
                <a:solidFill>
                  <a:schemeClr val="lt1"/>
                </a:solidFill>
                <a:uFill>
                  <a:noFill/>
                </a:uFill>
                <a:latin typeface="Avenir"/>
                <a:ea typeface="Avenir"/>
                <a:cs typeface="Avenir"/>
                <a:sym typeface="Aveni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Manual de usuario</a:t>
            </a:r>
            <a:endParaRPr b="1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6" name="Google Shape;136;g245bd8e2aca_1_0">
            <a:hlinkClick r:id="rId5"/>
          </p:cNvPr>
          <p:cNvSpPr/>
          <p:nvPr/>
        </p:nvSpPr>
        <p:spPr>
          <a:xfrm rot="10800000">
            <a:off x="2489050" y="3112749"/>
            <a:ext cx="30672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45bd8e2aca_1_0"/>
          <p:cNvSpPr/>
          <p:nvPr/>
        </p:nvSpPr>
        <p:spPr>
          <a:xfrm>
            <a:off x="3904825" y="3912300"/>
            <a:ext cx="877500" cy="43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2023-05-15T09:51:47Z</dcterms:created>
</cp:coreProperties>
</file>