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bold.fntdata"/><Relationship Id="rId6" Type="http://schemas.openxmlformats.org/officeDocument/2006/relationships/slide" Target="slides/slide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6f75fc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6f75fc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slides,I am going to introduce an open source project called KubeScript, and show how it make k8s devops easiser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work is done by Junjun &amp; Maoseng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c6f75fce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c6f75fce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c6f75fceb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c6f75fceb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c6f75fceb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c6f75fceb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6f75fce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6f75fce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aims to solve the pain points of other existing solutions like kustomize.</a:t>
            </a:r>
            <a:br>
              <a:rPr lang="en"/>
            </a:br>
            <a:r>
              <a:rPr lang="en"/>
              <a:t>With KS, developers write JSON like code in </a:t>
            </a:r>
            <a:r>
              <a:rPr lang="en"/>
              <a:t>typescript</a:t>
            </a:r>
            <a:r>
              <a:rPr lang="en"/>
              <a:t> to declare k8s manifests, then exec it in one command.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c6f75fceb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c6f75fce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some basic features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c987db4a9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c987db4a9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c987db4a9a_1_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c987db4a9a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is an advanced feature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KS allow developers to build app with reusable constructs and traits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compare it with how it does in Kustomize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c987db4a9a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c987db4a9a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c6f75fce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c6f75fce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c987db4a9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c987db4a9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6f75fceb_0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6f75fce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I wanna share some future goals of ks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is a gitops for k8s, we want it to be a better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ambitious goal is a package manager for k8s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-y36dsXaDVba9m76FmeCtjTE1cjfcA2j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ABzWWY2VqSI5GvGXckyHjaKCyfnh2iyD/view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-9h3Uqfy0WAfafXKRgH5XVVtOv_ELX0G/view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DRY K8S DevOps with KubeScript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Junjun Deng &amp; Maosen Huang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Title:</a:t>
            </a:r>
            <a:br>
              <a:rPr lang="en"/>
            </a:br>
            <a:r>
              <a:rPr lang="en"/>
              <a:t>Book Title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Author:</a:t>
            </a:r>
            <a:br>
              <a:rPr lang="en"/>
            </a:br>
            <a:r>
              <a:rPr lang="en"/>
              <a:t>Wendy Writer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"/>
              <a:t>Publisher:</a:t>
            </a:r>
            <a:br>
              <a:rPr lang="en"/>
            </a:br>
            <a:r>
              <a:rPr lang="en"/>
              <a:t>Publisher Name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None/>
            </a:pPr>
            <a:r>
              <a:rPr lang="en"/>
              <a:t>Copyright Date:</a:t>
            </a:r>
            <a:br>
              <a:rPr lang="en"/>
            </a:br>
            <a:r>
              <a:rPr lang="en"/>
              <a:t>20XX</a:t>
            </a:r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the book’s main message? Use this slide to concisely state it.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4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Review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153" name="Google Shape;153;p24"/>
          <p:cNvGrpSpPr/>
          <p:nvPr/>
        </p:nvGrpSpPr>
        <p:grpSpPr>
          <a:xfrm>
            <a:off x="1211307" y="1705030"/>
            <a:ext cx="1233485" cy="1233485"/>
            <a:chOff x="1700550" y="1498632"/>
            <a:chExt cx="1053900" cy="1053900"/>
          </a:xfrm>
        </p:grpSpPr>
        <p:sp>
          <p:nvSpPr>
            <p:cNvPr id="154" name="Google Shape;154;p24"/>
            <p:cNvSpPr/>
            <p:nvPr/>
          </p:nvSpPr>
          <p:spPr>
            <a:xfrm>
              <a:off x="1700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24"/>
            <p:cNvSpPr/>
            <p:nvPr/>
          </p:nvSpPr>
          <p:spPr>
            <a:xfrm>
              <a:off x="1956450" y="1729405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24"/>
          <p:cNvGrpSpPr/>
          <p:nvPr/>
        </p:nvGrpSpPr>
        <p:grpSpPr>
          <a:xfrm>
            <a:off x="2583323" y="1705030"/>
            <a:ext cx="1233485" cy="1233485"/>
            <a:chOff x="2872812" y="1498619"/>
            <a:chExt cx="1053900" cy="1053900"/>
          </a:xfrm>
        </p:grpSpPr>
        <p:sp>
          <p:nvSpPr>
            <p:cNvPr id="157" name="Google Shape;157;p24"/>
            <p:cNvSpPr/>
            <p:nvPr/>
          </p:nvSpPr>
          <p:spPr>
            <a:xfrm>
              <a:off x="2872812" y="1498619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4"/>
            <p:cNvSpPr/>
            <p:nvPr/>
          </p:nvSpPr>
          <p:spPr>
            <a:xfrm>
              <a:off x="3128712" y="1729418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9" name="Google Shape;159;p24"/>
          <p:cNvGrpSpPr/>
          <p:nvPr/>
        </p:nvGrpSpPr>
        <p:grpSpPr>
          <a:xfrm>
            <a:off x="3955309" y="1705030"/>
            <a:ext cx="1233485" cy="1233485"/>
            <a:chOff x="4045050" y="1484544"/>
            <a:chExt cx="1053900" cy="1053900"/>
          </a:xfrm>
        </p:grpSpPr>
        <p:sp>
          <p:nvSpPr>
            <p:cNvPr id="160" name="Google Shape;160;p24"/>
            <p:cNvSpPr/>
            <p:nvPr/>
          </p:nvSpPr>
          <p:spPr>
            <a:xfrm>
              <a:off x="4045050" y="1484544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4"/>
            <p:cNvSpPr/>
            <p:nvPr/>
          </p:nvSpPr>
          <p:spPr>
            <a:xfrm>
              <a:off x="4300950" y="1715343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2" name="Google Shape;162;p24"/>
          <p:cNvGrpSpPr/>
          <p:nvPr/>
        </p:nvGrpSpPr>
        <p:grpSpPr>
          <a:xfrm>
            <a:off x="5327311" y="1705030"/>
            <a:ext cx="1233485" cy="1233485"/>
            <a:chOff x="5217300" y="1498632"/>
            <a:chExt cx="1053900" cy="1053900"/>
          </a:xfrm>
        </p:grpSpPr>
        <p:sp>
          <p:nvSpPr>
            <p:cNvPr id="163" name="Google Shape;163;p24"/>
            <p:cNvSpPr/>
            <p:nvPr/>
          </p:nvSpPr>
          <p:spPr>
            <a:xfrm>
              <a:off x="521730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24"/>
            <p:cNvSpPr/>
            <p:nvPr/>
          </p:nvSpPr>
          <p:spPr>
            <a:xfrm>
              <a:off x="547320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" name="Google Shape;165;p24"/>
          <p:cNvGrpSpPr/>
          <p:nvPr/>
        </p:nvGrpSpPr>
        <p:grpSpPr>
          <a:xfrm>
            <a:off x="6699312" y="1705030"/>
            <a:ext cx="1233485" cy="1233485"/>
            <a:chOff x="6389550" y="1498632"/>
            <a:chExt cx="1053900" cy="1053900"/>
          </a:xfrm>
        </p:grpSpPr>
        <p:sp>
          <p:nvSpPr>
            <p:cNvPr id="166" name="Google Shape;166;p24"/>
            <p:cNvSpPr/>
            <p:nvPr/>
          </p:nvSpPr>
          <p:spPr>
            <a:xfrm>
              <a:off x="6389550" y="1498632"/>
              <a:ext cx="1053900" cy="1053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6645450" y="1729430"/>
              <a:ext cx="542100" cy="515400"/>
            </a:xfrm>
            <a:prstGeom prst="star5">
              <a:avLst>
                <a:gd fmla="val 19098" name="adj"/>
                <a:gd fmla="val 105146" name="hf"/>
                <a:gd fmla="val 110557" name="vf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24"/>
          <p:cNvSpPr txBox="1"/>
          <p:nvPr>
            <p:ph idx="4294967295" type="body"/>
          </p:nvPr>
        </p:nvSpPr>
        <p:spPr>
          <a:xfrm>
            <a:off x="311700" y="3198825"/>
            <a:ext cx="8520600" cy="16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/>
              <a:t>Would you recommend this book? </a:t>
            </a:r>
            <a:br>
              <a:rPr lang="en" sz="2400"/>
            </a:br>
            <a:r>
              <a:rPr lang="en" sz="2400"/>
              <a:t>Write your review here.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KubeScript is an open source DRY solution to Kubernetes DevOps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yaml files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No boilerplate or hack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Type based code completion with 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/>
              <a:t>Safe sandbox with Deno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 rotWithShape="1">
          <a:blip r:embed="rId3">
            <a:alphaModFix/>
          </a:blip>
          <a:srcRect b="0" l="25450" r="25455" t="0"/>
          <a:stretch/>
        </p:blipFill>
        <p:spPr>
          <a:xfrm>
            <a:off x="6838875" y="3305575"/>
            <a:ext cx="2076523" cy="1609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Inline documentation &amp; code completion</a:t>
            </a:r>
            <a:endParaRPr/>
          </a:p>
        </p:txBody>
      </p:sp>
      <p:sp>
        <p:nvSpPr>
          <p:cNvPr id="77" name="Google Shape;77;p15"/>
          <p:cNvSpPr txBox="1"/>
          <p:nvPr>
            <p:ph idx="4294967295" type="body"/>
          </p:nvPr>
        </p:nvSpPr>
        <p:spPr>
          <a:xfrm>
            <a:off x="311700" y="1195201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Kustomize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78" name="Google Shape;78;p15"/>
          <p:cNvCxnSpPr/>
          <p:nvPr/>
        </p:nvCxnSpPr>
        <p:spPr>
          <a:xfrm>
            <a:off x="41867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5"/>
          <p:cNvSpPr txBox="1"/>
          <p:nvPr>
            <p:ph idx="4294967295" type="body"/>
          </p:nvPr>
        </p:nvSpPr>
        <p:spPr>
          <a:xfrm>
            <a:off x="31170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YAML is plain text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No t</a:t>
            </a:r>
            <a:r>
              <a:rPr lang="en" sz="1400"/>
              <a:t>ype check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Hack with adhoc transformations</a:t>
            </a:r>
            <a:endParaRPr sz="1400"/>
          </a:p>
        </p:txBody>
      </p:sp>
      <p:sp>
        <p:nvSpPr>
          <p:cNvPr id="80" name="Google Shape;80;p15"/>
          <p:cNvSpPr txBox="1"/>
          <p:nvPr>
            <p:ph idx="4294967295" type="body"/>
          </p:nvPr>
        </p:nvSpPr>
        <p:spPr>
          <a:xfrm>
            <a:off x="4905750" y="1201619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KubeScript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81" name="Google Shape;81;p15"/>
          <p:cNvCxnSpPr/>
          <p:nvPr/>
        </p:nvCxnSpPr>
        <p:spPr>
          <a:xfrm>
            <a:off x="5012725" y="181188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" name="Google Shape;82;p15"/>
          <p:cNvSpPr txBox="1"/>
          <p:nvPr>
            <p:ph idx="4294967295" type="body"/>
          </p:nvPr>
        </p:nvSpPr>
        <p:spPr>
          <a:xfrm>
            <a:off x="4905750" y="1916330"/>
            <a:ext cx="3853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Inline documentation on hover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Type based code completion &amp; type </a:t>
            </a:r>
            <a:r>
              <a:rPr lang="en" sz="1400"/>
              <a:t>check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Full power of TypeScript, no hack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88" name="Google Shape;88;p16" title="screencast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3488" y="1343900"/>
            <a:ext cx="7237025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apps with reusable constructs and traits</a:t>
            </a:r>
            <a:endParaRPr/>
          </a:p>
        </p:txBody>
      </p:sp>
      <p:sp>
        <p:nvSpPr>
          <p:cNvPr id="94" name="Google Shape;94;p17"/>
          <p:cNvSpPr txBox="1"/>
          <p:nvPr>
            <p:ph idx="4294967295" type="body"/>
          </p:nvPr>
        </p:nvSpPr>
        <p:spPr>
          <a:xfrm>
            <a:off x="4572000" y="1187576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KubeScript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5" name="Google Shape;95;p17"/>
          <p:cNvCxnSpPr/>
          <p:nvPr/>
        </p:nvCxnSpPr>
        <p:spPr>
          <a:xfrm>
            <a:off x="4678975" y="18042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" name="Google Shape;96;p17"/>
          <p:cNvSpPr txBox="1"/>
          <p:nvPr>
            <p:ph idx="4294967295" type="body"/>
          </p:nvPr>
        </p:nvSpPr>
        <p:spPr>
          <a:xfrm>
            <a:off x="4572000" y="1908700"/>
            <a:ext cx="3907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All-in-one entrypoint for resource declaration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Reusable constructs (components) like web service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Reusable and composable traits</a:t>
            </a:r>
            <a:endParaRPr sz="1400"/>
          </a:p>
        </p:txBody>
      </p:sp>
      <p:sp>
        <p:nvSpPr>
          <p:cNvPr id="97" name="Google Shape;97;p17"/>
          <p:cNvSpPr txBox="1"/>
          <p:nvPr>
            <p:ph idx="4294967295" type="body"/>
          </p:nvPr>
        </p:nvSpPr>
        <p:spPr>
          <a:xfrm>
            <a:off x="413950" y="1187576"/>
            <a:ext cx="3853200" cy="5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400">
                <a:solidFill>
                  <a:schemeClr val="accent5"/>
                </a:solidFill>
              </a:rPr>
              <a:t>Kustomize</a:t>
            </a:r>
            <a:endParaRPr sz="2400">
              <a:solidFill>
                <a:schemeClr val="accent5"/>
              </a:solidFill>
            </a:endParaRPr>
          </a:p>
        </p:txBody>
      </p:sp>
      <p:cxnSp>
        <p:nvCxnSpPr>
          <p:cNvPr id="98" name="Google Shape;98;p17"/>
          <p:cNvCxnSpPr/>
          <p:nvPr/>
        </p:nvCxnSpPr>
        <p:spPr>
          <a:xfrm>
            <a:off x="520925" y="1804258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7"/>
          <p:cNvSpPr txBox="1"/>
          <p:nvPr>
            <p:ph idx="4294967295" type="body"/>
          </p:nvPr>
        </p:nvSpPr>
        <p:spPr>
          <a:xfrm>
            <a:off x="413950" y="1908700"/>
            <a:ext cx="3907200" cy="27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Yaml declarations of an app spread across multiple folders (base/staging/production)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Require copy &amp; paste around with lots of boilerplate labels and annotations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Hack for addon resources like envoy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05" name="Google Shape;105;p18" title="Screen Recording 2023-01-09 at 21.10.07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1025" y="1296975"/>
            <a:ext cx="6621925" cy="34290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265500" y="1818600"/>
            <a:ext cx="4045200" cy="150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Continuous Delivery</a:t>
            </a:r>
            <a:endParaRPr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KubeScript has a builtin GitOps based agent for continuous delivery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Update a git repository and have apps synced on kubernetes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  <p:pic>
        <p:nvPicPr>
          <p:cNvPr id="117" name="Google Shape;117;p20" title="agent-screencast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1800" y="1225450"/>
            <a:ext cx="68804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/>
          <p:nvPr/>
        </p:nvSpPr>
        <p:spPr>
          <a:xfrm>
            <a:off x="0" y="0"/>
            <a:ext cx="9161100" cy="248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1"/>
          <p:cNvSpPr txBox="1"/>
          <p:nvPr>
            <p:ph idx="4294967295"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Future Goals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24" name="Google Shape;124;p21"/>
          <p:cNvSpPr txBox="1"/>
          <p:nvPr>
            <p:ph idx="4294967295" type="body"/>
          </p:nvPr>
        </p:nvSpPr>
        <p:spPr>
          <a:xfrm>
            <a:off x="1446775" y="3108900"/>
            <a:ext cx="21774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Kustomize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25" name="Google Shape;125;p21"/>
          <p:cNvCxnSpPr/>
          <p:nvPr/>
        </p:nvCxnSpPr>
        <p:spPr>
          <a:xfrm>
            <a:off x="240000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21"/>
          <p:cNvSpPr txBox="1"/>
          <p:nvPr>
            <p:ph idx="4294967295" type="body"/>
          </p:nvPr>
        </p:nvSpPr>
        <p:spPr>
          <a:xfrm>
            <a:off x="1241350" y="3641650"/>
            <a:ext cx="29205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GitOps </a:t>
            </a:r>
            <a:r>
              <a:rPr lang="en" sz="1400"/>
              <a:t>for k8s manifests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 better alternative to Kustomize</a:t>
            </a:r>
            <a:endParaRPr sz="1400"/>
          </a:p>
        </p:txBody>
      </p:sp>
      <p:sp>
        <p:nvSpPr>
          <p:cNvPr id="127" name="Google Shape;127;p21"/>
          <p:cNvSpPr txBox="1"/>
          <p:nvPr>
            <p:ph idx="4294967295" type="body"/>
          </p:nvPr>
        </p:nvSpPr>
        <p:spPr>
          <a:xfrm>
            <a:off x="5625650" y="3108088"/>
            <a:ext cx="24855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Homebrew</a:t>
            </a:r>
            <a:endParaRPr sz="2100">
              <a:solidFill>
                <a:schemeClr val="accent5"/>
              </a:solidFill>
            </a:endParaRPr>
          </a:p>
        </p:txBody>
      </p:sp>
      <p:cxnSp>
        <p:nvCxnSpPr>
          <p:cNvPr id="128" name="Google Shape;128;p21"/>
          <p:cNvCxnSpPr/>
          <p:nvPr/>
        </p:nvCxnSpPr>
        <p:spPr>
          <a:xfrm>
            <a:off x="6732950" y="3613373"/>
            <a:ext cx="2709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5300900" y="3682450"/>
            <a:ext cx="3185100" cy="115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 package manager for Kubernetes</a:t>
            </a:r>
            <a:endParaRPr sz="1400"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Better helm</a:t>
            </a:r>
            <a:endParaRPr sz="1400"/>
          </a:p>
        </p:txBody>
      </p:sp>
      <p:grpSp>
        <p:nvGrpSpPr>
          <p:cNvPr id="130" name="Google Shape;130;p21"/>
          <p:cNvGrpSpPr/>
          <p:nvPr/>
        </p:nvGrpSpPr>
        <p:grpSpPr>
          <a:xfrm>
            <a:off x="6071300" y="1366425"/>
            <a:ext cx="1644300" cy="1644300"/>
            <a:chOff x="7085400" y="1366425"/>
            <a:chExt cx="1644300" cy="1644300"/>
          </a:xfrm>
        </p:grpSpPr>
        <p:sp>
          <p:nvSpPr>
            <p:cNvPr id="131" name="Google Shape;131;p21"/>
            <p:cNvSpPr/>
            <p:nvPr/>
          </p:nvSpPr>
          <p:spPr>
            <a:xfrm>
              <a:off x="7085400" y="1366425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2" name="Google Shape;132;p21"/>
            <p:cNvPicPr preferRelativeResize="0"/>
            <p:nvPr/>
          </p:nvPicPr>
          <p:blipFill rotWithShape="1">
            <a:blip r:embed="rId3">
              <a:alphaModFix/>
            </a:blip>
            <a:srcRect b="3209" l="-4820" r="4820" t="-3210"/>
            <a:stretch/>
          </p:blipFill>
          <p:spPr>
            <a:xfrm>
              <a:off x="7278625" y="1544825"/>
              <a:ext cx="1207738" cy="120773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21"/>
          <p:cNvGrpSpPr/>
          <p:nvPr/>
        </p:nvGrpSpPr>
        <p:grpSpPr>
          <a:xfrm>
            <a:off x="1713325" y="1366425"/>
            <a:ext cx="1644300" cy="1644300"/>
            <a:chOff x="431500" y="1366425"/>
            <a:chExt cx="1644300" cy="1644300"/>
          </a:xfrm>
        </p:grpSpPr>
        <p:sp>
          <p:nvSpPr>
            <p:cNvPr id="134" name="Google Shape;134;p21"/>
            <p:cNvSpPr/>
            <p:nvPr/>
          </p:nvSpPr>
          <p:spPr>
            <a:xfrm>
              <a:off x="431500" y="1366425"/>
              <a:ext cx="1644300" cy="1644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" name="Google Shape;135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06125" y="1559950"/>
              <a:ext cx="1295013" cy="125723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