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9" r:id="rId2"/>
    <p:sldMasterId id="2147483913" r:id="rId3"/>
  </p:sldMasterIdLst>
  <p:sldIdLst>
    <p:sldId id="256" r:id="rId4"/>
    <p:sldId id="257" r:id="rId5"/>
    <p:sldId id="266" r:id="rId6"/>
    <p:sldId id="259" r:id="rId7"/>
    <p:sldId id="261" r:id="rId8"/>
    <p:sldId id="260" r:id="rId9"/>
    <p:sldId id="264" r:id="rId10"/>
    <p:sldId id="262" r:id="rId11"/>
    <p:sldId id="263" r:id="rId12"/>
    <p:sldId id="265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 autoAdjust="0"/>
    <p:restoredTop sz="94660"/>
  </p:normalViewPr>
  <p:slideViewPr>
    <p:cSldViewPr>
      <p:cViewPr>
        <p:scale>
          <a:sx n="75" d="100"/>
          <a:sy n="75" d="100"/>
        </p:scale>
        <p:origin x="-10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32"/>
          <p:cNvSpPr>
            <a:spLocks noChangeShapeType="1"/>
          </p:cNvSpPr>
          <p:nvPr/>
        </p:nvSpPr>
        <p:spPr bwMode="auto">
          <a:xfrm>
            <a:off x="320675" y="1333500"/>
            <a:ext cx="849947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ja-JP" altLang="en-US"/>
          </a:p>
        </p:txBody>
      </p:sp>
      <p:pic>
        <p:nvPicPr>
          <p:cNvPr id="3" name="Picture 251" descr="TDK_Mark_RGB_W100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457200"/>
            <a:ext cx="25241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518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15913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67513" y="171450"/>
            <a:ext cx="2146300" cy="6210300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5438" y="171450"/>
            <a:ext cx="6289675" cy="62103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500713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5FB77E2E-55BE-4DE0-9DA0-2805508EEFDE}" type="datetimeFigureOut">
              <a:rPr lang="en-PH" smtClean="0"/>
              <a:t>16/11/2017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C898E9D9-373A-444F-AABA-E46FE9F0AA2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135628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537378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3890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281891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031847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735928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37946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2116458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87921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1025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5675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9939280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7E2E-55BE-4DE0-9DA0-2805508EEFDE}" type="datetimeFigureOut">
              <a:rPr lang="en-PH" smtClean="0"/>
              <a:t>16/11/2017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E9D9-373A-444F-AABA-E46FE9F0AA2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403956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5438" y="788988"/>
            <a:ext cx="4217987" cy="5592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95825" y="788988"/>
            <a:ext cx="4217988" cy="5592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379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971722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086611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52305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240012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00808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46"/>
          <p:cNvSpPr txBox="1">
            <a:spLocks noChangeArrowheads="1"/>
          </p:cNvSpPr>
          <p:nvPr/>
        </p:nvSpPr>
        <p:spPr bwMode="auto">
          <a:xfrm>
            <a:off x="5213350" y="6630988"/>
            <a:ext cx="3219450" cy="1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lnSpc>
                <a:spcPct val="90000"/>
              </a:lnSpc>
              <a:defRPr/>
            </a:pPr>
            <a:r>
              <a:rPr lang="en-US" altLang="ja-JP" sz="1100" b="1" smtClean="0">
                <a:solidFill>
                  <a:srgbClr val="808080"/>
                </a:solidFill>
              </a:rPr>
              <a:t>Management System Group, TDK Corporation</a:t>
            </a:r>
            <a:endParaRPr lang="de-DE" altLang="ja-JP" sz="1100" b="1" smtClean="0">
              <a:solidFill>
                <a:srgbClr val="808080"/>
              </a:solidFill>
              <a:ea typeface="HGP明朝B" pitchFamily="18" charset="-128"/>
            </a:endParaRPr>
          </a:p>
        </p:txBody>
      </p:sp>
      <p:sp>
        <p:nvSpPr>
          <p:cNvPr id="1027" name="Text Box 244"/>
          <p:cNvSpPr txBox="1">
            <a:spLocks noChangeArrowheads="1"/>
          </p:cNvSpPr>
          <p:nvPr/>
        </p:nvSpPr>
        <p:spPr bwMode="auto">
          <a:xfrm>
            <a:off x="333375" y="6661150"/>
            <a:ext cx="2886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lnSpc>
                <a:spcPct val="90000"/>
              </a:lnSpc>
              <a:defRPr/>
            </a:pPr>
            <a:r>
              <a:rPr lang="de-DE" altLang="ja-JP" sz="900" smtClean="0">
                <a:solidFill>
                  <a:srgbClr val="808080"/>
                </a:solidFill>
                <a:sym typeface="Symbol" pitchFamily="18" charset="2"/>
              </a:rPr>
              <a:t>Copyright</a:t>
            </a:r>
            <a:r>
              <a:rPr lang="en-US" altLang="ja-JP" sz="900" baseline="30000" smtClean="0">
                <a:solidFill>
                  <a:srgbClr val="808080"/>
                </a:solidFill>
              </a:rPr>
              <a:t>©  </a:t>
            </a:r>
            <a:r>
              <a:rPr lang="en-US" altLang="ja-JP" sz="900" smtClean="0">
                <a:solidFill>
                  <a:srgbClr val="808080"/>
                </a:solidFill>
              </a:rPr>
              <a:t> 2013, TDK Corporation. All rights reserved.</a:t>
            </a:r>
            <a:endParaRPr lang="ja-JP" altLang="de-DE" sz="900" smtClean="0">
              <a:solidFill>
                <a:srgbClr val="808080"/>
              </a:solidFill>
            </a:endParaRPr>
          </a:p>
        </p:txBody>
      </p:sp>
      <p:sp>
        <p:nvSpPr>
          <p:cNvPr id="1028" name="Line 258"/>
          <p:cNvSpPr>
            <a:spLocks noChangeShapeType="1"/>
          </p:cNvSpPr>
          <p:nvPr/>
        </p:nvSpPr>
        <p:spPr bwMode="auto">
          <a:xfrm>
            <a:off x="320675" y="569913"/>
            <a:ext cx="849947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ja-JP" altLang="en-US"/>
          </a:p>
        </p:txBody>
      </p:sp>
      <p:sp>
        <p:nvSpPr>
          <p:cNvPr id="1029" name="Line 266"/>
          <p:cNvSpPr>
            <a:spLocks noChangeShapeType="1"/>
          </p:cNvSpPr>
          <p:nvPr/>
        </p:nvSpPr>
        <p:spPr bwMode="auto">
          <a:xfrm>
            <a:off x="323850" y="6562725"/>
            <a:ext cx="84963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ja-JP" altLang="en-US"/>
          </a:p>
        </p:txBody>
      </p:sp>
      <p:pic>
        <p:nvPicPr>
          <p:cNvPr id="1030" name="Picture 293" descr="TDK_Mark_RGB_W100m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00013"/>
            <a:ext cx="13493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336" name="Text Box 296"/>
          <p:cNvSpPr txBox="1">
            <a:spLocks noChangeArrowheads="1"/>
          </p:cNvSpPr>
          <p:nvPr/>
        </p:nvSpPr>
        <p:spPr bwMode="auto">
          <a:xfrm>
            <a:off x="8169275" y="6630988"/>
            <a:ext cx="6429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ja-JP" sz="1000" smtClean="0">
                <a:solidFill>
                  <a:srgbClr val="808080"/>
                </a:solidFill>
                <a:ea typeface="ＭＳ Ｐゴシック" charset="-128"/>
              </a:rPr>
              <a:t>- </a:t>
            </a:r>
            <a:fld id="{3313C429-38CE-4A83-8EE3-0953E0F276FC}" type="slidenum">
              <a:rPr lang="en-US" altLang="ja-JP" sz="1000" smtClean="0">
                <a:solidFill>
                  <a:srgbClr val="808080"/>
                </a:solidFill>
                <a:ea typeface="ＭＳ Ｐゴシック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ja-JP" sz="1000" smtClean="0">
                <a:solidFill>
                  <a:srgbClr val="808080"/>
                </a:solidFill>
                <a:ea typeface="ＭＳ Ｐゴシック" charset="-128"/>
              </a:rPr>
              <a:t> -</a:t>
            </a:r>
          </a:p>
        </p:txBody>
      </p:sp>
      <p:sp>
        <p:nvSpPr>
          <p:cNvPr id="1032" name="Rectangle 30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788988"/>
            <a:ext cx="8588375" cy="559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text</a:t>
            </a:r>
          </a:p>
          <a:p>
            <a:pPr lvl="1"/>
            <a:r>
              <a:rPr lang="en-US" altLang="ja-JP" smtClean="0"/>
              <a:t>Level 2</a:t>
            </a:r>
          </a:p>
          <a:p>
            <a:pPr lvl="2"/>
            <a:r>
              <a:rPr lang="en-US" altLang="ja-JP" smtClean="0"/>
              <a:t>Level 3</a:t>
            </a:r>
          </a:p>
          <a:p>
            <a:pPr lvl="3"/>
            <a:r>
              <a:rPr lang="en-US" altLang="ja-JP" smtClean="0"/>
              <a:t>Level 4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171450"/>
            <a:ext cx="71501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ransition>
    <p:wipe dir="r"/>
  </p:transition>
  <p:txStyles>
    <p:titleStyle>
      <a:lvl1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2pPr>
      <a:lvl3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3pPr>
      <a:lvl4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4pPr>
      <a:lvl5pPr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5pPr>
      <a:lvl6pPr marL="4572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6pPr>
      <a:lvl7pPr marL="9144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7pPr>
      <a:lvl8pPr marL="13716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8pPr>
      <a:lvl9pPr marL="1828800" algn="l" defTabSz="7175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defTabSz="8636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6AD"/>
        </a:buClr>
        <a:buFont typeface="Wingdings" pitchFamily="2" charset="2"/>
        <a:buChar char="n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444500" indent="-265113" algn="l" defTabSz="863600" rtl="0" eaLnBrk="1" fontAlgn="base" hangingPunct="1">
        <a:spcBef>
          <a:spcPct val="20000"/>
        </a:spcBef>
        <a:spcAft>
          <a:spcPct val="0"/>
        </a:spcAft>
        <a:buClr>
          <a:srgbClr val="0046AD"/>
        </a:buClr>
        <a:buSzPct val="75000"/>
        <a:buFont typeface="Wingdings" pitchFamily="2" charset="2"/>
        <a:buChar char="u"/>
        <a:defRPr kumimoji="1" sz="2000" b="1">
          <a:solidFill>
            <a:schemeClr val="tx1"/>
          </a:solidFill>
          <a:latin typeface="+mn-lt"/>
          <a:ea typeface="+mn-ea"/>
        </a:defRPr>
      </a:lvl2pPr>
      <a:lvl3pPr marL="808038" indent="-184150" algn="l" defTabSz="863600" rtl="0" eaLnBrk="1" fontAlgn="base" hangingPunct="1">
        <a:spcBef>
          <a:spcPct val="20000"/>
        </a:spcBef>
        <a:spcAft>
          <a:spcPct val="0"/>
        </a:spcAft>
        <a:buClr>
          <a:srgbClr val="0046AD"/>
        </a:buClr>
        <a:buSzPct val="7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249363" indent="-261938" algn="l" defTabSz="863600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1608138" indent="-17303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</a:defRPr>
      </a:lvl5pPr>
      <a:lvl6pPr marL="2065338" indent="-17303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</a:defRPr>
      </a:lvl6pPr>
      <a:lvl7pPr marL="2522538" indent="-17303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</a:defRPr>
      </a:lvl7pPr>
      <a:lvl8pPr marL="2979738" indent="-17303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</a:defRPr>
      </a:lvl8pPr>
      <a:lvl9pPr marL="3436938" indent="-173038" algn="l" defTabSz="8636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TDK_Mark_Blue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049588"/>
            <a:ext cx="3009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Sorting Algorithm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Data structure and Simulation flow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8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17588"/>
            <a:ext cx="8001000" cy="506412"/>
          </a:xfrm>
        </p:spPr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Numeric Data Set: QUANTITY – Unique 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354322"/>
            <a:ext cx="6350519" cy="542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314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simulation flow</a:t>
            </a:r>
            <a:endParaRPr lang="en-PH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518160" y="1595374"/>
            <a:ext cx="640080" cy="64008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data</a:t>
            </a:r>
            <a:endParaRPr lang="en-PH" sz="1000" dirty="0"/>
          </a:p>
        </p:txBody>
      </p:sp>
      <p:sp>
        <p:nvSpPr>
          <p:cNvPr id="5" name="Flowchart: Process 4"/>
          <p:cNvSpPr/>
          <p:nvPr/>
        </p:nvSpPr>
        <p:spPr>
          <a:xfrm>
            <a:off x="1356606" y="1732534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Read Data</a:t>
            </a:r>
          </a:p>
          <a:p>
            <a:pPr algn="ctr"/>
            <a:r>
              <a:rPr lang="en-PH" sz="1000" dirty="0" smtClean="0"/>
              <a:t>from File</a:t>
            </a:r>
            <a:endParaRPr lang="en-PH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4312920" y="11430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5342890" y="11430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</a:t>
            </a:r>
          </a:p>
          <a:p>
            <a:pPr algn="ctr"/>
            <a:r>
              <a:rPr lang="en-PH" sz="1000" dirty="0" smtClean="0"/>
              <a:t>Quick Sort</a:t>
            </a:r>
            <a:endParaRPr lang="en-PH" sz="1000" dirty="0"/>
          </a:p>
        </p:txBody>
      </p:sp>
      <p:sp>
        <p:nvSpPr>
          <p:cNvPr id="11" name="Flowchart: Process 10"/>
          <p:cNvSpPr/>
          <p:nvPr/>
        </p:nvSpPr>
        <p:spPr>
          <a:xfrm>
            <a:off x="6370320" y="11430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12" name="Flowchart: Process 11"/>
          <p:cNvSpPr/>
          <p:nvPr/>
        </p:nvSpPr>
        <p:spPr>
          <a:xfrm>
            <a:off x="7437120" y="11430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15" name="Flowchart: Process 14"/>
          <p:cNvSpPr/>
          <p:nvPr/>
        </p:nvSpPr>
        <p:spPr>
          <a:xfrm>
            <a:off x="1356606" y="2403094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Initiate Sorting</a:t>
            </a:r>
            <a:endParaRPr lang="en-PH" sz="10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346960" y="2128774"/>
            <a:ext cx="1005840" cy="9144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Sampling = 5</a:t>
            </a:r>
            <a:endParaRPr lang="en-PH" sz="1000" dirty="0"/>
          </a:p>
        </p:txBody>
      </p:sp>
      <p:sp>
        <p:nvSpPr>
          <p:cNvPr id="17" name="Flowchart: Process 16"/>
          <p:cNvSpPr/>
          <p:nvPr/>
        </p:nvSpPr>
        <p:spPr>
          <a:xfrm>
            <a:off x="4300220" y="17526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5342890" y="17526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</a:t>
            </a:r>
          </a:p>
          <a:p>
            <a:pPr algn="ctr"/>
            <a:r>
              <a:rPr lang="en-PH" sz="1000" dirty="0" smtClean="0"/>
              <a:t>Merge Sort</a:t>
            </a:r>
            <a:endParaRPr lang="en-PH" sz="1000" dirty="0"/>
          </a:p>
        </p:txBody>
      </p:sp>
      <p:sp>
        <p:nvSpPr>
          <p:cNvPr id="19" name="Flowchart: Process 18"/>
          <p:cNvSpPr/>
          <p:nvPr/>
        </p:nvSpPr>
        <p:spPr>
          <a:xfrm>
            <a:off x="6357620" y="17526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20" name="Flowchart: Process 19"/>
          <p:cNvSpPr/>
          <p:nvPr/>
        </p:nvSpPr>
        <p:spPr>
          <a:xfrm>
            <a:off x="7424420" y="17526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4300220" y="23622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22" name="Flowchart: Process 21"/>
          <p:cNvSpPr/>
          <p:nvPr/>
        </p:nvSpPr>
        <p:spPr>
          <a:xfrm>
            <a:off x="5342890" y="23622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</a:t>
            </a:r>
          </a:p>
          <a:p>
            <a:pPr algn="ctr"/>
            <a:r>
              <a:rPr lang="en-PH" sz="1000" dirty="0" smtClean="0"/>
              <a:t>Heap Sort</a:t>
            </a:r>
            <a:endParaRPr lang="en-PH" sz="1000" dirty="0"/>
          </a:p>
        </p:txBody>
      </p:sp>
      <p:sp>
        <p:nvSpPr>
          <p:cNvPr id="23" name="Flowchart: Process 22"/>
          <p:cNvSpPr/>
          <p:nvPr/>
        </p:nvSpPr>
        <p:spPr>
          <a:xfrm>
            <a:off x="6357620" y="23622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24" name="Flowchart: Process 23"/>
          <p:cNvSpPr/>
          <p:nvPr/>
        </p:nvSpPr>
        <p:spPr>
          <a:xfrm>
            <a:off x="7424420" y="23622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25" name="Flowchart: Process 24"/>
          <p:cNvSpPr/>
          <p:nvPr/>
        </p:nvSpPr>
        <p:spPr>
          <a:xfrm>
            <a:off x="4300220" y="29718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26" name="Flowchart: Process 25"/>
          <p:cNvSpPr/>
          <p:nvPr/>
        </p:nvSpPr>
        <p:spPr>
          <a:xfrm>
            <a:off x="5342890" y="29718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Bubble Sort</a:t>
            </a:r>
            <a:endParaRPr lang="en-PH" sz="1000" dirty="0"/>
          </a:p>
        </p:txBody>
      </p:sp>
      <p:sp>
        <p:nvSpPr>
          <p:cNvPr id="27" name="Flowchart: Process 26"/>
          <p:cNvSpPr/>
          <p:nvPr/>
        </p:nvSpPr>
        <p:spPr>
          <a:xfrm>
            <a:off x="6357620" y="29718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28" name="Flowchart: Process 27"/>
          <p:cNvSpPr/>
          <p:nvPr/>
        </p:nvSpPr>
        <p:spPr>
          <a:xfrm>
            <a:off x="7424420" y="29718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29" name="Flowchart: Process 28"/>
          <p:cNvSpPr/>
          <p:nvPr/>
        </p:nvSpPr>
        <p:spPr>
          <a:xfrm>
            <a:off x="4312920" y="35814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30" name="Flowchart: Process 29"/>
          <p:cNvSpPr/>
          <p:nvPr/>
        </p:nvSpPr>
        <p:spPr>
          <a:xfrm>
            <a:off x="5297170" y="35814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Insertion Sort</a:t>
            </a:r>
            <a:endParaRPr lang="en-PH" sz="1000" dirty="0"/>
          </a:p>
        </p:txBody>
      </p:sp>
      <p:sp>
        <p:nvSpPr>
          <p:cNvPr id="31" name="Flowchart: Process 30"/>
          <p:cNvSpPr/>
          <p:nvPr/>
        </p:nvSpPr>
        <p:spPr>
          <a:xfrm>
            <a:off x="6370320" y="35814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32" name="Flowchart: Process 31"/>
          <p:cNvSpPr/>
          <p:nvPr/>
        </p:nvSpPr>
        <p:spPr>
          <a:xfrm>
            <a:off x="7437120" y="35814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33" name="Flowchart: Process 32"/>
          <p:cNvSpPr/>
          <p:nvPr/>
        </p:nvSpPr>
        <p:spPr>
          <a:xfrm>
            <a:off x="4312920" y="48006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34" name="Flowchart: Process 33"/>
          <p:cNvSpPr/>
          <p:nvPr/>
        </p:nvSpPr>
        <p:spPr>
          <a:xfrm>
            <a:off x="5342890" y="48006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Radix Sort</a:t>
            </a:r>
            <a:endParaRPr lang="en-PH" sz="1000" dirty="0"/>
          </a:p>
        </p:txBody>
      </p:sp>
      <p:sp>
        <p:nvSpPr>
          <p:cNvPr id="35" name="Flowchart: Process 34"/>
          <p:cNvSpPr/>
          <p:nvPr/>
        </p:nvSpPr>
        <p:spPr>
          <a:xfrm>
            <a:off x="6370320" y="48006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36" name="Flowchart: Process 35"/>
          <p:cNvSpPr/>
          <p:nvPr/>
        </p:nvSpPr>
        <p:spPr>
          <a:xfrm>
            <a:off x="7437120" y="48006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sp>
        <p:nvSpPr>
          <p:cNvPr id="37" name="Flowchart: Process 36"/>
          <p:cNvSpPr/>
          <p:nvPr/>
        </p:nvSpPr>
        <p:spPr>
          <a:xfrm>
            <a:off x="4300220" y="41910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Start Time</a:t>
            </a:r>
            <a:endParaRPr lang="en-PH" sz="1000" dirty="0"/>
          </a:p>
        </p:txBody>
      </p:sp>
      <p:sp>
        <p:nvSpPr>
          <p:cNvPr id="38" name="Flowchart: Process 37"/>
          <p:cNvSpPr/>
          <p:nvPr/>
        </p:nvSpPr>
        <p:spPr>
          <a:xfrm>
            <a:off x="5297170" y="4191000"/>
            <a:ext cx="82296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Perform Selection Sort</a:t>
            </a:r>
            <a:endParaRPr lang="en-PH" sz="1000" dirty="0"/>
          </a:p>
        </p:txBody>
      </p:sp>
      <p:sp>
        <p:nvSpPr>
          <p:cNvPr id="39" name="Flowchart: Process 38"/>
          <p:cNvSpPr/>
          <p:nvPr/>
        </p:nvSpPr>
        <p:spPr>
          <a:xfrm>
            <a:off x="6357620" y="4191000"/>
            <a:ext cx="73152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Set</a:t>
            </a:r>
          </a:p>
          <a:p>
            <a:pPr algn="ctr"/>
            <a:r>
              <a:rPr lang="en-PH" sz="1000" dirty="0" smtClean="0"/>
              <a:t>End Time</a:t>
            </a:r>
            <a:endParaRPr lang="en-PH" sz="1000" dirty="0"/>
          </a:p>
        </p:txBody>
      </p:sp>
      <p:sp>
        <p:nvSpPr>
          <p:cNvPr id="40" name="Flowchart: Process 39"/>
          <p:cNvSpPr/>
          <p:nvPr/>
        </p:nvSpPr>
        <p:spPr>
          <a:xfrm>
            <a:off x="7424420" y="4191000"/>
            <a:ext cx="914400" cy="36576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1000" dirty="0" smtClean="0"/>
              <a:t>Add Sampling Result to List</a:t>
            </a:r>
            <a:endParaRPr lang="en-PH" sz="1000" dirty="0"/>
          </a:p>
        </p:txBody>
      </p:sp>
      <p:cxnSp>
        <p:nvCxnSpPr>
          <p:cNvPr id="42" name="Elbow Connector 41"/>
          <p:cNvCxnSpPr>
            <a:stCxn id="16" idx="3"/>
            <a:endCxn id="7" idx="1"/>
          </p:cNvCxnSpPr>
          <p:nvPr/>
        </p:nvCxnSpPr>
        <p:spPr>
          <a:xfrm flipV="1">
            <a:off x="3352800" y="1325880"/>
            <a:ext cx="960120" cy="1260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8" idx="1"/>
          </p:cNvCxnSpPr>
          <p:nvPr/>
        </p:nvCxnSpPr>
        <p:spPr>
          <a:xfrm>
            <a:off x="5044440" y="1325880"/>
            <a:ext cx="298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  <a:endCxn id="11" idx="1"/>
          </p:cNvCxnSpPr>
          <p:nvPr/>
        </p:nvCxnSpPr>
        <p:spPr>
          <a:xfrm>
            <a:off x="6165850" y="1325880"/>
            <a:ext cx="204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2" idx="1"/>
          </p:cNvCxnSpPr>
          <p:nvPr/>
        </p:nvCxnSpPr>
        <p:spPr>
          <a:xfrm>
            <a:off x="7101840" y="13258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17" idx="1"/>
          </p:cNvCxnSpPr>
          <p:nvPr/>
        </p:nvCxnSpPr>
        <p:spPr>
          <a:xfrm flipH="1">
            <a:off x="4300220" y="1325880"/>
            <a:ext cx="4051300" cy="609600"/>
          </a:xfrm>
          <a:prstGeom prst="bentConnector5">
            <a:avLst>
              <a:gd name="adj1" fmla="val -5643"/>
              <a:gd name="adj2" fmla="val 50000"/>
              <a:gd name="adj3" fmla="val 105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8" idx="1"/>
          </p:cNvCxnSpPr>
          <p:nvPr/>
        </p:nvCxnSpPr>
        <p:spPr>
          <a:xfrm>
            <a:off x="5031740" y="193548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3"/>
            <a:endCxn id="19" idx="1"/>
          </p:cNvCxnSpPr>
          <p:nvPr/>
        </p:nvCxnSpPr>
        <p:spPr>
          <a:xfrm>
            <a:off x="6165850" y="1935480"/>
            <a:ext cx="191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  <a:endCxn id="20" idx="1"/>
          </p:cNvCxnSpPr>
          <p:nvPr/>
        </p:nvCxnSpPr>
        <p:spPr>
          <a:xfrm>
            <a:off x="7089140" y="19354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  <a:endCxn id="21" idx="1"/>
          </p:cNvCxnSpPr>
          <p:nvPr/>
        </p:nvCxnSpPr>
        <p:spPr>
          <a:xfrm flipH="1">
            <a:off x="4300220" y="1935480"/>
            <a:ext cx="4038600" cy="609600"/>
          </a:xfrm>
          <a:prstGeom prst="bentConnector5">
            <a:avLst>
              <a:gd name="adj1" fmla="val -5660"/>
              <a:gd name="adj2" fmla="val 50000"/>
              <a:gd name="adj3" fmla="val 10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1" idx="3"/>
            <a:endCxn id="22" idx="1"/>
          </p:cNvCxnSpPr>
          <p:nvPr/>
        </p:nvCxnSpPr>
        <p:spPr>
          <a:xfrm>
            <a:off x="5031740" y="254508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2" idx="3"/>
            <a:endCxn id="23" idx="1"/>
          </p:cNvCxnSpPr>
          <p:nvPr/>
        </p:nvCxnSpPr>
        <p:spPr>
          <a:xfrm>
            <a:off x="6165850" y="2545080"/>
            <a:ext cx="191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3"/>
            <a:endCxn id="24" idx="1"/>
          </p:cNvCxnSpPr>
          <p:nvPr/>
        </p:nvCxnSpPr>
        <p:spPr>
          <a:xfrm>
            <a:off x="7089140" y="25450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4" idx="3"/>
            <a:endCxn id="25" idx="1"/>
          </p:cNvCxnSpPr>
          <p:nvPr/>
        </p:nvCxnSpPr>
        <p:spPr>
          <a:xfrm flipH="1">
            <a:off x="4300220" y="2545080"/>
            <a:ext cx="4038600" cy="609600"/>
          </a:xfrm>
          <a:prstGeom prst="bentConnector5">
            <a:avLst>
              <a:gd name="adj1" fmla="val -5660"/>
              <a:gd name="adj2" fmla="val 50000"/>
              <a:gd name="adj3" fmla="val 10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5" idx="3"/>
            <a:endCxn id="26" idx="1"/>
          </p:cNvCxnSpPr>
          <p:nvPr/>
        </p:nvCxnSpPr>
        <p:spPr>
          <a:xfrm>
            <a:off x="5031740" y="315468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3"/>
            <a:endCxn id="27" idx="1"/>
          </p:cNvCxnSpPr>
          <p:nvPr/>
        </p:nvCxnSpPr>
        <p:spPr>
          <a:xfrm>
            <a:off x="6165850" y="3154680"/>
            <a:ext cx="191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3"/>
            <a:endCxn id="28" idx="1"/>
          </p:cNvCxnSpPr>
          <p:nvPr/>
        </p:nvCxnSpPr>
        <p:spPr>
          <a:xfrm>
            <a:off x="7089140" y="31546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" idx="3"/>
            <a:endCxn id="30" idx="1"/>
          </p:cNvCxnSpPr>
          <p:nvPr/>
        </p:nvCxnSpPr>
        <p:spPr>
          <a:xfrm>
            <a:off x="5044440" y="3764280"/>
            <a:ext cx="252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3"/>
            <a:endCxn id="31" idx="1"/>
          </p:cNvCxnSpPr>
          <p:nvPr/>
        </p:nvCxnSpPr>
        <p:spPr>
          <a:xfrm>
            <a:off x="6120130" y="3764280"/>
            <a:ext cx="250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1" idx="3"/>
            <a:endCxn id="32" idx="1"/>
          </p:cNvCxnSpPr>
          <p:nvPr/>
        </p:nvCxnSpPr>
        <p:spPr>
          <a:xfrm>
            <a:off x="7101840" y="37642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7" idx="3"/>
            <a:endCxn id="38" idx="1"/>
          </p:cNvCxnSpPr>
          <p:nvPr/>
        </p:nvCxnSpPr>
        <p:spPr>
          <a:xfrm>
            <a:off x="5031740" y="4373880"/>
            <a:ext cx="265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8" idx="3"/>
            <a:endCxn id="39" idx="1"/>
          </p:cNvCxnSpPr>
          <p:nvPr/>
        </p:nvCxnSpPr>
        <p:spPr>
          <a:xfrm>
            <a:off x="6120130" y="4373880"/>
            <a:ext cx="237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9" idx="3"/>
            <a:endCxn id="40" idx="1"/>
          </p:cNvCxnSpPr>
          <p:nvPr/>
        </p:nvCxnSpPr>
        <p:spPr>
          <a:xfrm>
            <a:off x="7089140" y="43738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3" idx="3"/>
            <a:endCxn id="34" idx="1"/>
          </p:cNvCxnSpPr>
          <p:nvPr/>
        </p:nvCxnSpPr>
        <p:spPr>
          <a:xfrm>
            <a:off x="5044440" y="4983480"/>
            <a:ext cx="298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4" idx="3"/>
            <a:endCxn id="35" idx="1"/>
          </p:cNvCxnSpPr>
          <p:nvPr/>
        </p:nvCxnSpPr>
        <p:spPr>
          <a:xfrm>
            <a:off x="6165850" y="4983480"/>
            <a:ext cx="204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3"/>
            <a:endCxn id="36" idx="1"/>
          </p:cNvCxnSpPr>
          <p:nvPr/>
        </p:nvCxnSpPr>
        <p:spPr>
          <a:xfrm>
            <a:off x="7101840" y="498348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28" idx="3"/>
            <a:endCxn id="29" idx="1"/>
          </p:cNvCxnSpPr>
          <p:nvPr/>
        </p:nvCxnSpPr>
        <p:spPr>
          <a:xfrm flipH="1">
            <a:off x="4312920" y="3154680"/>
            <a:ext cx="4025900" cy="609600"/>
          </a:xfrm>
          <a:prstGeom prst="bentConnector5">
            <a:avLst>
              <a:gd name="adj1" fmla="val -5678"/>
              <a:gd name="adj2" fmla="val 50000"/>
              <a:gd name="adj3" fmla="val 105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32" idx="3"/>
            <a:endCxn id="37" idx="1"/>
          </p:cNvCxnSpPr>
          <p:nvPr/>
        </p:nvCxnSpPr>
        <p:spPr>
          <a:xfrm flipH="1">
            <a:off x="4300220" y="3764280"/>
            <a:ext cx="4051300" cy="609600"/>
          </a:xfrm>
          <a:prstGeom prst="bentConnector5">
            <a:avLst>
              <a:gd name="adj1" fmla="val -5643"/>
              <a:gd name="adj2" fmla="val 50000"/>
              <a:gd name="adj3" fmla="val 105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0" idx="3"/>
            <a:endCxn id="33" idx="1"/>
          </p:cNvCxnSpPr>
          <p:nvPr/>
        </p:nvCxnSpPr>
        <p:spPr>
          <a:xfrm flipH="1">
            <a:off x="4312920" y="4373880"/>
            <a:ext cx="4025900" cy="609600"/>
          </a:xfrm>
          <a:prstGeom prst="bentConnector5">
            <a:avLst>
              <a:gd name="adj1" fmla="val -5678"/>
              <a:gd name="adj2" fmla="val 50000"/>
              <a:gd name="adj3" fmla="val 105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" idx="3"/>
            <a:endCxn id="5" idx="1"/>
          </p:cNvCxnSpPr>
          <p:nvPr/>
        </p:nvCxnSpPr>
        <p:spPr>
          <a:xfrm>
            <a:off x="1158240" y="1915414"/>
            <a:ext cx="19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" idx="2"/>
            <a:endCxn id="15" idx="0"/>
          </p:cNvCxnSpPr>
          <p:nvPr/>
        </p:nvCxnSpPr>
        <p:spPr>
          <a:xfrm>
            <a:off x="1722366" y="20982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" idx="3"/>
            <a:endCxn id="16" idx="1"/>
          </p:cNvCxnSpPr>
          <p:nvPr/>
        </p:nvCxnSpPr>
        <p:spPr>
          <a:xfrm>
            <a:off x="2088126" y="2585974"/>
            <a:ext cx="2588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Flowchart: Display 129"/>
          <p:cNvSpPr/>
          <p:nvPr/>
        </p:nvSpPr>
        <p:spPr>
          <a:xfrm>
            <a:off x="396486" y="3657600"/>
            <a:ext cx="3383280" cy="1920240"/>
          </a:xfrm>
          <a:prstGeom prst="flowChartDisplay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PH" sz="1000" b="1" dirty="0" smtClean="0"/>
              <a:t>Generate List</a:t>
            </a:r>
          </a:p>
          <a:p>
            <a:pPr marL="228600" indent="-228600" algn="ctr">
              <a:buAutoNum type="arabicPeriod"/>
            </a:pPr>
            <a:endParaRPr lang="en-PH" sz="900" dirty="0" smtClean="0"/>
          </a:p>
          <a:p>
            <a:pPr marL="228600" indent="-228600" algn="ctr">
              <a:buAutoNum type="arabicPeriod"/>
            </a:pPr>
            <a:r>
              <a:rPr lang="en-PH" sz="900" dirty="0" smtClean="0"/>
              <a:t>Data-</a:t>
            </a:r>
            <a:r>
              <a:rPr lang="en-PH" sz="900" dirty="0" err="1" smtClean="0"/>
              <a:t>Type,Sort</a:t>
            </a:r>
            <a:r>
              <a:rPr lang="en-PH" sz="900" dirty="0" smtClean="0"/>
              <a:t>-Col,Data-Pts,</a:t>
            </a:r>
            <a:r>
              <a:rPr lang="en-PH" sz="900" dirty="0" err="1" smtClean="0"/>
              <a:t>Algo1</a:t>
            </a:r>
            <a:r>
              <a:rPr lang="en-PH" sz="900" dirty="0" smtClean="0"/>
              <a:t>,..,</a:t>
            </a:r>
            <a:r>
              <a:rPr lang="en-PH" sz="900" dirty="0" err="1" smtClean="0"/>
              <a:t>Algo7</a:t>
            </a: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r>
              <a:rPr lang="en-PH" sz="900" dirty="0" smtClean="0"/>
              <a:t>Data-</a:t>
            </a:r>
            <a:r>
              <a:rPr lang="en-PH" sz="900" dirty="0" err="1" smtClean="0"/>
              <a:t>Type,Sort</a:t>
            </a:r>
            <a:r>
              <a:rPr lang="en-PH" sz="900" dirty="0" smtClean="0"/>
              <a:t>-Col,Data-Pts,</a:t>
            </a:r>
            <a:r>
              <a:rPr lang="en-PH" sz="900" dirty="0" err="1" smtClean="0"/>
              <a:t>Algo1</a:t>
            </a:r>
            <a:r>
              <a:rPr lang="en-PH" sz="900" dirty="0" smtClean="0"/>
              <a:t>,..,</a:t>
            </a:r>
            <a:r>
              <a:rPr lang="en-PH" sz="900" dirty="0" err="1" smtClean="0"/>
              <a:t>Algo7</a:t>
            </a: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r>
              <a:rPr lang="en-PH" sz="900" dirty="0" smtClean="0"/>
              <a:t>Data-</a:t>
            </a:r>
            <a:r>
              <a:rPr lang="en-PH" sz="900" dirty="0" err="1" smtClean="0"/>
              <a:t>Type,Sort</a:t>
            </a:r>
            <a:r>
              <a:rPr lang="en-PH" sz="900" dirty="0" smtClean="0"/>
              <a:t>-Col,Data-Pts,</a:t>
            </a:r>
            <a:r>
              <a:rPr lang="en-PH" sz="900" dirty="0" err="1" smtClean="0"/>
              <a:t>Algo1</a:t>
            </a:r>
            <a:r>
              <a:rPr lang="en-PH" sz="900" dirty="0" smtClean="0"/>
              <a:t>,..,</a:t>
            </a:r>
            <a:r>
              <a:rPr lang="en-PH" sz="900" dirty="0" err="1" smtClean="0"/>
              <a:t>Algo7</a:t>
            </a:r>
            <a:endParaRPr lang="en-PH" sz="900" dirty="0"/>
          </a:p>
          <a:p>
            <a:pPr marL="228600" indent="-228600" algn="ctr">
              <a:buFontTx/>
              <a:buAutoNum type="arabicPeriod"/>
            </a:pP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r>
              <a:rPr lang="en-PH" sz="900" dirty="0" smtClean="0"/>
              <a:t>Data-</a:t>
            </a:r>
            <a:r>
              <a:rPr lang="en-PH" sz="900" dirty="0" err="1" smtClean="0"/>
              <a:t>Type,Sort</a:t>
            </a:r>
            <a:r>
              <a:rPr lang="en-PH" sz="900" dirty="0" smtClean="0"/>
              <a:t>-Col,Data-Pts,</a:t>
            </a:r>
            <a:r>
              <a:rPr lang="en-PH" sz="900" dirty="0" err="1" smtClean="0"/>
              <a:t>Algo1</a:t>
            </a:r>
            <a:r>
              <a:rPr lang="en-PH" sz="900" dirty="0" smtClean="0"/>
              <a:t>,..,</a:t>
            </a:r>
            <a:r>
              <a:rPr lang="en-PH" sz="900" dirty="0" err="1" smtClean="0"/>
              <a:t>Algo7</a:t>
            </a: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endParaRPr lang="en-PH" sz="900" dirty="0" smtClean="0"/>
          </a:p>
          <a:p>
            <a:pPr marL="228600" indent="-228600" algn="ctr">
              <a:buFontTx/>
              <a:buAutoNum type="arabicPeriod"/>
            </a:pPr>
            <a:r>
              <a:rPr lang="en-PH" sz="900" dirty="0" smtClean="0"/>
              <a:t>Data-</a:t>
            </a:r>
            <a:r>
              <a:rPr lang="en-PH" sz="900" dirty="0" err="1" smtClean="0"/>
              <a:t>Type,Sort</a:t>
            </a:r>
            <a:r>
              <a:rPr lang="en-PH" sz="900" dirty="0" smtClean="0"/>
              <a:t>-Col,Data-Pts,</a:t>
            </a:r>
            <a:r>
              <a:rPr lang="en-PH" sz="900" dirty="0" err="1" smtClean="0"/>
              <a:t>Algo1</a:t>
            </a:r>
            <a:r>
              <a:rPr lang="en-PH" sz="900" dirty="0" smtClean="0"/>
              <a:t>,..,</a:t>
            </a:r>
            <a:r>
              <a:rPr lang="en-PH" sz="900" dirty="0" err="1" smtClean="0"/>
              <a:t>Algo7</a:t>
            </a:r>
            <a:endParaRPr lang="en-PH" sz="900" dirty="0" smtClean="0"/>
          </a:p>
          <a:p>
            <a:pPr algn="ctr"/>
            <a:endParaRPr lang="en-PH" sz="900" dirty="0"/>
          </a:p>
        </p:txBody>
      </p:sp>
      <p:cxnSp>
        <p:nvCxnSpPr>
          <p:cNvPr id="134" name="Elbow Connector 133"/>
          <p:cNvCxnSpPr>
            <a:stCxn id="36" idx="3"/>
            <a:endCxn id="16" idx="0"/>
          </p:cNvCxnSpPr>
          <p:nvPr/>
        </p:nvCxnSpPr>
        <p:spPr>
          <a:xfrm flipH="1" flipV="1">
            <a:off x="2849880" y="2128774"/>
            <a:ext cx="5501640" cy="2854706"/>
          </a:xfrm>
          <a:prstGeom prst="bentConnector4">
            <a:avLst>
              <a:gd name="adj1" fmla="val -8541"/>
              <a:gd name="adj2" fmla="val 14181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6" idx="2"/>
            <a:endCxn id="130" idx="0"/>
          </p:cNvCxnSpPr>
          <p:nvPr/>
        </p:nvCxnSpPr>
        <p:spPr>
          <a:xfrm rot="5400000">
            <a:off x="2161790" y="2969510"/>
            <a:ext cx="614426" cy="7617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429000" y="2310761"/>
            <a:ext cx="3048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PH" sz="1200" dirty="0" smtClean="0"/>
              <a:t>No</a:t>
            </a:r>
            <a:endParaRPr lang="en-PH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971800" y="3244334"/>
            <a:ext cx="3048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PH" sz="1200" dirty="0" smtClean="0"/>
              <a:t>Yes</a:t>
            </a:r>
            <a:endParaRPr lang="en-PH" sz="1200" dirty="0"/>
          </a:p>
        </p:txBody>
      </p:sp>
      <p:sp>
        <p:nvSpPr>
          <p:cNvPr id="141" name="Flowchart: Terminator 140"/>
          <p:cNvSpPr/>
          <p:nvPr/>
        </p:nvSpPr>
        <p:spPr>
          <a:xfrm>
            <a:off x="381000" y="1024128"/>
            <a:ext cx="914400" cy="301752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 smtClean="0"/>
              <a:t>start</a:t>
            </a:r>
            <a:endParaRPr lang="en-PH" sz="1000" dirty="0"/>
          </a:p>
        </p:txBody>
      </p:sp>
      <p:cxnSp>
        <p:nvCxnSpPr>
          <p:cNvPr id="143" name="Straight Arrow Connector 142"/>
          <p:cNvCxnSpPr>
            <a:stCxn id="141" idx="2"/>
            <a:endCxn id="4" idx="0"/>
          </p:cNvCxnSpPr>
          <p:nvPr/>
        </p:nvCxnSpPr>
        <p:spPr>
          <a:xfrm>
            <a:off x="838200" y="1325880"/>
            <a:ext cx="44035" cy="26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5" name="Flowchart: Manual Input 144"/>
          <p:cNvSpPr/>
          <p:nvPr/>
        </p:nvSpPr>
        <p:spPr>
          <a:xfrm>
            <a:off x="4419600" y="5781166"/>
            <a:ext cx="1188720" cy="457200"/>
          </a:xfrm>
          <a:prstGeom prst="flowChartManualIn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 smtClean="0"/>
              <a:t>Manually Collected to Excel</a:t>
            </a:r>
            <a:endParaRPr lang="en-PH" sz="1000" dirty="0"/>
          </a:p>
        </p:txBody>
      </p:sp>
      <p:pic>
        <p:nvPicPr>
          <p:cNvPr id="1026" name="Picture 2" descr="Image result for png exce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60" y="5410199"/>
            <a:ext cx="1199135" cy="11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Elbow Connector 146"/>
          <p:cNvCxnSpPr>
            <a:stCxn id="130" idx="2"/>
            <a:endCxn id="145" idx="1"/>
          </p:cNvCxnSpPr>
          <p:nvPr/>
        </p:nvCxnSpPr>
        <p:spPr>
          <a:xfrm rot="16200000" flipH="1">
            <a:off x="3037900" y="4628066"/>
            <a:ext cx="431926" cy="2331474"/>
          </a:xfrm>
          <a:prstGeom prst="bentConnector2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5" idx="3"/>
            <a:endCxn id="1026" idx="1"/>
          </p:cNvCxnSpPr>
          <p:nvPr/>
        </p:nvCxnSpPr>
        <p:spPr>
          <a:xfrm>
            <a:off x="5608320" y="6009766"/>
            <a:ext cx="408940" cy="1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106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1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14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5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15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16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7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177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30" grpId="0" animBg="1"/>
      <p:bldP spid="139" grpId="0"/>
      <p:bldP spid="140" grpId="0"/>
      <p:bldP spid="1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Sorting algorithms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395172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Consolas" panose="020B0609020204030204" pitchFamily="49" charset="0"/>
              </a:rPr>
              <a:t>7 Sets of Sorting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Quick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Heap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Bubble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Insertion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Selection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9824526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76372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Consolas" panose="020B0609020204030204" pitchFamily="49" charset="0"/>
              </a:rPr>
              <a:t>3 Data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Alphabet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100 random characters (pure alphabet)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Item Name has unique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Category has incremental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Brand has fixed </a:t>
            </a:r>
            <a:r>
              <a:rPr lang="en-PH" sz="1400" dirty="0" err="1" smtClean="0">
                <a:latin typeface="Consolas" panose="020B0609020204030204" pitchFamily="49" charset="0"/>
              </a:rPr>
              <a:t>10x</a:t>
            </a:r>
            <a:r>
              <a:rPr lang="en-PH" sz="1400" dirty="0" smtClean="0">
                <a:latin typeface="Consolas" panose="020B0609020204030204" pitchFamily="49" charset="0"/>
              </a:rPr>
              <a:t>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Data-points have </a:t>
            </a:r>
            <a:r>
              <a:rPr lang="en-PH" sz="1400" dirty="0" err="1" smtClean="0">
                <a:latin typeface="Consolas" panose="020B0609020204030204" pitchFamily="49" charset="0"/>
              </a:rPr>
              <a:t>100K</a:t>
            </a:r>
            <a:r>
              <a:rPr lang="en-PH" sz="1400" dirty="0" smtClean="0">
                <a:latin typeface="Consolas" panose="020B0609020204030204" pitchFamily="49" charset="0"/>
              </a:rPr>
              <a:t>, </a:t>
            </a:r>
            <a:r>
              <a:rPr lang="en-PH" sz="1400" dirty="0" err="1" smtClean="0">
                <a:latin typeface="Consolas" panose="020B0609020204030204" pitchFamily="49" charset="0"/>
              </a:rPr>
              <a:t>50K</a:t>
            </a:r>
            <a:r>
              <a:rPr lang="en-PH" sz="1400" dirty="0" smtClean="0">
                <a:latin typeface="Consolas" panose="020B0609020204030204" pitchFamily="49" charset="0"/>
              </a:rPr>
              <a:t>, </a:t>
            </a:r>
            <a:r>
              <a:rPr lang="en-PH" sz="1400" dirty="0" err="1" smtClean="0">
                <a:latin typeface="Consolas" panose="020B0609020204030204" pitchFamily="49" charset="0"/>
              </a:rPr>
              <a:t>10K</a:t>
            </a:r>
            <a:r>
              <a:rPr lang="en-PH" sz="1400" dirty="0" smtClean="0">
                <a:latin typeface="Consolas" panose="020B0609020204030204" pitchFamily="49" charset="0"/>
              </a:rPr>
              <a:t>, </a:t>
            </a:r>
            <a:r>
              <a:rPr lang="en-PH" sz="1400" dirty="0" err="1" smtClean="0">
                <a:latin typeface="Consolas" panose="020B0609020204030204" pitchFamily="49" charset="0"/>
              </a:rPr>
              <a:t>5K</a:t>
            </a:r>
            <a:r>
              <a:rPr lang="en-PH" sz="1400" dirty="0" smtClean="0">
                <a:latin typeface="Consolas" panose="020B0609020204030204" pitchFamily="49" charset="0"/>
              </a:rPr>
              <a:t>, </a:t>
            </a:r>
            <a:r>
              <a:rPr lang="en-PH" sz="1400" dirty="0" err="1" smtClean="0">
                <a:latin typeface="Consolas" panose="020B0609020204030204" pitchFamily="49" charset="0"/>
              </a:rPr>
              <a:t>1K</a:t>
            </a:r>
            <a:r>
              <a:rPr lang="en-PH" sz="1400" dirty="0" smtClean="0">
                <a:latin typeface="Consolas" panose="020B0609020204030204" pitchFamily="49" charset="0"/>
              </a:rPr>
              <a:t>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Alpha Numeric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latin typeface="Consolas" panose="020B0609020204030204" pitchFamily="49" charset="0"/>
              </a:rPr>
              <a:t>100 random characters ( combinations of alphabet &amp; numbers )</a:t>
            </a:r>
            <a:endParaRPr lang="en-PH" sz="1400" dirty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latin typeface="Consolas" panose="020B0609020204030204" pitchFamily="49" charset="0"/>
              </a:rPr>
              <a:t>Item Name has unique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latin typeface="Consolas" panose="020B0609020204030204" pitchFamily="49" charset="0"/>
              </a:rPr>
              <a:t>Category has incremental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latin typeface="Consolas" panose="020B0609020204030204" pitchFamily="49" charset="0"/>
              </a:rPr>
              <a:t>Brand has fixed </a:t>
            </a:r>
            <a:r>
              <a:rPr lang="en-PH" sz="1400" dirty="0" err="1">
                <a:latin typeface="Consolas" panose="020B0609020204030204" pitchFamily="49" charset="0"/>
              </a:rPr>
              <a:t>10x</a:t>
            </a:r>
            <a:r>
              <a:rPr lang="en-PH" sz="1400" dirty="0">
                <a:latin typeface="Consolas" panose="020B0609020204030204" pitchFamily="49" charset="0"/>
              </a:rPr>
              <a:t>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latin typeface="Consolas" panose="020B0609020204030204" pitchFamily="49" charset="0"/>
              </a:rPr>
              <a:t>Data-points have </a:t>
            </a:r>
            <a:r>
              <a:rPr lang="en-PH" sz="1400" dirty="0" err="1">
                <a:latin typeface="Consolas" panose="020B0609020204030204" pitchFamily="49" charset="0"/>
              </a:rPr>
              <a:t>100K</a:t>
            </a:r>
            <a:r>
              <a:rPr lang="en-PH" sz="1400" dirty="0">
                <a:latin typeface="Consolas" panose="020B0609020204030204" pitchFamily="49" charset="0"/>
              </a:rPr>
              <a:t>, </a:t>
            </a:r>
            <a:r>
              <a:rPr lang="en-PH" sz="1400" dirty="0" err="1">
                <a:latin typeface="Consolas" panose="020B0609020204030204" pitchFamily="49" charset="0"/>
              </a:rPr>
              <a:t>50K</a:t>
            </a:r>
            <a:r>
              <a:rPr lang="en-PH" sz="1400" dirty="0">
                <a:latin typeface="Consolas" panose="020B0609020204030204" pitchFamily="49" charset="0"/>
              </a:rPr>
              <a:t>, </a:t>
            </a:r>
            <a:r>
              <a:rPr lang="en-PH" sz="1400" dirty="0" err="1">
                <a:latin typeface="Consolas" panose="020B0609020204030204" pitchFamily="49" charset="0"/>
              </a:rPr>
              <a:t>10K</a:t>
            </a:r>
            <a:r>
              <a:rPr lang="en-PH" sz="1400" dirty="0">
                <a:latin typeface="Consolas" panose="020B0609020204030204" pitchFamily="49" charset="0"/>
              </a:rPr>
              <a:t>, </a:t>
            </a:r>
            <a:r>
              <a:rPr lang="en-PH" sz="1400" dirty="0" err="1">
                <a:latin typeface="Consolas" panose="020B0609020204030204" pitchFamily="49" charset="0"/>
              </a:rPr>
              <a:t>5K</a:t>
            </a:r>
            <a:r>
              <a:rPr lang="en-PH" sz="1400" dirty="0">
                <a:latin typeface="Consolas" panose="020B0609020204030204" pitchFamily="49" charset="0"/>
              </a:rPr>
              <a:t>, </a:t>
            </a:r>
            <a:r>
              <a:rPr lang="en-PH" sz="1400" dirty="0" err="1">
                <a:latin typeface="Consolas" panose="020B0609020204030204" pitchFamily="49" charset="0"/>
              </a:rPr>
              <a:t>1K</a:t>
            </a:r>
            <a:r>
              <a:rPr lang="en-PH" sz="1400" dirty="0">
                <a:latin typeface="Consolas" panose="020B0609020204030204" pitchFamily="49" charset="0"/>
              </a:rPr>
              <a:t>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1800" dirty="0" smtClean="0">
                <a:latin typeface="Consolas" panose="020B0609020204030204" pitchFamily="49" charset="0"/>
              </a:rPr>
              <a:t>Numeric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10-digits (from 1000000000 to max </a:t>
            </a:r>
            <a:r>
              <a:rPr lang="en-PH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PH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of 2,147,483,647 )</a:t>
            </a:r>
            <a:endParaRPr lang="en-PH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Item Name has unique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Category has incremental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Brand has fixed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10x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 duplicated set of data-points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Data-points have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100K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50K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10K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5K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PH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1K</a:t>
            </a:r>
            <a:r>
              <a:rPr lang="en-PH" sz="1400" dirty="0">
                <a:solidFill>
                  <a:schemeClr val="bg1"/>
                </a:solidFill>
                <a:latin typeface="Consolas" panose="020B0609020204030204" pitchFamily="49" charset="0"/>
              </a:rPr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5138103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93788"/>
            <a:ext cx="7999413" cy="506412"/>
          </a:xfrm>
        </p:spPr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Alphabet Data Set: ITEM NAME – Unique 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1862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5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Alphabet Data Set: CATEGORY – Incrementally duplicated 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36700"/>
            <a:ext cx="8790351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615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Alphabet Data Set: BRAND – Fixed </a:t>
            </a:r>
            <a:r>
              <a:rPr lang="en-PH" sz="1600" dirty="0" err="1" smtClean="0">
                <a:latin typeface="Consolas" panose="020B0609020204030204" pitchFamily="49" charset="0"/>
              </a:rPr>
              <a:t>10x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smtClean="0">
                <a:latin typeface="Consolas" panose="020B0609020204030204" pitchFamily="49" charset="0"/>
              </a:rPr>
              <a:t>Duplicated 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2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632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25" y="1066800"/>
            <a:ext cx="8588375" cy="506412"/>
          </a:xfrm>
        </p:spPr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Alpha-Numeric Data Set: ITEM NAME – Unique 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0200"/>
            <a:ext cx="873345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23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8092440" cy="651972"/>
          </a:xfrm>
        </p:spPr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Alpha-Numeric Data Set: CATEGORY </a:t>
            </a:r>
            <a:r>
              <a:rPr lang="en-PH" sz="1600" dirty="0">
                <a:latin typeface="Consolas" panose="020B0609020204030204" pitchFamily="49" charset="0"/>
              </a:rPr>
              <a:t>– Incrementally duplicated data-points</a:t>
            </a:r>
            <a:endParaRPr lang="en-PH" sz="1600" dirty="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1000"/>
            <a:ext cx="8764034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517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Simulation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1600" dirty="0" smtClean="0">
                <a:latin typeface="Consolas" panose="020B0609020204030204" pitchFamily="49" charset="0"/>
              </a:rPr>
              <a:t>Alpha-Numeric Data Set: BRAND</a:t>
            </a:r>
            <a:r>
              <a:rPr lang="en-PH" sz="1600" dirty="0">
                <a:latin typeface="Consolas" panose="020B0609020204030204" pitchFamily="49" charset="0"/>
              </a:rPr>
              <a:t> – Fixed </a:t>
            </a:r>
            <a:r>
              <a:rPr lang="en-PH" sz="1600" dirty="0" err="1">
                <a:latin typeface="Consolas" panose="020B0609020204030204" pitchFamily="49" charset="0"/>
              </a:rPr>
              <a:t>10x</a:t>
            </a:r>
            <a:r>
              <a:rPr lang="en-PH" sz="1600" dirty="0">
                <a:latin typeface="Consolas" panose="020B0609020204030204" pitchFamily="49" charset="0"/>
              </a:rPr>
              <a:t> Duplicated </a:t>
            </a:r>
            <a:r>
              <a:rPr lang="en-PH" sz="1600" dirty="0" smtClean="0">
                <a:latin typeface="Consolas" panose="020B0609020204030204" pitchFamily="49" charset="0"/>
              </a:rPr>
              <a:t>data-points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PH" sz="1400" dirty="0">
              <a:latin typeface="Consolas" panose="020B060902020403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5485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2726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経営システム 4">
      <a:dk1>
        <a:srgbClr val="000000"/>
      </a:dk1>
      <a:lt1>
        <a:srgbClr val="FFFFFF"/>
      </a:lt1>
      <a:dk2>
        <a:srgbClr val="000000"/>
      </a:dk2>
      <a:lt2>
        <a:srgbClr val="9AAFCB"/>
      </a:lt2>
      <a:accent1>
        <a:srgbClr val="CCE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E2F4FF"/>
      </a:accent5>
      <a:accent6>
        <a:srgbClr val="8A8AE7"/>
      </a:accent6>
      <a:hlink>
        <a:srgbClr val="0046AD"/>
      </a:hlink>
      <a:folHlink>
        <a:srgbClr val="CC0099"/>
      </a:folHlink>
    </a:clrScheme>
    <a:fontScheme name="経営システム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経営システム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E878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2BE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経営システム 2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E7000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経営システム 3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EC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000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経営システム 4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E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8A8AE7"/>
        </a:accent6>
        <a:hlink>
          <a:srgbClr val="0046AD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4">
      <a:dk1>
        <a:srgbClr val="000000"/>
      </a:dk1>
      <a:lt1>
        <a:srgbClr val="FFFFFF"/>
      </a:lt1>
      <a:dk2>
        <a:srgbClr val="000000"/>
      </a:dk2>
      <a:lt2>
        <a:srgbClr val="9AAFCB"/>
      </a:lt2>
      <a:accent1>
        <a:srgbClr val="CCEC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0000"/>
      </a:accent6>
      <a:hlink>
        <a:srgbClr val="0046AD"/>
      </a:hlink>
      <a:folHlink>
        <a:srgbClr val="45AC92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E878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2BEAA"/>
        </a:accent5>
        <a:accent6>
          <a:srgbClr val="921330"/>
        </a:accent6>
        <a:hlink>
          <a:srgbClr val="334069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E878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2BE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E7000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EC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000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CCE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8A8AE7"/>
        </a:accent6>
        <a:hlink>
          <a:srgbClr val="0046AD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1199</TotalTime>
  <Words>379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Theme1</vt:lpstr>
      <vt:lpstr>1_Standarddesign</vt:lpstr>
      <vt:lpstr>Angles</vt:lpstr>
      <vt:lpstr>Sorting Algorithm</vt:lpstr>
      <vt:lpstr>Sorting algorithms</vt:lpstr>
      <vt:lpstr>Simulation Data</vt:lpstr>
      <vt:lpstr>Simulation Data</vt:lpstr>
      <vt:lpstr>Simulation Data</vt:lpstr>
      <vt:lpstr>Simulation Data</vt:lpstr>
      <vt:lpstr>Simulation Data</vt:lpstr>
      <vt:lpstr>Simulation Data</vt:lpstr>
      <vt:lpstr>Simulation Data</vt:lpstr>
      <vt:lpstr>Simulation Data</vt:lpstr>
      <vt:lpstr>Data simulation flow</vt:lpstr>
    </vt:vector>
  </TitlesOfParts>
  <Company>CGNETICS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K4L3L</dc:creator>
  <cp:lastModifiedBy>K4L37</cp:lastModifiedBy>
  <cp:revision>27</cp:revision>
  <dcterms:created xsi:type="dcterms:W3CDTF">2017-11-16T07:54:05Z</dcterms:created>
  <dcterms:modified xsi:type="dcterms:W3CDTF">2017-11-17T03:53:49Z</dcterms:modified>
</cp:coreProperties>
</file>