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7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5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84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58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6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4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0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9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1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8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2ECFD6-FE0F-4B11-A5CA-37EADE269FD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C09ACF-A39B-456F-9A7E-DC5BA745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Sistemul</a:t>
            </a:r>
            <a:r>
              <a:rPr lang="en-US" b="1" dirty="0"/>
              <a:t> </a:t>
            </a:r>
            <a:r>
              <a:rPr lang="en-US" b="1" dirty="0" err="1"/>
              <a:t>simetric</a:t>
            </a:r>
            <a:r>
              <a:rPr lang="en-US" b="1" dirty="0"/>
              <a:t> </a:t>
            </a:r>
            <a:r>
              <a:rPr lang="en-US" b="1" dirty="0" err="1"/>
              <a:t>bazat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blocuri</a:t>
            </a:r>
            <a:r>
              <a:rPr lang="en-US" b="1" dirty="0"/>
              <a:t> TEA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9" name="Picture 5" descr="Round transformation in the Feistel scheme. 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45" y="3294952"/>
            <a:ext cx="2683018" cy="208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2" y="2565522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 de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64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cheile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32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difuzia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informatiei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difuzia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scheme FEISTEL.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9326" y="5482606"/>
            <a:ext cx="2855037" cy="292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Fig.1. schema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generala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FEISTEL(model)</a:t>
            </a:r>
          </a:p>
        </p:txBody>
      </p:sp>
    </p:spTree>
    <p:extLst>
      <p:ext uri="{BB962C8B-B14F-4D97-AF65-F5344CB8AC3E}">
        <p14:creationId xmlns:p14="http://schemas.microsoft.com/office/powerpoint/2010/main" val="42534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Algoritmul</a:t>
            </a:r>
            <a:r>
              <a:rPr lang="en-US" dirty="0"/>
              <a:t> de </a:t>
            </a:r>
            <a:r>
              <a:rPr lang="en-US" dirty="0" err="1"/>
              <a:t>criptare</a:t>
            </a:r>
            <a:r>
              <a:rPr lang="en-US" dirty="0"/>
              <a:t>/</a:t>
            </a:r>
            <a:r>
              <a:rPr lang="en-US" dirty="0" err="1"/>
              <a:t>decriptare</a:t>
            </a:r>
            <a:r>
              <a:rPr lang="en-US" dirty="0"/>
              <a:t> TEA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TEA InfoBox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47" y="2484582"/>
            <a:ext cx="2854036" cy="374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1718" y="2948770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33655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Fig.2. schema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operatii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812800"/>
            <a:ext cx="9601196" cy="506306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Mesajul</a:t>
            </a:r>
            <a:r>
              <a:rPr lang="en-US" sz="2000" dirty="0"/>
              <a:t>: </a:t>
            </a:r>
            <a:r>
              <a:rPr lang="en-US" sz="2000" b="1" dirty="0" err="1"/>
              <a:t>programe</a:t>
            </a:r>
            <a:r>
              <a:rPr lang="en-US" sz="2000" b="1" dirty="0"/>
              <a:t> -</a:t>
            </a:r>
            <a:r>
              <a:rPr lang="en-US" sz="2000" dirty="0"/>
              <a:t> </a:t>
            </a:r>
            <a:r>
              <a:rPr lang="en-US" sz="2000" b="1" dirty="0"/>
              <a:t>01110000 01110010 01101111 01100111 01110010 01100001 01101101 </a:t>
            </a:r>
            <a:r>
              <a:rPr lang="en-US" sz="2000" b="1" dirty="0" smtClean="0"/>
              <a:t>01100101</a:t>
            </a:r>
          </a:p>
          <a:p>
            <a:pPr marL="0" indent="0">
              <a:buNone/>
            </a:pPr>
            <a:r>
              <a:rPr lang="en-US" dirty="0"/>
              <a:t>01110000 01110010 01101111 01100111 -</a:t>
            </a:r>
            <a:r>
              <a:rPr lang="en-US" u="sng" dirty="0" err="1"/>
              <a:t>stânga</a:t>
            </a:r>
            <a:r>
              <a:rPr lang="en-US" u="sng" dirty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01110010 01100001 01101101 01100101-</a:t>
            </a:r>
            <a:r>
              <a:rPr lang="en-US" u="wavy" dirty="0"/>
              <a:t>dreapta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Cheia</a:t>
            </a:r>
            <a:r>
              <a:rPr lang="en-US" dirty="0"/>
              <a:t> K0: </a:t>
            </a:r>
            <a:r>
              <a:rPr lang="en-US" b="1" dirty="0" err="1"/>
              <a:t>tast</a:t>
            </a:r>
            <a:r>
              <a:rPr lang="en-US" b="1" dirty="0"/>
              <a:t> -01110100 01100001 01110011 01110100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01110100 01100001 01110011 01110100</a:t>
            </a:r>
          </a:p>
          <a:p>
            <a:pPr marL="0" indent="0">
              <a:buNone/>
            </a:pPr>
            <a:r>
              <a:rPr lang="en-US" dirty="0" err="1"/>
              <a:t>Cheia</a:t>
            </a:r>
            <a:r>
              <a:rPr lang="en-US" dirty="0"/>
              <a:t> K1: </a:t>
            </a:r>
            <a:r>
              <a:rPr lang="en-US" b="1" dirty="0"/>
              <a:t>2034  </a:t>
            </a:r>
            <a:r>
              <a:rPr lang="en-US" dirty="0"/>
              <a:t>00110010 00110000 00110011 00110100</a:t>
            </a:r>
          </a:p>
          <a:p>
            <a:pPr marL="0" indent="0">
              <a:buNone/>
            </a:pPr>
            <a:r>
              <a:rPr lang="en-US" dirty="0"/>
              <a:t>00110010 00110000 00110011 00110100</a:t>
            </a:r>
          </a:p>
          <a:p>
            <a:pPr marL="0" indent="0">
              <a:buNone/>
            </a:pPr>
            <a:r>
              <a:rPr lang="en-US" dirty="0" err="1"/>
              <a:t>Cheia</a:t>
            </a:r>
            <a:r>
              <a:rPr lang="en-US" dirty="0"/>
              <a:t> K2:</a:t>
            </a:r>
            <a:r>
              <a:rPr lang="en-US" b="1" dirty="0"/>
              <a:t>data   </a:t>
            </a:r>
            <a:r>
              <a:rPr lang="en-US" dirty="0"/>
              <a:t>01100100 01100001 01110100 01100001</a:t>
            </a:r>
          </a:p>
          <a:p>
            <a:pPr marL="0" indent="0">
              <a:buNone/>
            </a:pPr>
            <a:r>
              <a:rPr lang="en-US" dirty="0"/>
              <a:t>01100100011000010111010001100001</a:t>
            </a:r>
          </a:p>
          <a:p>
            <a:pPr marL="0" indent="0">
              <a:buNone/>
            </a:pPr>
            <a:r>
              <a:rPr lang="en-US" dirty="0" err="1"/>
              <a:t>Cheia</a:t>
            </a:r>
            <a:r>
              <a:rPr lang="en-US" dirty="0"/>
              <a:t> K3: </a:t>
            </a:r>
            <a:r>
              <a:rPr lang="en-US" b="1" dirty="0" err="1"/>
              <a:t>conv</a:t>
            </a:r>
            <a:r>
              <a:rPr lang="en-US" dirty="0"/>
              <a:t>  01100011 01101111 01101110 01110110</a:t>
            </a:r>
          </a:p>
          <a:p>
            <a:pPr marL="0" indent="0">
              <a:buNone/>
            </a:pPr>
            <a:r>
              <a:rPr lang="en-US" dirty="0"/>
              <a:t>           01100011 01101111 01101110 01110110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7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043709"/>
            <a:ext cx="9601196" cy="548640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Partea</a:t>
            </a:r>
            <a:r>
              <a:rPr lang="en-US" sz="2500" dirty="0"/>
              <a:t> </a:t>
            </a:r>
            <a:r>
              <a:rPr lang="en-US" sz="2500" dirty="0" err="1"/>
              <a:t>dreapta</a:t>
            </a:r>
            <a:r>
              <a:rPr lang="en-US" sz="2500" dirty="0"/>
              <a:t> se </a:t>
            </a:r>
            <a:r>
              <a:rPr lang="en-US" sz="2500" dirty="0" err="1"/>
              <a:t>deplasează</a:t>
            </a:r>
            <a:r>
              <a:rPr lang="en-US" sz="2500" dirty="0"/>
              <a:t> la </a:t>
            </a:r>
            <a:r>
              <a:rPr lang="en-US" sz="2500" dirty="0" err="1"/>
              <a:t>stânga</a:t>
            </a:r>
            <a:r>
              <a:rPr lang="en-US" sz="2500" dirty="0"/>
              <a:t> cu 4 </a:t>
            </a:r>
            <a:r>
              <a:rPr lang="en-US" sz="2500" dirty="0" err="1"/>
              <a:t>biti</a:t>
            </a:r>
            <a:endParaRPr lang="en-US" sz="25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&lt;&lt;401110010 01100001 01101101 01100101= 00010 01100001 01101101 01100101 0000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La </a:t>
            </a:r>
            <a:r>
              <a:rPr lang="en-US" sz="2500" dirty="0" err="1"/>
              <a:t>rezultatul</a:t>
            </a:r>
            <a:r>
              <a:rPr lang="en-US" sz="2500" dirty="0"/>
              <a:t> (1) se </a:t>
            </a:r>
            <a:r>
              <a:rPr lang="en-US" sz="2500" dirty="0" err="1"/>
              <a:t>adaug</a:t>
            </a:r>
            <a:r>
              <a:rPr lang="ro-RO" sz="2500" dirty="0"/>
              <a:t>ă valoarea K0 mod 2^32= </a:t>
            </a:r>
            <a:endParaRPr lang="en-US" sz="25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00010 01100001 01101101 01100101 0000</a:t>
            </a:r>
            <a:r>
              <a:rPr lang="ro-RO" sz="2500" dirty="0"/>
              <a:t>+  </a:t>
            </a:r>
            <a:r>
              <a:rPr lang="en-US" sz="2500" b="1" dirty="0"/>
              <a:t>01110100 01100001 01110011 01110100</a:t>
            </a:r>
            <a:r>
              <a:rPr lang="ro-RO" sz="2500" dirty="0"/>
              <a:t>mod 2^32= 10011010011110000100100111000100</a:t>
            </a:r>
            <a:endParaRPr lang="en-US" sz="25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Partea</a:t>
            </a:r>
            <a:r>
              <a:rPr lang="en-US" sz="2500" dirty="0"/>
              <a:t> </a:t>
            </a:r>
            <a:r>
              <a:rPr lang="en-US" sz="2500" dirty="0" err="1"/>
              <a:t>dreapta</a:t>
            </a:r>
            <a:r>
              <a:rPr lang="en-US" sz="2500" dirty="0"/>
              <a:t> se </a:t>
            </a:r>
            <a:r>
              <a:rPr lang="en-US" sz="2500" dirty="0" err="1"/>
              <a:t>aduna</a:t>
            </a:r>
            <a:r>
              <a:rPr lang="en-US" sz="2500" dirty="0"/>
              <a:t> cu I*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01110010011000010110110101100101+1*10011110001101110111100110111001mod2^32=   10000100110001110011100011110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Rezultatul</a:t>
            </a:r>
            <a:r>
              <a:rPr lang="en-US" sz="2500" dirty="0"/>
              <a:t> de la p (2) X</a:t>
            </a:r>
            <a:r>
              <a:rPr lang="ro-RO" sz="2500" dirty="0"/>
              <a:t>OR  Rezultatul de la p (3)</a:t>
            </a:r>
            <a:endParaRPr lang="en-US" sz="25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500" dirty="0"/>
              <a:t>10011010011110000100100111000100 </a:t>
            </a:r>
            <a:r>
              <a:rPr lang="en-US" sz="2500" dirty="0"/>
              <a:t>XOR   10000100110001110011100011110 = 10001010111000001010111011011010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Parteadreapta</a:t>
            </a:r>
            <a:r>
              <a:rPr lang="en-US" sz="2500" dirty="0"/>
              <a:t> se </a:t>
            </a:r>
            <a:r>
              <a:rPr lang="en-US" sz="2500" dirty="0" err="1"/>
              <a:t>deplasează</a:t>
            </a:r>
            <a:r>
              <a:rPr lang="en-US" sz="2500" dirty="0"/>
              <a:t> la </a:t>
            </a:r>
            <a:r>
              <a:rPr lang="en-US" sz="2500" dirty="0" err="1"/>
              <a:t>dreapta</a:t>
            </a:r>
            <a:r>
              <a:rPr lang="en-US" sz="2500" dirty="0"/>
              <a:t> cu 5 </a:t>
            </a:r>
            <a:r>
              <a:rPr lang="en-US" sz="2500" dirty="0" err="1"/>
              <a:t>biti</a:t>
            </a:r>
            <a:endParaRPr lang="en-US" sz="25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01110010 01100001 01101101 01100101=00000010 01100001 01101101 01100101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La </a:t>
            </a:r>
            <a:r>
              <a:rPr lang="en-US" sz="2500" dirty="0" err="1"/>
              <a:t>rezultatul</a:t>
            </a:r>
            <a:r>
              <a:rPr lang="en-US" sz="2500" dirty="0"/>
              <a:t> (5) se </a:t>
            </a:r>
            <a:r>
              <a:rPr lang="en-US" sz="2500" dirty="0" err="1"/>
              <a:t>adaug</a:t>
            </a:r>
            <a:r>
              <a:rPr lang="ro-RO" sz="2500" dirty="0"/>
              <a:t>ă valoarea K0 mod 2^32</a:t>
            </a:r>
            <a:endParaRPr lang="en-US" sz="25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500" dirty="0"/>
              <a:t> </a:t>
            </a:r>
            <a:endParaRPr lang="en-US" sz="25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00000010 01100001 01101101 01100101+</a:t>
            </a:r>
            <a:r>
              <a:rPr lang="en-US" sz="2500" b="1" dirty="0"/>
              <a:t>01110100 01100001 01110011 01110100</a:t>
            </a:r>
            <a:r>
              <a:rPr lang="en-US" sz="2500" dirty="0"/>
              <a:t>mod 2^32=1110110110000101110000011011001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Rezultatul</a:t>
            </a:r>
            <a:r>
              <a:rPr lang="en-US" sz="2500" dirty="0"/>
              <a:t> de la p (3) XOR  </a:t>
            </a:r>
            <a:r>
              <a:rPr lang="en-US" sz="2500" dirty="0" err="1"/>
              <a:t>Rezultatul</a:t>
            </a:r>
            <a:r>
              <a:rPr lang="en-US" sz="2500" dirty="0"/>
              <a:t> de la p (6)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10000100110001110011100011110XOR 1110110110000101110000011011001=1100110010110100000011111000111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Partea</a:t>
            </a:r>
            <a:r>
              <a:rPr lang="en-US" sz="2500" dirty="0"/>
              <a:t> </a:t>
            </a:r>
            <a:r>
              <a:rPr lang="en-US" sz="2500" dirty="0" err="1"/>
              <a:t>stângă</a:t>
            </a:r>
            <a:r>
              <a:rPr lang="en-US" sz="2500" dirty="0"/>
              <a:t> se </a:t>
            </a:r>
            <a:r>
              <a:rPr lang="en-US" sz="2500" dirty="0" err="1"/>
              <a:t>aduna</a:t>
            </a:r>
            <a:r>
              <a:rPr lang="en-US" sz="2500" dirty="0"/>
              <a:t> cu </a:t>
            </a:r>
            <a:r>
              <a:rPr lang="en-US" sz="2500" dirty="0" err="1"/>
              <a:t>rezultatul</a:t>
            </a:r>
            <a:r>
              <a:rPr lang="en-US" sz="2500" dirty="0"/>
              <a:t> p(7) </a:t>
            </a:r>
            <a:r>
              <a:rPr lang="ro-RO" sz="2500" dirty="0"/>
              <a:t>mod 2^32</a:t>
            </a:r>
            <a:endParaRPr lang="en-US" sz="25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500" dirty="0"/>
              <a:t> </a:t>
            </a:r>
            <a:endParaRPr lang="en-US" sz="25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01110000 01110010 01101111 01100111 +1100110010110100000011111000111 </a:t>
            </a:r>
            <a:r>
              <a:rPr lang="ro-RO" sz="2500" dirty="0"/>
              <a:t>mod 2^32=11010110110011000111011100101110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43858" y="565342"/>
            <a:ext cx="207620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  <a:tabLst>
                <a:tab pos="3371850" algn="l"/>
              </a:tabLs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impara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5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173019"/>
            <a:ext cx="9601196" cy="4702850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Partea</a:t>
            </a:r>
            <a:r>
              <a:rPr lang="en-US" sz="1300" dirty="0"/>
              <a:t> </a:t>
            </a:r>
            <a:r>
              <a:rPr lang="en-US" sz="1300" dirty="0" err="1"/>
              <a:t>dreapta</a:t>
            </a:r>
            <a:r>
              <a:rPr lang="en-US" sz="1300" dirty="0"/>
              <a:t> se </a:t>
            </a:r>
            <a:r>
              <a:rPr lang="en-US" sz="1300" dirty="0" err="1"/>
              <a:t>deplasează</a:t>
            </a:r>
            <a:r>
              <a:rPr lang="en-US" sz="1300" dirty="0"/>
              <a:t> la </a:t>
            </a:r>
            <a:r>
              <a:rPr lang="en-US" sz="1300" dirty="0" err="1"/>
              <a:t>stânga</a:t>
            </a:r>
            <a:r>
              <a:rPr lang="en-US" sz="1300" dirty="0"/>
              <a:t> cu 4 </a:t>
            </a:r>
            <a:r>
              <a:rPr lang="en-US" sz="1300" dirty="0" err="1"/>
              <a:t>biti</a:t>
            </a:r>
            <a:endParaRPr lang="en-US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01110000 01110010 01101111 01100111 &lt;&lt;4  00000 01110010 01101111 011001110000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La </a:t>
            </a:r>
            <a:r>
              <a:rPr lang="en-US" sz="1300" dirty="0" err="1"/>
              <a:t>rezultatul</a:t>
            </a:r>
            <a:r>
              <a:rPr lang="en-US" sz="1300" dirty="0"/>
              <a:t> (1) se </a:t>
            </a:r>
            <a:r>
              <a:rPr lang="en-US" sz="1300" dirty="0" err="1"/>
              <a:t>adaug</a:t>
            </a:r>
            <a:r>
              <a:rPr lang="ro-RO" sz="1300" dirty="0"/>
              <a:t>ă valoarea K0 mod 2^32</a:t>
            </a:r>
            <a:endParaRPr lang="en-US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00000 01110010 01101111 011001110000</a:t>
            </a:r>
            <a:r>
              <a:rPr lang="ro-RO" sz="1300" dirty="0"/>
              <a:t>+  </a:t>
            </a:r>
            <a:r>
              <a:rPr lang="en-US" sz="1300" b="1" dirty="0"/>
              <a:t>01110100 01100001 01110011 01110100</a:t>
            </a:r>
            <a:r>
              <a:rPr lang="ro-RO" sz="1300" dirty="0"/>
              <a:t> mod       2^32=1111011100010000110100111100100</a:t>
            </a:r>
            <a:endParaRPr lang="en-US" sz="13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Partea</a:t>
            </a:r>
            <a:r>
              <a:rPr lang="en-US" sz="1300" dirty="0"/>
              <a:t> </a:t>
            </a:r>
            <a:r>
              <a:rPr lang="en-US" sz="1300" dirty="0" err="1"/>
              <a:t>dreapta</a:t>
            </a:r>
            <a:r>
              <a:rPr lang="en-US" sz="1300" dirty="0"/>
              <a:t>  se </a:t>
            </a:r>
            <a:r>
              <a:rPr lang="en-US" sz="1300" dirty="0" err="1"/>
              <a:t>aduna</a:t>
            </a:r>
            <a:r>
              <a:rPr lang="en-US" sz="1300" dirty="0"/>
              <a:t> cu I*ɓ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01110010011000010110110101100101+1*10011110001101110111100110111001mod2^32=   10011001111011110100101111010011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Rezultatul</a:t>
            </a:r>
            <a:r>
              <a:rPr lang="en-US" sz="1300" dirty="0"/>
              <a:t> de la p (2) XOR  </a:t>
            </a:r>
            <a:r>
              <a:rPr lang="en-US" sz="1300" dirty="0" err="1"/>
              <a:t>Rezultatul</a:t>
            </a:r>
            <a:r>
              <a:rPr lang="en-US" sz="1300" dirty="0"/>
              <a:t> de la p (3)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300" dirty="0"/>
              <a:t>1111011100010000110100111100100</a:t>
            </a:r>
            <a:r>
              <a:rPr lang="en-US" sz="1300" dirty="0"/>
              <a:t>XOR 10011001111011110100101111010011= 11100010011001110010001000110111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Parteadreapta</a:t>
            </a:r>
            <a:r>
              <a:rPr lang="en-US" sz="1300" dirty="0"/>
              <a:t> se </a:t>
            </a:r>
            <a:r>
              <a:rPr lang="en-US" sz="1300" dirty="0" err="1"/>
              <a:t>deplasează</a:t>
            </a:r>
            <a:r>
              <a:rPr lang="en-US" sz="1300" dirty="0"/>
              <a:t> la </a:t>
            </a:r>
            <a:r>
              <a:rPr lang="en-US" sz="1300" dirty="0" err="1"/>
              <a:t>dreapta</a:t>
            </a:r>
            <a:r>
              <a:rPr lang="en-US" sz="1300" dirty="0"/>
              <a:t> cu 5 </a:t>
            </a:r>
            <a:r>
              <a:rPr lang="en-US" sz="1300" dirty="0" err="1"/>
              <a:t>biti</a:t>
            </a:r>
            <a:endParaRPr lang="en-US" sz="13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01110010 01100001 01101101 01100101=00000010 01100001 01101101 01100101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La </a:t>
            </a:r>
            <a:r>
              <a:rPr lang="en-US" sz="1300" dirty="0" err="1"/>
              <a:t>rezultatul</a:t>
            </a:r>
            <a:r>
              <a:rPr lang="en-US" sz="1300" dirty="0"/>
              <a:t> (5) se </a:t>
            </a:r>
            <a:r>
              <a:rPr lang="en-US" sz="1300" dirty="0" err="1"/>
              <a:t>adaugăvaloarea</a:t>
            </a:r>
            <a:r>
              <a:rPr lang="en-US" sz="1300" dirty="0"/>
              <a:t> K3 mod 2^32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00000010 01100001 01101101 01100101 +01100011 01101111 01101110 01110110mod 2^32=1100101110100001101101111011011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Rezultatul</a:t>
            </a:r>
            <a:r>
              <a:rPr lang="en-US" sz="1300" dirty="0"/>
              <a:t> de la p (3) XOR  </a:t>
            </a:r>
            <a:r>
              <a:rPr lang="en-US" sz="1300" dirty="0" err="1"/>
              <a:t>Rezultatul</a:t>
            </a:r>
            <a:r>
              <a:rPr lang="en-US" sz="1300" dirty="0"/>
              <a:t> de la p (6)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10011001111011110100101111010011 XOR 1100101110100001101101111011011=11111100001111111001000000001000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Partea</a:t>
            </a:r>
            <a:r>
              <a:rPr lang="en-US" sz="1300" dirty="0"/>
              <a:t> </a:t>
            </a:r>
            <a:r>
              <a:rPr lang="en-US" sz="1300" dirty="0" err="1"/>
              <a:t>stângă</a:t>
            </a:r>
            <a:r>
              <a:rPr lang="en-US" sz="1300" dirty="0"/>
              <a:t> se </a:t>
            </a:r>
            <a:r>
              <a:rPr lang="en-US" sz="1300" dirty="0" err="1"/>
              <a:t>aduna</a:t>
            </a:r>
            <a:r>
              <a:rPr lang="en-US" sz="1300" dirty="0"/>
              <a:t> cu </a:t>
            </a:r>
            <a:r>
              <a:rPr lang="en-US" sz="1300" dirty="0" err="1"/>
              <a:t>rezultatul</a:t>
            </a:r>
            <a:r>
              <a:rPr lang="en-US" sz="1300" dirty="0"/>
              <a:t> p(7) mod 2^32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01110000 01110010 01101111 01100111 +11111100001111111001000000001000mod 2^32=1101100101100011111111101101111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 err="1"/>
              <a:t>Rezultatul</a:t>
            </a:r>
            <a:r>
              <a:rPr lang="en-US" sz="1300" b="1" dirty="0"/>
              <a:t>:  </a:t>
            </a:r>
            <a:r>
              <a:rPr lang="en-US" sz="1300" dirty="0"/>
              <a:t>1101100101100011111111101101111= �</a:t>
            </a:r>
            <a:r>
              <a:rPr lang="en-US" sz="1300" dirty="0" err="1"/>
              <a:t>c�o</a:t>
            </a:r>
            <a:endParaRPr lang="en-US" sz="1300" dirty="0"/>
          </a:p>
        </p:txBody>
      </p:sp>
      <p:sp>
        <p:nvSpPr>
          <p:cNvPr id="4" name="Rectangle 3"/>
          <p:cNvSpPr/>
          <p:nvPr/>
        </p:nvSpPr>
        <p:spPr>
          <a:xfrm>
            <a:off x="4276270" y="648470"/>
            <a:ext cx="181972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  <a:tabLst>
                <a:tab pos="3371850" algn="l"/>
              </a:tabLs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701963"/>
            <a:ext cx="9601196" cy="6156037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dirty="0" err="1"/>
              <a:t>Decriptarea</a:t>
            </a:r>
            <a:endParaRPr lang="en-US" sz="43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 err="1"/>
              <a:t>Partea</a:t>
            </a:r>
            <a:r>
              <a:rPr lang="en-US" sz="4600" b="1" dirty="0"/>
              <a:t> para</a:t>
            </a:r>
            <a:endParaRPr lang="en-US" sz="4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err="1"/>
              <a:t>Partea</a:t>
            </a:r>
            <a:r>
              <a:rPr lang="en-US" sz="4600" dirty="0"/>
              <a:t> </a:t>
            </a:r>
            <a:r>
              <a:rPr lang="en-US" sz="4600" dirty="0" err="1"/>
              <a:t>dreaptă</a:t>
            </a:r>
            <a:r>
              <a:rPr lang="en-US" sz="4600" dirty="0"/>
              <a:t> e </a:t>
            </a:r>
            <a:r>
              <a:rPr lang="en-US" sz="4600" dirty="0" err="1"/>
              <a:t>deplasează</a:t>
            </a:r>
            <a:r>
              <a:rPr lang="en-US" sz="4600" dirty="0"/>
              <a:t> la </a:t>
            </a:r>
            <a:r>
              <a:rPr lang="en-US" sz="4600" dirty="0" err="1"/>
              <a:t>stânga</a:t>
            </a:r>
            <a:r>
              <a:rPr lang="en-US" sz="4600" dirty="0"/>
              <a:t> cu 4 </a:t>
            </a:r>
            <a:r>
              <a:rPr lang="en-US" sz="4600" dirty="0" err="1"/>
              <a:t>biti</a:t>
            </a:r>
            <a:r>
              <a:rPr lang="en-US" sz="4600" dirty="0"/>
              <a:t> 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01110000 01110010 01101111 01100111 &lt;&lt;4  00000 01110010 01101111 011001110000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La </a:t>
            </a:r>
            <a:r>
              <a:rPr lang="en-US" sz="4600" dirty="0" err="1"/>
              <a:t>rezultatul</a:t>
            </a:r>
            <a:r>
              <a:rPr lang="en-US" sz="4600" dirty="0"/>
              <a:t> (1) se </a:t>
            </a:r>
            <a:r>
              <a:rPr lang="en-US" sz="4600" dirty="0" err="1"/>
              <a:t>adaugăvaloareacheie</a:t>
            </a:r>
            <a:r>
              <a:rPr lang="en-US" sz="4600" dirty="0"/>
              <a:t> k</a:t>
            </a:r>
            <a:r>
              <a:rPr lang="en-US" sz="4600" baseline="-25000" dirty="0"/>
              <a:t>2</a:t>
            </a:r>
            <a:r>
              <a:rPr lang="en-US" sz="4600" dirty="0"/>
              <a:t>mod 2^32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00010 01100001 01101101 01100101 0000</a:t>
            </a:r>
            <a:r>
              <a:rPr lang="ro-RO" sz="4600" dirty="0"/>
              <a:t>+  </a:t>
            </a:r>
            <a:r>
              <a:rPr lang="en-US" sz="4600" b="1" dirty="0"/>
              <a:t>01110100 01100001 01110011 01110100</a:t>
            </a:r>
            <a:r>
              <a:rPr lang="ro-RO" sz="4600" dirty="0"/>
              <a:t>mod 2^32= </a:t>
            </a:r>
            <a:r>
              <a:rPr lang="ro-RO" sz="4600" dirty="0" smtClean="0"/>
              <a:t>10011010011110000100100111000100</a:t>
            </a:r>
            <a:endParaRPr lang="en-US" sz="46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4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err="1" smtClean="0"/>
              <a:t>Partea</a:t>
            </a:r>
            <a:r>
              <a:rPr lang="en-US" sz="4600" dirty="0" smtClean="0"/>
              <a:t> </a:t>
            </a:r>
            <a:r>
              <a:rPr lang="en-US" sz="4600" dirty="0" err="1" smtClean="0"/>
              <a:t>dreapta</a:t>
            </a:r>
            <a:r>
              <a:rPr lang="en-US" sz="4600" dirty="0" smtClean="0"/>
              <a:t>  </a:t>
            </a:r>
            <a:r>
              <a:rPr lang="en-US" sz="4600" dirty="0"/>
              <a:t>se </a:t>
            </a:r>
            <a:r>
              <a:rPr lang="en-US" sz="4600" dirty="0" err="1"/>
              <a:t>aduna</a:t>
            </a:r>
            <a:r>
              <a:rPr lang="en-US" sz="4600" dirty="0"/>
              <a:t> cu I*ɓ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  1101011100010000110101011010001+1*10011110001101110111100110111001mod2^32=   1001101111111110010010001010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err="1"/>
              <a:t>Rezultatul</a:t>
            </a:r>
            <a:r>
              <a:rPr lang="en-US" sz="4600" dirty="0"/>
              <a:t> de la p (2) XOR  </a:t>
            </a:r>
            <a:r>
              <a:rPr lang="en-US" sz="4600" dirty="0" err="1"/>
              <a:t>Rezultatul</a:t>
            </a:r>
            <a:r>
              <a:rPr lang="en-US" sz="4600" dirty="0"/>
              <a:t> de la p (3)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600" dirty="0"/>
              <a:t>1101011100010000110101011010001</a:t>
            </a:r>
            <a:r>
              <a:rPr lang="en-US" sz="4600" dirty="0"/>
              <a:t>XOR1001101111111110010010001010 = 1100010001101111000111001011011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err="1"/>
              <a:t>Parteadreapta</a:t>
            </a:r>
            <a:r>
              <a:rPr lang="en-US" sz="4600" dirty="0"/>
              <a:t> se </a:t>
            </a:r>
            <a:r>
              <a:rPr lang="en-US" sz="4600" dirty="0" err="1"/>
              <a:t>deplasează</a:t>
            </a:r>
            <a:r>
              <a:rPr lang="en-US" sz="4600" dirty="0"/>
              <a:t> la </a:t>
            </a:r>
            <a:r>
              <a:rPr lang="en-US" sz="4600" dirty="0" err="1"/>
              <a:t>dreapta</a:t>
            </a:r>
            <a:r>
              <a:rPr lang="en-US" sz="4600" dirty="0"/>
              <a:t> cu 5 </a:t>
            </a:r>
            <a:r>
              <a:rPr lang="en-US" sz="4600" dirty="0" err="1"/>
              <a:t>biți</a:t>
            </a:r>
            <a:endParaRPr lang="en-US" sz="4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01110010 01100001 01101101 01100101=00000010 01100001 01101101 01100101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La </a:t>
            </a:r>
            <a:r>
              <a:rPr lang="en-US" sz="4600" dirty="0" err="1"/>
              <a:t>rezultatul</a:t>
            </a:r>
            <a:r>
              <a:rPr lang="en-US" sz="4600" dirty="0"/>
              <a:t> (5) se </a:t>
            </a:r>
            <a:r>
              <a:rPr lang="en-US" sz="4600" dirty="0" err="1"/>
              <a:t>adaugăvaloarea</a:t>
            </a:r>
            <a:r>
              <a:rPr lang="en-US" sz="4600" dirty="0"/>
              <a:t> K3 mod 2^32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00000010 01100001 01101101 01100101 +01100011 01101111 01101110 01110110mod 2^32=1100101110100001101101111011011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 err="1"/>
              <a:t>Rezultatul</a:t>
            </a:r>
            <a:r>
              <a:rPr lang="en-US" sz="4600" dirty="0"/>
              <a:t> de la p (3) XOR  </a:t>
            </a:r>
            <a:r>
              <a:rPr lang="en-US" sz="4600" dirty="0" err="1"/>
              <a:t>Rezultatul</a:t>
            </a:r>
            <a:r>
              <a:rPr lang="en-US" sz="4600" dirty="0"/>
              <a:t> de la p (6)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1001101111111110010010001010 XOR 1100101110100001101101111011011=1101100011011110011111101010001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             8. </a:t>
            </a:r>
            <a:r>
              <a:rPr lang="en-US" sz="4600" dirty="0" err="1"/>
              <a:t>Parteastângă</a:t>
            </a:r>
            <a:r>
              <a:rPr lang="en-US" sz="4600" dirty="0"/>
              <a:t> se </a:t>
            </a:r>
            <a:r>
              <a:rPr lang="en-US" sz="4600" dirty="0" err="1"/>
              <a:t>aduna</a:t>
            </a:r>
            <a:r>
              <a:rPr lang="en-US" sz="4600" dirty="0"/>
              <a:t> cu </a:t>
            </a:r>
            <a:r>
              <a:rPr lang="en-US" sz="4600" dirty="0" err="1"/>
              <a:t>rezultatul</a:t>
            </a:r>
            <a:r>
              <a:rPr lang="en-US" sz="4600" dirty="0"/>
              <a:t> p(7) mod 2^32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01110000 01110010 01101111 01100111 +1101100011011110011111101010001mod 2^32=01110010 01100001 01101101 01100101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600" dirty="0"/>
              <a:t> </a:t>
            </a:r>
            <a:endParaRPr lang="en-US" sz="4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600" b="1" dirty="0"/>
              <a:t>01110010 01100001 01101101 01100101</a:t>
            </a:r>
            <a:r>
              <a:rPr lang="en-US" sz="4600" b="1" dirty="0"/>
              <a:t>→ </a:t>
            </a:r>
            <a:r>
              <a:rPr lang="en-US" sz="4600" b="1" dirty="0" err="1"/>
              <a:t>rame</a:t>
            </a:r>
            <a:endParaRPr lang="en-US" sz="4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4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674255"/>
            <a:ext cx="9601196" cy="5201613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 err="1" smtClean="0"/>
              <a:t>Partea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impara</a:t>
            </a:r>
            <a:endParaRPr lang="en-US" sz="29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 smtClean="0"/>
              <a:t>Partea</a:t>
            </a:r>
            <a:r>
              <a:rPr lang="en-US" sz="2700" dirty="0" smtClean="0"/>
              <a:t> </a:t>
            </a:r>
            <a:r>
              <a:rPr lang="en-US" sz="2700" dirty="0" err="1" smtClean="0"/>
              <a:t>dreapta</a:t>
            </a:r>
            <a:r>
              <a:rPr lang="en-US" sz="2700" dirty="0" smtClean="0"/>
              <a:t> se </a:t>
            </a:r>
            <a:r>
              <a:rPr lang="en-US" sz="2700" dirty="0" err="1" smtClean="0"/>
              <a:t>deplasează</a:t>
            </a:r>
            <a:r>
              <a:rPr lang="en-US" sz="2700" dirty="0" smtClean="0"/>
              <a:t> </a:t>
            </a:r>
            <a:r>
              <a:rPr lang="en-US" sz="2700" dirty="0"/>
              <a:t>la </a:t>
            </a:r>
            <a:r>
              <a:rPr lang="en-US" sz="2700" dirty="0" err="1"/>
              <a:t>stânga</a:t>
            </a:r>
            <a:r>
              <a:rPr lang="en-US" sz="2700" dirty="0"/>
              <a:t> cu 4 </a:t>
            </a:r>
            <a:r>
              <a:rPr lang="en-US" sz="2700" dirty="0" err="1"/>
              <a:t>biți</a:t>
            </a:r>
            <a:endParaRPr lang="en-US" sz="2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&lt;&lt;401110010 01100001 01101101 01100101= 00010 01100001 01101101 01100101 0000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La </a:t>
            </a:r>
            <a:r>
              <a:rPr lang="en-US" sz="2700" dirty="0" err="1"/>
              <a:t>rezultatul</a:t>
            </a:r>
            <a:r>
              <a:rPr lang="en-US" sz="2700" dirty="0"/>
              <a:t> (1) se </a:t>
            </a:r>
            <a:r>
              <a:rPr lang="en-US" sz="2700" dirty="0" err="1"/>
              <a:t>adaug</a:t>
            </a:r>
            <a:r>
              <a:rPr lang="ro-RO" sz="2700" dirty="0"/>
              <a:t>ă valoarea K0 mod 2^32= </a:t>
            </a:r>
            <a:endParaRPr lang="en-US" sz="2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700" dirty="0"/>
              <a:t>11100110100101100011011000010000 +  01100001 01101110 01110101 01101100 mod 2^32=   </a:t>
            </a:r>
            <a:r>
              <a:rPr lang="en-US" sz="2700" dirty="0"/>
              <a:t>1100000101100011001011111111000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Partea</a:t>
            </a:r>
            <a:r>
              <a:rPr lang="en-US" sz="2700" dirty="0"/>
              <a:t> </a:t>
            </a:r>
            <a:r>
              <a:rPr lang="en-US" sz="2700" dirty="0" err="1"/>
              <a:t>dreapta</a:t>
            </a:r>
            <a:r>
              <a:rPr lang="en-US" sz="2700" dirty="0"/>
              <a:t> se </a:t>
            </a:r>
            <a:r>
              <a:rPr lang="en-US" sz="2700" dirty="0" err="1"/>
              <a:t>aduna</a:t>
            </a:r>
            <a:r>
              <a:rPr lang="en-US" sz="2700" dirty="0"/>
              <a:t> cu I*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01110010011000010110110101100101+1*10011110001101110111100110111001mod2^32=   10000100110001110011100011110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Rezultatul</a:t>
            </a:r>
            <a:r>
              <a:rPr lang="en-US" sz="2700" dirty="0"/>
              <a:t> de la p (2) X</a:t>
            </a:r>
            <a:r>
              <a:rPr lang="ro-RO" sz="2700" dirty="0"/>
              <a:t>OR  Rezultatul de la p (3)</a:t>
            </a:r>
            <a:endParaRPr lang="en-US" sz="2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700" dirty="0"/>
              <a:t>10011010011110000100100111000100 </a:t>
            </a:r>
            <a:r>
              <a:rPr lang="en-US" sz="2700" dirty="0"/>
              <a:t>XOR   10000100110001110011100011110 = 10001010111000001010111011011010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 smtClean="0"/>
              <a:t>Partea</a:t>
            </a:r>
            <a:r>
              <a:rPr lang="en-US" sz="2700" dirty="0" smtClean="0"/>
              <a:t> </a:t>
            </a:r>
            <a:r>
              <a:rPr lang="en-US" sz="2700" dirty="0" err="1" smtClean="0"/>
              <a:t>dreapta</a:t>
            </a:r>
            <a:r>
              <a:rPr lang="en-US" sz="2700" dirty="0" smtClean="0"/>
              <a:t> </a:t>
            </a:r>
            <a:r>
              <a:rPr lang="en-US" sz="2700" dirty="0"/>
              <a:t>se </a:t>
            </a:r>
            <a:r>
              <a:rPr lang="en-US" sz="2700" dirty="0" err="1"/>
              <a:t>deplasează</a:t>
            </a:r>
            <a:r>
              <a:rPr lang="en-US" sz="2700" dirty="0"/>
              <a:t> la </a:t>
            </a:r>
            <a:r>
              <a:rPr lang="en-US" sz="2700" dirty="0" err="1"/>
              <a:t>dreapta</a:t>
            </a:r>
            <a:r>
              <a:rPr lang="en-US" sz="2700" dirty="0"/>
              <a:t> cu 5 </a:t>
            </a:r>
            <a:r>
              <a:rPr lang="en-US" sz="2700" dirty="0" err="1"/>
              <a:t>biti</a:t>
            </a:r>
            <a:endParaRPr lang="en-US" sz="2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01110010 01100001 01101101 01100101=00000010 01100001 01101101 01100101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La </a:t>
            </a:r>
            <a:r>
              <a:rPr lang="en-US" sz="2700" dirty="0" err="1"/>
              <a:t>rezultatul</a:t>
            </a:r>
            <a:r>
              <a:rPr lang="en-US" sz="2700" dirty="0"/>
              <a:t> (5) se </a:t>
            </a:r>
            <a:r>
              <a:rPr lang="en-US" sz="2700" dirty="0" err="1"/>
              <a:t>adaug</a:t>
            </a:r>
            <a:r>
              <a:rPr lang="ro-RO" sz="2700" dirty="0"/>
              <a:t>ă valoarea K0 mod 2^32</a:t>
            </a:r>
            <a:endParaRPr lang="en-US" sz="2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700" dirty="0"/>
              <a:t> </a:t>
            </a:r>
            <a:endParaRPr lang="en-US" sz="27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00000010 01100001 01101101 01100101+</a:t>
            </a:r>
            <a:r>
              <a:rPr lang="en-US" sz="2700" b="1" dirty="0"/>
              <a:t>01110100 01100001 01110011 01110100</a:t>
            </a:r>
            <a:r>
              <a:rPr lang="en-US" sz="2700" dirty="0"/>
              <a:t>mod 2^32=1110110110000101110000011011001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 err="1"/>
              <a:t>Rezultatul</a:t>
            </a:r>
            <a:r>
              <a:rPr lang="en-US" sz="2700" dirty="0"/>
              <a:t> de la p (3) XOR  </a:t>
            </a:r>
            <a:r>
              <a:rPr lang="en-US" sz="2700" dirty="0" err="1"/>
              <a:t>Rezultatul</a:t>
            </a:r>
            <a:r>
              <a:rPr lang="en-US" sz="2700" dirty="0"/>
              <a:t> de la p (6)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10000100110001110011100011110XOR 1110110110000101110000011011001=1100110010110100000011111000111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/>
              <a:t>01110000 01110010 01101111 01100111  →</a:t>
            </a:r>
            <a:r>
              <a:rPr lang="en-US" sz="2700" b="1" dirty="0" err="1"/>
              <a:t>prog</a:t>
            </a:r>
            <a:endParaRPr lang="en-US" sz="2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5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198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Organic</vt:lpstr>
      <vt:lpstr>TEA</vt:lpstr>
      <vt:lpstr>Sistemul simetric bazat pe blocuri TEA </vt:lpstr>
      <vt:lpstr>Algoritmul de criptare/decriptare TEA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</dc:title>
  <dc:creator>ASUS33</dc:creator>
  <cp:lastModifiedBy>ASUS33</cp:lastModifiedBy>
  <cp:revision>6</cp:revision>
  <dcterms:created xsi:type="dcterms:W3CDTF">2018-10-30T12:33:31Z</dcterms:created>
  <dcterms:modified xsi:type="dcterms:W3CDTF">2018-10-30T12:55:01Z</dcterms:modified>
</cp:coreProperties>
</file>