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0"/>
  </p:handoutMasterIdLst>
  <p:sldIdLst>
    <p:sldId id="375" r:id="rId2"/>
    <p:sldId id="305" r:id="rId3"/>
    <p:sldId id="273" r:id="rId4"/>
    <p:sldId id="303" r:id="rId5"/>
    <p:sldId id="298" r:id="rId6"/>
    <p:sldId id="376" r:id="rId7"/>
    <p:sldId id="377" r:id="rId8"/>
    <p:sldId id="3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76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667" r:id="rId31"/>
    <p:sldLayoutId id="2147483703" r:id="rId32"/>
    <p:sldLayoutId id="2147483704" r:id="rId33"/>
    <p:sldLayoutId id="2147483705" r:id="rId34"/>
    <p:sldLayoutId id="2147483706" r:id="rId35"/>
    <p:sldLayoutId id="2147483700" r:id="rId36"/>
    <p:sldLayoutId id="2147483699" r:id="rId37"/>
    <p:sldLayoutId id="2147483701" r:id="rId38"/>
    <p:sldLayoutId id="2147483702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lgames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portshealthcare.com/gaming-postur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/>
          <a:lstStyle/>
          <a:p>
            <a:r>
              <a:rPr lang="ro-RO" dirty="0"/>
              <a:t>Pavlovschi </a:t>
            </a:r>
            <a:r>
              <a:rPr lang="ro-RO" dirty="0" err="1"/>
              <a:t>catalin</a:t>
            </a:r>
            <a:r>
              <a:rPr lang="ro-RO" dirty="0"/>
              <a:t>, I2001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612" y="2714259"/>
            <a:ext cx="630722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  <a:latin typeface="ROG Fonts" panose="00000500000000000000" pitchFamily="50" charset="0"/>
              </a:rPr>
              <a:t>Gaming</a:t>
            </a:r>
            <a:r>
              <a:rPr lang="en-US" b="1" i="0" dirty="0">
                <a:effectLst/>
                <a:latin typeface="roboto slab"/>
              </a:rPr>
              <a:t>-ul: </a:t>
            </a:r>
            <a:r>
              <a:rPr lang="en-US" b="1" i="0" dirty="0" err="1">
                <a:effectLst/>
                <a:latin typeface="roboto slab"/>
              </a:rPr>
              <a:t>sănătate</a:t>
            </a:r>
            <a:r>
              <a:rPr lang="en-US" b="1" i="0" dirty="0">
                <a:effectLst/>
                <a:latin typeface="roboto slab"/>
              </a:rPr>
              <a:t> </a:t>
            </a:r>
            <a:r>
              <a:rPr lang="en-US" b="1" i="0" dirty="0" err="1">
                <a:effectLst/>
                <a:latin typeface="roboto slab"/>
              </a:rPr>
              <a:t>mentală</a:t>
            </a:r>
            <a:r>
              <a:rPr lang="en-US" b="1" i="0" dirty="0">
                <a:effectLst/>
                <a:latin typeface="roboto slab"/>
              </a:rPr>
              <a:t> </a:t>
            </a:r>
            <a:r>
              <a:rPr lang="en-US" b="1" i="0" dirty="0" err="1">
                <a:effectLst/>
                <a:latin typeface="roboto slab"/>
              </a:rPr>
              <a:t>sau</a:t>
            </a:r>
            <a:r>
              <a:rPr lang="en-US" b="1" i="0" dirty="0">
                <a:effectLst/>
                <a:latin typeface="roboto slab"/>
              </a:rPr>
              <a:t> factor de </a:t>
            </a:r>
            <a:r>
              <a:rPr lang="en-US" b="1" i="0" dirty="0" err="1">
                <a:effectLst/>
                <a:latin typeface="roboto slab"/>
              </a:rPr>
              <a:t>risc</a:t>
            </a:r>
            <a:r>
              <a:rPr lang="en-US" b="1" i="0" dirty="0">
                <a:effectLst/>
                <a:latin typeface="roboto slab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latin typeface="ROG Fonts" panose="00000500000000000000" pitchFamily="50" charset="0"/>
              </a:rPr>
              <a:t>Content</a:t>
            </a:r>
            <a:endParaRPr lang="en-US" dirty="0">
              <a:latin typeface="ROG Fonts" panose="00000500000000000000" pitchFamily="50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i="1" dirty="0">
                <a:latin typeface="Oswald" panose="02000303000000000000" pitchFamily="2" charset="0"/>
              </a:rPr>
              <a:t>Introducere</a:t>
            </a:r>
            <a:endParaRPr lang="en-US" b="1" i="1" dirty="0">
              <a:latin typeface="Oswald" panose="020003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effectLst/>
                <a:latin typeface="Oswald" panose="02000303000000000000" pitchFamily="2" charset="0"/>
              </a:rPr>
              <a:t>,,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Grozav</a:t>
            </a:r>
            <a:r>
              <a:rPr lang="en-US" b="1" i="1" dirty="0">
                <a:effectLst/>
                <a:latin typeface="Oswald" panose="02000303000000000000" pitchFamily="2" charset="0"/>
              </a:rPr>
              <a:t> well done, ai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evidențiat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că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gamerii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suferă</a:t>
            </a:r>
            <a:r>
              <a:rPr lang="en-US" b="1" i="1" dirty="0">
                <a:effectLst/>
                <a:latin typeface="Oswald" panose="02000303000000000000" pitchFamily="2" charset="0"/>
              </a:rPr>
              <a:t> de sedentarism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si</a:t>
            </a:r>
            <a:r>
              <a:rPr lang="en-US" b="1" i="1" dirty="0">
                <a:effectLst/>
                <a:latin typeface="Oswald" panose="02000303000000000000" pitchFamily="2" charset="0"/>
              </a:rPr>
              <a:t> nu sunt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productivi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deloc</a:t>
            </a:r>
            <a:r>
              <a:rPr lang="en-US" b="1" i="1" dirty="0">
                <a:effectLst/>
                <a:latin typeface="Oswald" panose="02000303000000000000" pitchFamily="2" charset="0"/>
              </a:rPr>
              <a:t>’’</a:t>
            </a:r>
            <a:endParaRPr lang="ro-RO" b="1" i="1" dirty="0">
              <a:latin typeface="Oswald" panose="020003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effectLst/>
                <a:latin typeface="Oswald" panose="02000303000000000000" pitchFamily="2" charset="0"/>
              </a:rPr>
              <a:t>,,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Atunci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ce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legătură</a:t>
            </a:r>
            <a:r>
              <a:rPr lang="en-US" b="1" i="1" dirty="0">
                <a:effectLst/>
                <a:latin typeface="Oswald" panose="02000303000000000000" pitchFamily="2" charset="0"/>
              </a:rPr>
              <a:t> are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totul</a:t>
            </a:r>
            <a:r>
              <a:rPr lang="en-US" b="1" i="1" dirty="0">
                <a:effectLst/>
                <a:latin typeface="Oswald" panose="02000303000000000000" pitchFamily="2" charset="0"/>
              </a:rPr>
              <a:t> cu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sănătatea</a:t>
            </a:r>
            <a:r>
              <a:rPr lang="en-US" b="1" i="1" dirty="0">
                <a:effectLst/>
                <a:latin typeface="Oswald" panose="02000303000000000000" pitchFamily="2" charset="0"/>
              </a:rPr>
              <a:t>?’’</a:t>
            </a:r>
            <a:endParaRPr lang="ro-RO" b="1" i="1" dirty="0">
              <a:effectLst/>
              <a:latin typeface="Oswald" panose="020003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effectLst/>
                <a:latin typeface="Oswald" panose="02000303000000000000" pitchFamily="2" charset="0"/>
              </a:rPr>
              <a:t>,,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Jocurile</a:t>
            </a:r>
            <a:r>
              <a:rPr lang="en-US" b="1" i="1" dirty="0">
                <a:effectLst/>
                <a:latin typeface="Oswald" panose="02000303000000000000" pitchFamily="2" charset="0"/>
              </a:rPr>
              <a:t> video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manipulează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și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te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înclină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spre</a:t>
            </a:r>
            <a:r>
              <a:rPr lang="en-US" b="1" i="1" dirty="0"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effectLst/>
                <a:latin typeface="Oswald" panose="02000303000000000000" pitchFamily="2" charset="0"/>
              </a:rPr>
              <a:t>violență</a:t>
            </a:r>
            <a:r>
              <a:rPr lang="en-US" b="1" i="1" dirty="0">
                <a:effectLst/>
                <a:latin typeface="Oswald" panose="02000303000000000000" pitchFamily="2" charset="0"/>
              </a:rPr>
              <a:t>’’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40" y="204179"/>
            <a:ext cx="5014993" cy="162462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Nu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este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prima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nici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ultima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dată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când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iți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auzi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părintii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zicând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nu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stai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în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fața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calculatorului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iți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va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distruge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ochii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sau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vei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îmbolnăvi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! Dar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oare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este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tactică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cu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scopul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de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face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devii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productiv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sau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exista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adevar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în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spatele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afirmației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?</a:t>
            </a:r>
            <a:endParaRPr lang="en-US" dirty="0">
              <a:latin typeface="roboto slab"/>
            </a:endParaRPr>
          </a:p>
        </p:txBody>
      </p:sp>
      <p:pic>
        <p:nvPicPr>
          <p:cNvPr id="8" name="Picture Placeholder 7" descr="A picture containing person, child&#10;&#10;Description automatically generated">
            <a:extLst>
              <a:ext uri="{FF2B5EF4-FFF2-40B4-BE49-F238E27FC236}">
                <a16:creationId xmlns:a16="http://schemas.microsoft.com/office/drawing/2014/main" id="{FD4ED021-0511-41D2-AC94-9D95AF419B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6213" b="26213"/>
          <a:stretch>
            <a:fillRect/>
          </a:stretch>
        </p:blipFill>
        <p:spPr/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A643C0C-6144-4720-B52E-E956BA596474}"/>
              </a:ext>
            </a:extLst>
          </p:cNvPr>
          <p:cNvSpPr txBox="1">
            <a:spLocks/>
          </p:cNvSpPr>
          <p:nvPr/>
        </p:nvSpPr>
        <p:spPr>
          <a:xfrm>
            <a:off x="6096000" y="1804378"/>
            <a:ext cx="5014993" cy="162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0000"/>
              </a:lnSpc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Gamer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sau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nu,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există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statistică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conform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companiei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olandeze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jocuri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 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roboto slab"/>
                <a:hlinkClick r:id="rId3"/>
              </a:rPr>
              <a:t>Spil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 slab"/>
                <a:hlinkClick r:id="rId3"/>
              </a:rPr>
              <a:t> Games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bine de 1.2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miliarde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persoane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petrec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parte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timpul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liber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jucând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jocuri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video.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În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America,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în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anul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2015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făcut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statistică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organizată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către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Entertainment Software Association,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unde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au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aflat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155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milioane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americani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joacă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jocuri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video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51% din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ei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dețin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un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sistem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dedicat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gaming-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ului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2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582" y="956734"/>
            <a:ext cx="9521952" cy="1020559"/>
          </a:xfrm>
        </p:spPr>
        <p:txBody>
          <a:bodyPr/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,,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Grozav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well done, ai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evidențiat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că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gamerii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suferă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de sedentarism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si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nu sunt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productivi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deloc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’’</a:t>
            </a:r>
            <a:endParaRPr lang="en-US" sz="2800" dirty="0">
              <a:latin typeface="Oswald" panose="02000303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3177587"/>
            <a:ext cx="3289100" cy="1484783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Fals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!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Orice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persoană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poate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avea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un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stil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viață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sănătos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productiv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scoată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2 ore de gaming pe zi.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Asta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depinde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cum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îți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organizezi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timpul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liber.</a:t>
            </a:r>
            <a:endParaRPr lang="en-US" dirty="0">
              <a:latin typeface="roboto slab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4175" b="4175"/>
          <a:stretch/>
        </p:blipFill>
        <p:spPr>
          <a:xfrm>
            <a:off x="5033817" y="2105614"/>
            <a:ext cx="7158183" cy="47523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B0A72-7CAC-481F-ABA1-C10C81FBA222}"/>
              </a:ext>
            </a:extLst>
          </p:cNvPr>
          <p:cNvSpPr txBox="1"/>
          <p:nvPr/>
        </p:nvSpPr>
        <p:spPr>
          <a:xfrm>
            <a:off x="1645582" y="4880708"/>
            <a:ext cx="368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solidFill>
                  <a:schemeClr val="accent1"/>
                </a:solidFill>
                <a:latin typeface="ROG Fonts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4400" dirty="0">
              <a:solidFill>
                <a:schemeClr val="accent1"/>
              </a:solidFill>
              <a:latin typeface="ROG Font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9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531844"/>
            <a:ext cx="10083005" cy="141393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,,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Atunci</a:t>
            </a:r>
            <a:r>
              <a:rPr lang="en-US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ce</a:t>
            </a:r>
            <a:r>
              <a:rPr lang="en-US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legătură</a:t>
            </a:r>
            <a:r>
              <a:rPr lang="en-US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are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totul</a:t>
            </a:r>
            <a:r>
              <a:rPr lang="en-US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cu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sănătatea</a:t>
            </a:r>
            <a:r>
              <a:rPr lang="en-US" b="1" i="0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?’’</a:t>
            </a:r>
            <a:endParaRPr lang="en-US" dirty="0">
              <a:latin typeface="Oswald" panose="020003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Well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aici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devine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tricky,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contrar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de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ce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crede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lumea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sau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zice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, s-a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dovedit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prin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studii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că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gaming-ul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chiar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este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benefic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sănătății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mentale</a:t>
            </a:r>
            <a:r>
              <a:rPr lang="en-US" b="1" i="1" dirty="0">
                <a:solidFill>
                  <a:srgbClr val="333333"/>
                </a:solidFill>
                <a:effectLst/>
                <a:latin typeface="Oswald" panose="02000303000000000000" pitchFamily="2" charset="0"/>
              </a:rPr>
              <a:t>:</a:t>
            </a:r>
            <a:endParaRPr lang="en-US" b="1" i="1" dirty="0">
              <a:latin typeface="Oswald" panose="02000303000000000000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23865"/>
            <a:ext cx="4693727" cy="349386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combate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depresia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stimulează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neocortexul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îmbunătățește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centrul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logic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rezolvare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problemelor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ajută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rezolvi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probleme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logică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mult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repede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îmbunătățește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coordonarea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în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spațiu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anumite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funcții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motorii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conexiunea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dintre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creier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muschi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devine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mult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“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responsivă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”),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ajută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la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luarea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deciziilor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rapide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multitasking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analize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rapide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ajută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acuitatea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vizuală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observi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obiectele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în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spațiu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mult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rapid),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roboto slab"/>
              </a:rPr>
              <a:t>dezvol</a:t>
            </a:r>
            <a:r>
              <a:rPr lang="ro-RO" dirty="0" err="1">
                <a:solidFill>
                  <a:srgbClr val="333333"/>
                </a:solidFill>
                <a:latin typeface="roboto slab"/>
              </a:rPr>
              <a:t>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cu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perseverența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îmbunătățește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memoria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slab"/>
              </a:rPr>
              <a:t>concentrarea</a:t>
            </a:r>
            <a:r>
              <a:rPr lang="en-US" b="0" i="0" dirty="0">
                <a:solidFill>
                  <a:srgbClr val="333333"/>
                </a:solidFill>
                <a:effectLst/>
                <a:latin typeface="roboto sla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2D5D59-B0D5-4E79-8BF5-57E5268902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41801" t="-10" r="3577" b="10"/>
          <a:stretch/>
        </p:blipFill>
        <p:spPr>
          <a:xfrm>
            <a:off x="6992938" y="1506538"/>
            <a:ext cx="5199062" cy="53514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FD7CBD2-B56D-42F5-B042-8E1120BE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661" y="397395"/>
            <a:ext cx="10296291" cy="1002552"/>
          </a:xfrm>
        </p:spPr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Oswald" panose="02000303000000000000" pitchFamily="2" charset="0"/>
              </a:rPr>
              <a:t>,,</a:t>
            </a:r>
            <a:r>
              <a:rPr lang="en-US" b="1" dirty="0" err="1">
                <a:solidFill>
                  <a:srgbClr val="333333"/>
                </a:solidFill>
                <a:latin typeface="Oswald" panose="02000303000000000000" pitchFamily="2" charset="0"/>
              </a:rPr>
              <a:t>Jocurile</a:t>
            </a:r>
            <a:r>
              <a:rPr lang="en-US" b="1" dirty="0">
                <a:solidFill>
                  <a:srgbClr val="333333"/>
                </a:solidFill>
                <a:latin typeface="Oswald" panose="02000303000000000000" pitchFamily="2" charset="0"/>
              </a:rPr>
              <a:t> video </a:t>
            </a:r>
            <a:r>
              <a:rPr lang="en-US" b="1" dirty="0" err="1">
                <a:solidFill>
                  <a:srgbClr val="333333"/>
                </a:solidFill>
                <a:latin typeface="Oswald" panose="02000303000000000000" pitchFamily="2" charset="0"/>
              </a:rPr>
              <a:t>manipulează</a:t>
            </a:r>
            <a:r>
              <a:rPr lang="en-US" b="1" dirty="0">
                <a:solidFill>
                  <a:srgbClr val="333333"/>
                </a:solidFill>
                <a:latin typeface="Oswald" panose="02000303000000000000" pitchFamily="2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Oswald" panose="02000303000000000000" pitchFamily="2" charset="0"/>
              </a:rPr>
              <a:t>și</a:t>
            </a:r>
            <a:r>
              <a:rPr lang="en-US" b="1" dirty="0">
                <a:solidFill>
                  <a:srgbClr val="333333"/>
                </a:solidFill>
                <a:latin typeface="Oswald" panose="02000303000000000000" pitchFamily="2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Oswald" panose="02000303000000000000" pitchFamily="2" charset="0"/>
              </a:rPr>
              <a:t>te</a:t>
            </a:r>
            <a:r>
              <a:rPr lang="en-US" b="1" dirty="0">
                <a:solidFill>
                  <a:srgbClr val="333333"/>
                </a:solidFill>
                <a:latin typeface="Oswald" panose="02000303000000000000" pitchFamily="2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Oswald" panose="02000303000000000000" pitchFamily="2" charset="0"/>
              </a:rPr>
              <a:t>înclină</a:t>
            </a:r>
            <a:r>
              <a:rPr lang="en-US" b="1" dirty="0">
                <a:solidFill>
                  <a:srgbClr val="333333"/>
                </a:solidFill>
                <a:latin typeface="Oswald" panose="02000303000000000000" pitchFamily="2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Oswald" panose="02000303000000000000" pitchFamily="2" charset="0"/>
              </a:rPr>
              <a:t>spre</a:t>
            </a:r>
            <a:r>
              <a:rPr lang="en-US" b="1" dirty="0">
                <a:solidFill>
                  <a:srgbClr val="333333"/>
                </a:solidFill>
                <a:latin typeface="Oswald" panose="02000303000000000000" pitchFamily="2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Oswald" panose="02000303000000000000" pitchFamily="2" charset="0"/>
              </a:rPr>
              <a:t>violență</a:t>
            </a:r>
            <a:r>
              <a:rPr lang="en-US" b="1" dirty="0">
                <a:solidFill>
                  <a:srgbClr val="333333"/>
                </a:solidFill>
                <a:latin typeface="Oswald" panose="02000303000000000000" pitchFamily="2" charset="0"/>
              </a:rPr>
              <a:t>’’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F8C771-6A9F-4FE6-97D8-818D18D7CD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3998585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Spre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surprinderea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unora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această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afirmatie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este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falsa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nu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există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studii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definitive care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susţină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această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concluzie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.</a:t>
            </a:r>
            <a:endParaRPr lang="ro-RO" sz="1800" dirty="0">
              <a:solidFill>
                <a:srgbClr val="333333"/>
              </a:solidFill>
              <a:latin typeface="roboto slab"/>
            </a:endParaRPr>
          </a:p>
          <a:p>
            <a:pPr algn="just"/>
            <a:endParaRPr lang="ro-RO" sz="1800" dirty="0">
              <a:solidFill>
                <a:srgbClr val="333333"/>
              </a:solidFill>
              <a:latin typeface="roboto slab"/>
            </a:endParaRPr>
          </a:p>
          <a:p>
            <a:pPr algn="just"/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Într-adevăr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jocurile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video,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joacă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un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rol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foarte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important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dezvoltarea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mentală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a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unui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copil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dar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asta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nu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înseamnă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este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predispus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la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violență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deoarece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este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influențat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de natura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jocului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.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anumite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studii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de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psihologie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generală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realizate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de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Universitatea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din Wisconsin au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descoperit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jocurile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video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stimulează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curiozitatea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copiiilor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ajută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unei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legături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cu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materialul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sursă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14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99812-C5E5-49CF-ABF3-6A3C50F267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689946"/>
            <a:ext cx="4890578" cy="4849283"/>
          </a:xfrm>
        </p:spPr>
        <p:txBody>
          <a:bodyPr>
            <a:normAutofit/>
          </a:bodyPr>
          <a:lstStyle/>
          <a:p>
            <a:pPr algn="just"/>
            <a:r>
              <a:rPr lang="en-US" sz="1800" b="1" i="1" dirty="0" err="1">
                <a:solidFill>
                  <a:srgbClr val="333333"/>
                </a:solidFill>
                <a:latin typeface="roboto slab"/>
              </a:rPr>
              <a:t>Adaptabilitate</a:t>
            </a:r>
            <a:r>
              <a:rPr lang="ro-RO" sz="1800" b="1" i="1" dirty="0">
                <a:solidFill>
                  <a:srgbClr val="333333"/>
                </a:solidFill>
                <a:latin typeface="roboto slab"/>
              </a:rPr>
              <a:t>a</a:t>
            </a:r>
            <a:r>
              <a:rPr lang="en-US" sz="1800" b="1" i="1" dirty="0">
                <a:solidFill>
                  <a:srgbClr val="333333"/>
                </a:solidFill>
                <a:latin typeface="roboto slab"/>
              </a:rPr>
              <a:t> la </a:t>
            </a:r>
            <a:r>
              <a:rPr lang="en-US" sz="1800" b="1" i="1" dirty="0" err="1">
                <a:solidFill>
                  <a:srgbClr val="333333"/>
                </a:solidFill>
                <a:latin typeface="roboto slab"/>
              </a:rPr>
              <a:t>tehnologie</a:t>
            </a:r>
            <a:r>
              <a:rPr lang="en-US" sz="1800" b="1" i="1" dirty="0">
                <a:solidFill>
                  <a:srgbClr val="333333"/>
                </a:solidFill>
                <a:latin typeface="roboto slab"/>
              </a:rPr>
              <a:t>.</a:t>
            </a:r>
            <a:endParaRPr lang="ro-RO" sz="1800" b="1" i="1" dirty="0">
              <a:solidFill>
                <a:srgbClr val="333333"/>
              </a:solidFill>
              <a:latin typeface="roboto slab"/>
            </a:endParaRPr>
          </a:p>
          <a:p>
            <a:pPr algn="just"/>
            <a:r>
              <a:rPr lang="en-US" sz="1800" dirty="0">
                <a:solidFill>
                  <a:srgbClr val="333333"/>
                </a:solidFill>
                <a:latin typeface="roboto slab"/>
              </a:rPr>
              <a:t>Nu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este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un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șoc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treci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pe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stradă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ziua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de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azi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vezi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copii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cu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cele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mai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avansate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ro-RO" sz="1800" dirty="0">
                <a:solidFill>
                  <a:srgbClr val="333333"/>
                </a:solidFill>
                <a:latin typeface="roboto slab"/>
              </a:rPr>
              <a:t>gadget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-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uri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.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Aceștia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ziua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de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azi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au o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înțelegere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mult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mai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bună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asupra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tehnologiei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decât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anii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90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sau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când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totul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era la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început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fiecare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a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trebuit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să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învețe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bazele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. Sunt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persoane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zilele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noastre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care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încă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au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probleme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adaptându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-se la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noua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eră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 a </a:t>
            </a:r>
            <a:r>
              <a:rPr lang="en-US" sz="1800" dirty="0" err="1">
                <a:solidFill>
                  <a:srgbClr val="333333"/>
                </a:solidFill>
                <a:latin typeface="roboto slab"/>
              </a:rPr>
              <a:t>informației</a:t>
            </a:r>
            <a:r>
              <a:rPr lang="en-US" sz="1800" dirty="0">
                <a:solidFill>
                  <a:srgbClr val="333333"/>
                </a:solidFill>
                <a:latin typeface="roboto slab"/>
              </a:rPr>
              <a:t>.</a:t>
            </a:r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E52A8413-53D7-45F1-9A10-A24CCAA944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077" r="25077"/>
          <a:stretch/>
        </p:blipFill>
        <p:spPr>
          <a:xfrm>
            <a:off x="6992938" y="0"/>
            <a:ext cx="5199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7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E52A8413-53D7-45F1-9A10-A24CCAA944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4438" b="10135"/>
          <a:stretch/>
        </p:blipFill>
        <p:spPr>
          <a:xfrm>
            <a:off x="843280" y="2223972"/>
            <a:ext cx="11094720" cy="567890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99812-C5E5-49CF-ABF3-6A3C50F267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78716" y="1004358"/>
            <a:ext cx="9548601" cy="188322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Universitatea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din Michigan a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găsit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o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strânsă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relație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între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persoanele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care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jucau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jocuri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video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abilitatea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lor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creativă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. Au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fost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selectați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diferiți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adulți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copii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care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trebuiau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să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alcătuiască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împreună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un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proiect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social. Au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descoperit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că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cei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care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jucau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zilnic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jocuri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erau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cu 25%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mai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rapizi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în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luarea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deciziilor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organizare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creativitate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decât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ceilalți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au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avut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o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dinamică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de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grup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slab"/>
              </a:rPr>
              <a:t>mult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slab"/>
              </a:rPr>
              <a:t>mai</a:t>
            </a:r>
            <a:r>
              <a:rPr lang="en-US" sz="2000" dirty="0">
                <a:solidFill>
                  <a:schemeClr val="bg1"/>
                </a:solidFill>
                <a:latin typeface="roboto slab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buna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și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roboto slab"/>
              </a:rPr>
              <a:t>eficientă</a:t>
            </a:r>
            <a:r>
              <a:rPr lang="en-US" sz="2000" dirty="0">
                <a:solidFill>
                  <a:srgbClr val="333333"/>
                </a:solidFill>
                <a:latin typeface="roboto sla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43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131</TotalTime>
  <Words>575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Oswald</vt:lpstr>
      <vt:lpstr>roboto slab</vt:lpstr>
      <vt:lpstr>ROG Fonts</vt:lpstr>
      <vt:lpstr>Sagona ExtraLight</vt:lpstr>
      <vt:lpstr>Speak Pro</vt:lpstr>
      <vt:lpstr>Office Theme</vt:lpstr>
      <vt:lpstr>Gaming-ul: sănătate mentală sau factor de risc?</vt:lpstr>
      <vt:lpstr>Content</vt:lpstr>
      <vt:lpstr>PowerPoint Presentation</vt:lpstr>
      <vt:lpstr>,,Grozav well done, ai evidențiat că gamerii suferă de sedentarism si nu sunt productivi deloc’’</vt:lpstr>
      <vt:lpstr>,,Atunci ce legătură are totul cu sănătatea?’’</vt:lpstr>
      <vt:lpstr>,,Jocurile video manipulează și te înclină spre violență’’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Gaming-ul: sănătate mentală sau factor de risc?</dc:title>
  <dc:creator>Pavlovschi Cătălin</dc:creator>
  <cp:lastModifiedBy>Pavlovschi Cătălin</cp:lastModifiedBy>
  <cp:revision>3</cp:revision>
  <dcterms:created xsi:type="dcterms:W3CDTF">2021-11-15T13:21:42Z</dcterms:created>
  <dcterms:modified xsi:type="dcterms:W3CDTF">2021-11-16T23:52:15Z</dcterms:modified>
</cp:coreProperties>
</file>