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  <p:sldId id="264" r:id="rId10"/>
    <p:sldId id="265" r:id="rId11"/>
    <p:sldId id="294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4" r:id="rId21"/>
    <p:sldId id="275" r:id="rId22"/>
    <p:sldId id="276" r:id="rId23"/>
    <p:sldId id="278" r:id="rId24"/>
    <p:sldId id="280" r:id="rId25"/>
    <p:sldId id="27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3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ton Wiernik" userId="a7a4dbc5-d763-4f73-82f7-ea636d70ef16" providerId="ADAL" clId="{ED57B7F6-89F2-4849-AA66-6CB9569CA454}"/>
    <pc:docChg chg="undo custSel addSld modSld">
      <pc:chgData name="Brenton Wiernik" userId="a7a4dbc5-d763-4f73-82f7-ea636d70ef16" providerId="ADAL" clId="{ED57B7F6-89F2-4849-AA66-6CB9569CA454}" dt="2021-11-19T16:45:52.543" v="2666" actId="20577"/>
      <pc:docMkLst>
        <pc:docMk/>
      </pc:docMkLst>
      <pc:sldChg chg="modSp mod">
        <pc:chgData name="Brenton Wiernik" userId="a7a4dbc5-d763-4f73-82f7-ea636d70ef16" providerId="ADAL" clId="{ED57B7F6-89F2-4849-AA66-6CB9569CA454}" dt="2021-11-19T16:33:30.382" v="1305" actId="20577"/>
        <pc:sldMkLst>
          <pc:docMk/>
          <pc:sldMk cId="3453214525" sldId="258"/>
        </pc:sldMkLst>
        <pc:spChg chg="mod">
          <ac:chgData name="Brenton Wiernik" userId="a7a4dbc5-d763-4f73-82f7-ea636d70ef16" providerId="ADAL" clId="{ED57B7F6-89F2-4849-AA66-6CB9569CA454}" dt="2021-11-19T16:33:30.382" v="1305" actId="20577"/>
          <ac:spMkLst>
            <pc:docMk/>
            <pc:sldMk cId="3453214525" sldId="258"/>
            <ac:spMk id="6" creationId="{4AEC4C35-FEC7-4369-AE5F-006F10FF727E}"/>
          </ac:spMkLst>
        </pc:spChg>
      </pc:sldChg>
      <pc:sldChg chg="modSp mod">
        <pc:chgData name="Brenton Wiernik" userId="a7a4dbc5-d763-4f73-82f7-ea636d70ef16" providerId="ADAL" clId="{ED57B7F6-89F2-4849-AA66-6CB9569CA454}" dt="2021-11-19T16:33:50.568" v="1367" actId="404"/>
        <pc:sldMkLst>
          <pc:docMk/>
          <pc:sldMk cId="2939965245" sldId="259"/>
        </pc:sldMkLst>
        <pc:spChg chg="mod">
          <ac:chgData name="Brenton Wiernik" userId="a7a4dbc5-d763-4f73-82f7-ea636d70ef16" providerId="ADAL" clId="{ED57B7F6-89F2-4849-AA66-6CB9569CA454}" dt="2021-11-19T16:33:50.568" v="1367" actId="404"/>
          <ac:spMkLst>
            <pc:docMk/>
            <pc:sldMk cId="2939965245" sldId="259"/>
            <ac:spMk id="2" creationId="{49171B05-0970-40CF-97BF-3372793F25F9}"/>
          </ac:spMkLst>
        </pc:spChg>
      </pc:sldChg>
      <pc:sldChg chg="modSp mod">
        <pc:chgData name="Brenton Wiernik" userId="a7a4dbc5-d763-4f73-82f7-ea636d70ef16" providerId="ADAL" clId="{ED57B7F6-89F2-4849-AA66-6CB9569CA454}" dt="2021-11-19T15:18:55.895" v="324" actId="20577"/>
        <pc:sldMkLst>
          <pc:docMk/>
          <pc:sldMk cId="3037668360" sldId="263"/>
        </pc:sldMkLst>
        <pc:spChg chg="mod">
          <ac:chgData name="Brenton Wiernik" userId="a7a4dbc5-d763-4f73-82f7-ea636d70ef16" providerId="ADAL" clId="{ED57B7F6-89F2-4849-AA66-6CB9569CA454}" dt="2021-11-19T15:16:55.996" v="55" actId="20577"/>
          <ac:spMkLst>
            <pc:docMk/>
            <pc:sldMk cId="3037668360" sldId="263"/>
            <ac:spMk id="2" creationId="{49D2003D-9A7F-4059-BDB7-614F175B018A}"/>
          </ac:spMkLst>
        </pc:spChg>
        <pc:spChg chg="mod">
          <ac:chgData name="Brenton Wiernik" userId="a7a4dbc5-d763-4f73-82f7-ea636d70ef16" providerId="ADAL" clId="{ED57B7F6-89F2-4849-AA66-6CB9569CA454}" dt="2021-11-19T15:18:55.895" v="324" actId="20577"/>
          <ac:spMkLst>
            <pc:docMk/>
            <pc:sldMk cId="3037668360" sldId="263"/>
            <ac:spMk id="3" creationId="{65F38DE5-08C0-4E66-8039-07CBAB69F421}"/>
          </ac:spMkLst>
        </pc:spChg>
      </pc:sldChg>
      <pc:sldChg chg="modSp mod">
        <pc:chgData name="Brenton Wiernik" userId="a7a4dbc5-d763-4f73-82f7-ea636d70ef16" providerId="ADAL" clId="{ED57B7F6-89F2-4849-AA66-6CB9569CA454}" dt="2021-11-19T15:27:05.297" v="1034" actId="404"/>
        <pc:sldMkLst>
          <pc:docMk/>
          <pc:sldMk cId="3642171730" sldId="264"/>
        </pc:sldMkLst>
        <pc:spChg chg="mod">
          <ac:chgData name="Brenton Wiernik" userId="a7a4dbc5-d763-4f73-82f7-ea636d70ef16" providerId="ADAL" clId="{ED57B7F6-89F2-4849-AA66-6CB9569CA454}" dt="2021-11-19T15:27:05.297" v="1034" actId="404"/>
          <ac:spMkLst>
            <pc:docMk/>
            <pc:sldMk cId="3642171730" sldId="264"/>
            <ac:spMk id="3" creationId="{1972C732-276B-45A0-B998-05F0E4FFC45B}"/>
          </ac:spMkLst>
        </pc:spChg>
      </pc:sldChg>
      <pc:sldChg chg="modSp mod">
        <pc:chgData name="Brenton Wiernik" userId="a7a4dbc5-d763-4f73-82f7-ea636d70ef16" providerId="ADAL" clId="{ED57B7F6-89F2-4849-AA66-6CB9569CA454}" dt="2021-11-19T16:37:23.070" v="1842" actId="20577"/>
        <pc:sldMkLst>
          <pc:docMk/>
          <pc:sldMk cId="3888310835" sldId="265"/>
        </pc:sldMkLst>
        <pc:spChg chg="mod">
          <ac:chgData name="Brenton Wiernik" userId="a7a4dbc5-d763-4f73-82f7-ea636d70ef16" providerId="ADAL" clId="{ED57B7F6-89F2-4849-AA66-6CB9569CA454}" dt="2021-11-19T16:37:23.070" v="1842" actId="20577"/>
          <ac:spMkLst>
            <pc:docMk/>
            <pc:sldMk cId="3888310835" sldId="265"/>
            <ac:spMk id="3" creationId="{064F7CA3-54C6-4C79-BBD9-1454848BADA2}"/>
          </ac:spMkLst>
        </pc:spChg>
      </pc:sldChg>
      <pc:sldChg chg="modSp mod">
        <pc:chgData name="Brenton Wiernik" userId="a7a4dbc5-d763-4f73-82f7-ea636d70ef16" providerId="ADAL" clId="{ED57B7F6-89F2-4849-AA66-6CB9569CA454}" dt="2021-11-19T16:45:52.543" v="2666" actId="20577"/>
        <pc:sldMkLst>
          <pc:docMk/>
          <pc:sldMk cId="234778123" sldId="291"/>
        </pc:sldMkLst>
        <pc:spChg chg="mod">
          <ac:chgData name="Brenton Wiernik" userId="a7a4dbc5-d763-4f73-82f7-ea636d70ef16" providerId="ADAL" clId="{ED57B7F6-89F2-4849-AA66-6CB9569CA454}" dt="2021-11-19T16:45:52.543" v="2666" actId="20577"/>
          <ac:spMkLst>
            <pc:docMk/>
            <pc:sldMk cId="234778123" sldId="291"/>
            <ac:spMk id="3" creationId="{1D1A2F01-F78D-4734-BFF0-6B76DBB4638B}"/>
          </ac:spMkLst>
        </pc:spChg>
      </pc:sldChg>
      <pc:sldChg chg="modSp new mod">
        <pc:chgData name="Brenton Wiernik" userId="a7a4dbc5-d763-4f73-82f7-ea636d70ef16" providerId="ADAL" clId="{ED57B7F6-89F2-4849-AA66-6CB9569CA454}" dt="2021-11-19T16:45:04.328" v="2494" actId="20577"/>
        <pc:sldMkLst>
          <pc:docMk/>
          <pc:sldMk cId="3919317838" sldId="294"/>
        </pc:sldMkLst>
        <pc:spChg chg="mod">
          <ac:chgData name="Brenton Wiernik" userId="a7a4dbc5-d763-4f73-82f7-ea636d70ef16" providerId="ADAL" clId="{ED57B7F6-89F2-4849-AA66-6CB9569CA454}" dt="2021-11-19T16:37:30.814" v="1843" actId="20577"/>
          <ac:spMkLst>
            <pc:docMk/>
            <pc:sldMk cId="3919317838" sldId="294"/>
            <ac:spMk id="2" creationId="{DFA5A5E4-08F9-43DA-803A-5E97F3215B10}"/>
          </ac:spMkLst>
        </pc:spChg>
        <pc:spChg chg="mod">
          <ac:chgData name="Brenton Wiernik" userId="a7a4dbc5-d763-4f73-82f7-ea636d70ef16" providerId="ADAL" clId="{ED57B7F6-89F2-4849-AA66-6CB9569CA454}" dt="2021-11-19T16:45:04.328" v="2494" actId="20577"/>
          <ac:spMkLst>
            <pc:docMk/>
            <pc:sldMk cId="3919317838" sldId="294"/>
            <ac:spMk id="3" creationId="{20BAA5D9-22AB-4F7F-A9F0-A1BE486821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9E9DD-BE87-46D0-98E6-18D835742F3D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3104-5B66-4F3A-89CF-EEB8E84CD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1"/>
          </a:xfrm>
        </p:spPr>
        <p:txBody>
          <a:bodyPr>
            <a:normAutofit/>
          </a:bodyPr>
          <a:lstStyle>
            <a:lvl1pPr marL="0" indent="0" algn="ctr">
              <a:buNone/>
              <a:defRPr sz="2881" b="1">
                <a:latin typeface="Calibri" charset="0"/>
                <a:ea typeface="Calibri" charset="0"/>
                <a:cs typeface="Calibri" charset="0"/>
              </a:defRPr>
            </a:lvl1pPr>
            <a:lvl2pPr marL="457262" indent="0" algn="ctr">
              <a:buNone/>
              <a:defRPr sz="2000"/>
            </a:lvl2pPr>
            <a:lvl3pPr marL="914524" indent="0" algn="ctr">
              <a:buNone/>
              <a:defRPr sz="1800"/>
            </a:lvl3pPr>
            <a:lvl4pPr marL="1371786" indent="0" algn="ctr">
              <a:buNone/>
              <a:defRPr sz="1600"/>
            </a:lvl4pPr>
            <a:lvl5pPr marL="1829046" indent="0" algn="ctr">
              <a:buNone/>
              <a:defRPr sz="1600"/>
            </a:lvl5pPr>
            <a:lvl6pPr marL="2286308" indent="0" algn="ctr">
              <a:buNone/>
              <a:defRPr sz="1600"/>
            </a:lvl6pPr>
            <a:lvl7pPr marL="2743570" indent="0" algn="ctr">
              <a:buNone/>
              <a:defRPr sz="1600"/>
            </a:lvl7pPr>
            <a:lvl8pPr marL="3200832" indent="0" algn="ctr">
              <a:buNone/>
              <a:defRPr sz="1600"/>
            </a:lvl8pPr>
            <a:lvl9pPr marL="365809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90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79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903" y="365126"/>
            <a:ext cx="1455248" cy="5811839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9188116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05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>
              <a:defRPr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5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9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5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8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80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45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6075"/>
            <a:ext cx="5181600" cy="495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330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193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7615"/>
            <a:ext cx="5157787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977978"/>
            <a:ext cx="5157787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417615"/>
            <a:ext cx="5183188" cy="427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62" indent="0">
              <a:buNone/>
              <a:defRPr sz="2000" b="1"/>
            </a:lvl2pPr>
            <a:lvl3pPr marL="914524" indent="0">
              <a:buNone/>
              <a:defRPr sz="1800" b="1"/>
            </a:lvl3pPr>
            <a:lvl4pPr marL="1371786" indent="0">
              <a:buNone/>
              <a:defRPr sz="1600" b="1"/>
            </a:lvl4pPr>
            <a:lvl5pPr marL="1829046" indent="0">
              <a:buNone/>
              <a:defRPr sz="1600" b="1"/>
            </a:lvl5pPr>
            <a:lvl6pPr marL="2286308" indent="0">
              <a:buNone/>
              <a:defRPr sz="1600" b="1"/>
            </a:lvl6pPr>
            <a:lvl7pPr marL="2743570" indent="0">
              <a:buNone/>
              <a:defRPr sz="1600" b="1"/>
            </a:lvl7pPr>
            <a:lvl8pPr marL="3200832" indent="0">
              <a:buNone/>
              <a:defRPr sz="1600" b="1"/>
            </a:lvl8pPr>
            <a:lvl9pPr marL="36580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977978"/>
            <a:ext cx="5183188" cy="4211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36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18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61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62" indent="0">
              <a:buNone/>
              <a:defRPr sz="2800"/>
            </a:lvl2pPr>
            <a:lvl3pPr marL="914524" indent="0">
              <a:buNone/>
              <a:defRPr sz="2400"/>
            </a:lvl3pPr>
            <a:lvl4pPr marL="1371786" indent="0">
              <a:buNone/>
              <a:defRPr sz="2000"/>
            </a:lvl4pPr>
            <a:lvl5pPr marL="1829046" indent="0">
              <a:buNone/>
              <a:defRPr sz="2000"/>
            </a:lvl5pPr>
            <a:lvl6pPr marL="2286308" indent="0">
              <a:buNone/>
              <a:defRPr sz="2000"/>
            </a:lvl6pPr>
            <a:lvl7pPr marL="2743570" indent="0">
              <a:buNone/>
              <a:defRPr sz="2000"/>
            </a:lvl7pPr>
            <a:lvl8pPr marL="3200832" indent="0">
              <a:buNone/>
              <a:defRPr sz="2000"/>
            </a:lvl8pPr>
            <a:lvl9pPr marL="3658094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0755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89625"/>
            <a:ext cx="3932237" cy="4379364"/>
          </a:xfrm>
        </p:spPr>
        <p:txBody>
          <a:bodyPr/>
          <a:lstStyle>
            <a:lvl1pPr marL="0" indent="0">
              <a:buNone/>
              <a:defRPr sz="1600"/>
            </a:lvl1pPr>
            <a:lvl2pPr marL="457262" indent="0">
              <a:buNone/>
              <a:defRPr sz="1400"/>
            </a:lvl2pPr>
            <a:lvl3pPr marL="914524" indent="0">
              <a:buNone/>
              <a:defRPr sz="1200"/>
            </a:lvl3pPr>
            <a:lvl4pPr marL="1371786" indent="0">
              <a:buNone/>
              <a:defRPr sz="1000"/>
            </a:lvl4pPr>
            <a:lvl5pPr marL="1829046" indent="0">
              <a:buNone/>
              <a:defRPr sz="1000"/>
            </a:lvl5pPr>
            <a:lvl6pPr marL="2286308" indent="0">
              <a:buNone/>
              <a:defRPr sz="1000"/>
            </a:lvl6pPr>
            <a:lvl7pPr marL="2743570" indent="0">
              <a:buNone/>
              <a:defRPr sz="1000"/>
            </a:lvl7pPr>
            <a:lvl8pPr marL="3200832" indent="0">
              <a:buNone/>
              <a:defRPr sz="1000"/>
            </a:lvl8pPr>
            <a:lvl9pPr marL="365809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50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creativecommons.org/licenses/by-nc-sa/4.0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745"/>
            <a:ext cx="10515600" cy="42053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0" y="6401564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7" name="Rectangle 16"/>
          <p:cNvSpPr/>
          <p:nvPr userDrawn="1"/>
        </p:nvSpPr>
        <p:spPr>
          <a:xfrm flipV="1">
            <a:off x="0" y="6326053"/>
            <a:ext cx="12192000" cy="43543"/>
          </a:xfrm>
          <a:prstGeom prst="rect">
            <a:avLst/>
          </a:prstGeom>
          <a:solidFill>
            <a:srgbClr val="D6C898"/>
          </a:solidFill>
          <a:ln>
            <a:solidFill>
              <a:srgbClr val="D6C8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18" name="Rectangle 17"/>
          <p:cNvSpPr/>
          <p:nvPr userDrawn="1"/>
        </p:nvSpPr>
        <p:spPr>
          <a:xfrm>
            <a:off x="0" y="6277671"/>
            <a:ext cx="12192000" cy="10885"/>
          </a:xfrm>
          <a:prstGeom prst="rect">
            <a:avLst/>
          </a:prstGeom>
          <a:solidFill>
            <a:srgbClr val="075F42"/>
          </a:solidFill>
          <a:ln>
            <a:solidFill>
              <a:srgbClr val="075F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7"/>
          </a:p>
        </p:txBody>
      </p:sp>
      <p:sp>
        <p:nvSpPr>
          <p:cNvPr id="7" name="TextBox 6"/>
          <p:cNvSpPr txBox="1"/>
          <p:nvPr userDrawn="1"/>
        </p:nvSpPr>
        <p:spPr>
          <a:xfrm>
            <a:off x="-57637" y="6673638"/>
            <a:ext cx="3816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Copyright </a:t>
            </a:r>
            <a:fld id="{448EA364-6C4F-4657-9E39-C59244133DEC}" type="datetimeyyyy">
              <a:rPr lang="en-US" sz="800" smtClean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2023</a:t>
            </a:fld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|</a:t>
            </a:r>
            <a:r>
              <a:rPr lang="en-US" sz="800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 Brenton M. Wiernik | </a:t>
            </a:r>
            <a:r>
              <a:rPr lang="en-US" sz="800" b="0" u="none" baseline="0" dirty="0">
                <a:solidFill>
                  <a:schemeClr val="bg1">
                    <a:lumMod val="50000"/>
                  </a:schemeClr>
                </a:solidFill>
                <a:latin typeface="FiraGO" panose="020B0503050000020004" pitchFamily="34" charset="0"/>
                <a:cs typeface="FiraGO" panose="020B0503050000020004" pitchFamily="34" charset="0"/>
              </a:rPr>
              <a:t>CC BY-NC-SA 4.0 </a:t>
            </a:r>
            <a:r>
              <a:rPr lang="en-US" sz="800" b="0" u="none" dirty="0">
                <a:solidFill>
                  <a:schemeClr val="bg1">
                    <a:lumMod val="50000"/>
                  </a:schemeClr>
                </a:solidFill>
                <a:latin typeface="Font Awesome 5 Brands Regular" panose="02000503000000000000" pitchFamily="50" charset="0"/>
              </a:rPr>
              <a:t>   </a:t>
            </a:r>
            <a:endParaRPr lang="en-US" sz="800" b="0" u="none" dirty="0">
              <a:solidFill>
                <a:schemeClr val="bg1">
                  <a:lumMod val="50000"/>
                </a:schemeClr>
              </a:solidFill>
              <a:latin typeface="Font Awesome 5 Brands Regular" panose="02000503000000000000" pitchFamily="50" charset="0"/>
              <a:cs typeface="FiraGO" panose="020B0503050000020004" pitchFamily="34" charset="0"/>
            </a:endParaRPr>
          </a:p>
        </p:txBody>
      </p:sp>
      <p:sp>
        <p:nvSpPr>
          <p:cNvPr id="5" name="Rectangle 4">
            <a:hlinkClick r:id="rId13"/>
            <a:extLst>
              <a:ext uri="{FF2B5EF4-FFF2-40B4-BE49-F238E27FC236}">
                <a16:creationId xmlns:a16="http://schemas.microsoft.com/office/drawing/2014/main" id="{1A0108EC-FE9C-4174-927E-AAAF8B99F787}"/>
              </a:ext>
            </a:extLst>
          </p:cNvPr>
          <p:cNvSpPr/>
          <p:nvPr userDrawn="1"/>
        </p:nvSpPr>
        <p:spPr>
          <a:xfrm>
            <a:off x="1747838" y="6710363"/>
            <a:ext cx="1319212" cy="147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48F43E-77F8-4E9D-A96A-DD7F6C4B9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40825" b="40734"/>
          <a:stretch/>
        </p:blipFill>
        <p:spPr>
          <a:xfrm>
            <a:off x="10232477" y="6478587"/>
            <a:ext cx="1959523" cy="3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4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524" rtl="0" eaLnBrk="1" latinLnBrk="0" hangingPunct="1">
        <a:lnSpc>
          <a:spcPct val="90000"/>
        </a:lnSpc>
        <a:spcBef>
          <a:spcPct val="0"/>
        </a:spcBef>
        <a:buNone/>
        <a:defRPr sz="4401" b="1" kern="1200">
          <a:solidFill>
            <a:srgbClr val="075F42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</p:titleStyle>
    <p:bodyStyle>
      <a:lvl1pPr marL="228630" indent="-228630" algn="l" defTabSz="91452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lang="en-US" sz="2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1pPr>
      <a:lvl2pPr marL="685892" indent="-228630" algn="l" defTabSz="914524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lang="en-US" sz="24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2pPr>
      <a:lvl3pPr marL="1143154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lang="en-US" sz="20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3pPr>
      <a:lvl4pPr marL="1600416" indent="-228630" algn="l" defTabSz="914524" rtl="0" eaLnBrk="1" latinLnBrk="0" hangingPunct="1">
        <a:lnSpc>
          <a:spcPct val="90000"/>
        </a:lnSpc>
        <a:spcBef>
          <a:spcPts val="500"/>
        </a:spcBef>
        <a:buFont typeface="LucidaGrande" charset="0"/>
        <a:buChar char="□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4pPr>
      <a:lvl5pPr marL="2057678" indent="-228630" algn="l" defTabSz="914524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-"/>
        <a:defRPr lang="en-US" sz="1800" kern="1200" dirty="0">
          <a:solidFill>
            <a:schemeClr val="tx1"/>
          </a:solidFill>
          <a:latin typeface="FiraGO" panose="020B0503050000020004" pitchFamily="34" charset="0"/>
          <a:ea typeface="FiraGO" panose="020B0503050000020004" pitchFamily="34" charset="0"/>
          <a:cs typeface="FiraGO" panose="020B0503050000020004" pitchFamily="34" charset="0"/>
        </a:defRPr>
      </a:lvl5pPr>
      <a:lvl6pPr marL="2514940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20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462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724" indent="-228630" algn="l" defTabSz="91452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6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2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8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46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308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70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32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94" algn="l" defTabSz="9145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syarxiv.com/9mpbn/" TargetMode="Externa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45F3-4697-40AD-9CB7-9AA98E836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Statistical Artefacts in Meta-Analysis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282A-9DF2-4D5B-9C24-B94F70180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Brenton M. Wiernik</a:t>
            </a:r>
          </a:p>
        </p:txBody>
      </p:sp>
    </p:spTree>
    <p:extLst>
      <p:ext uri="{BB962C8B-B14F-4D97-AF65-F5344CB8AC3E}">
        <p14:creationId xmlns:p14="http://schemas.microsoft.com/office/powerpoint/2010/main" val="90975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408A-4692-4233-9078-32CB44CB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7CA3-54C6-4C79-BBD9-1454848B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modeling approaches are increasingly have spread widely to other social and biomedical sciences</a:t>
            </a:r>
          </a:p>
          <a:p>
            <a:pPr lvl="1"/>
            <a:r>
              <a:rPr lang="en-US" dirty="0"/>
              <a:t>Causal models, directed acyclic graphs (DAGs), generative models</a:t>
            </a:r>
          </a:p>
          <a:p>
            <a:pPr lvl="1"/>
            <a:r>
              <a:rPr lang="en-US" dirty="0"/>
              <a:t>Common practices from epidemiology and econometrics</a:t>
            </a:r>
          </a:p>
          <a:p>
            <a:endParaRPr lang="en-US" dirty="0"/>
          </a:p>
          <a:p>
            <a:r>
              <a:rPr lang="en-US" dirty="0"/>
              <a:t>There are deep connections between causal models and, </a:t>
            </a:r>
            <a:r>
              <a:rPr lang="en-US" dirty="0" err="1"/>
              <a:t>eg</a:t>
            </a:r>
            <a:r>
              <a:rPr lang="en-US" dirty="0"/>
              <a:t>, corrections for measurement error and collider bias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31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A5E4-08F9-43DA-803A-5E97F321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Connection with model-based 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A5D9-22AB-4F7F-A9F0-A1BE4868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207"/>
            <a:ext cx="10515600" cy="4000862"/>
          </a:xfrm>
        </p:spPr>
        <p:txBody>
          <a:bodyPr/>
          <a:lstStyle/>
          <a:p>
            <a:r>
              <a:rPr lang="en-US" dirty="0"/>
              <a:t>Model-based meta-analysis (Becker 2009, </a:t>
            </a:r>
            <a:r>
              <a:rPr lang="en-US" i="1" dirty="0"/>
              <a:t>HRSMA</a:t>
            </a:r>
            <a:r>
              <a:rPr lang="en-US" dirty="0"/>
              <a:t>)</a:t>
            </a:r>
          </a:p>
          <a:p>
            <a:r>
              <a:rPr lang="en-US" dirty="0"/>
              <a:t>Meta-analytic structural equations modeling (Cheung, )</a:t>
            </a:r>
          </a:p>
          <a:p>
            <a:endParaRPr lang="en-US" dirty="0"/>
          </a:p>
          <a:p>
            <a:r>
              <a:rPr lang="en-US" dirty="0"/>
              <a:t>Approaches to meta-analysis aimed at estimating full statistical models, rather than single parameters</a:t>
            </a:r>
          </a:p>
          <a:p>
            <a:pPr lvl="1"/>
            <a:r>
              <a:rPr lang="en-US" dirty="0"/>
              <a:t>Adjust for confounding</a:t>
            </a:r>
          </a:p>
          <a:p>
            <a:pPr lvl="1"/>
            <a:r>
              <a:rPr lang="en-US" dirty="0"/>
              <a:t>Might include measurement models</a:t>
            </a:r>
          </a:p>
          <a:p>
            <a:pPr lvl="1"/>
            <a:endParaRPr lang="en-US" dirty="0"/>
          </a:p>
          <a:p>
            <a:r>
              <a:rPr lang="en-US" dirty="0"/>
              <a:t>Statistical adjustments to effect sizes use similar ideas, drawing on information from individual studies</a:t>
            </a:r>
          </a:p>
        </p:txBody>
      </p:sp>
    </p:spTree>
    <p:extLst>
      <p:ext uri="{BB962C8B-B14F-4D97-AF65-F5344CB8AC3E}">
        <p14:creationId xmlns:p14="http://schemas.microsoft.com/office/powerpoint/2010/main" val="391931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003D8C-B2CE-4D4B-9654-B935D443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0423FD-E949-40D2-8CBB-FA43678D3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3315"/>
            <a:ext cx="5181600" cy="2747962"/>
          </a:xfrm>
        </p:spPr>
        <p:txBody>
          <a:bodyPr/>
          <a:lstStyle/>
          <a:p>
            <a:r>
              <a:rPr lang="en-US" dirty="0"/>
              <a:t>Also called</a:t>
            </a:r>
          </a:p>
          <a:p>
            <a:pPr lvl="1"/>
            <a:r>
              <a:rPr lang="en-US" dirty="0"/>
              <a:t>Unreliability</a:t>
            </a:r>
          </a:p>
          <a:p>
            <a:pPr lvl="1"/>
            <a:r>
              <a:rPr lang="en-US" dirty="0"/>
              <a:t>Observational error</a:t>
            </a:r>
          </a:p>
          <a:p>
            <a:pPr lvl="1"/>
            <a:r>
              <a:rPr lang="en-US" dirty="0"/>
              <a:t>Information bias</a:t>
            </a:r>
          </a:p>
          <a:p>
            <a:pPr lvl="1"/>
            <a:r>
              <a:rPr lang="en-US" dirty="0"/>
              <a:t>Low precision</a:t>
            </a:r>
          </a:p>
          <a:p>
            <a:pPr lvl="1"/>
            <a:r>
              <a:rPr lang="en-US" dirty="0"/>
              <a:t>Misclassification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EBD2D-FF9B-4F25-B518-D8C680BF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993314"/>
            <a:ext cx="5181600" cy="2747963"/>
          </a:xfrm>
        </p:spPr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Fluctuations in scale responses</a:t>
            </a:r>
          </a:p>
          <a:p>
            <a:pPr lvl="1"/>
            <a:r>
              <a:rPr lang="en-US" dirty="0"/>
              <a:t>Treatment non-compliance</a:t>
            </a:r>
          </a:p>
          <a:p>
            <a:pPr lvl="1"/>
            <a:r>
              <a:rPr lang="en-US" dirty="0"/>
              <a:t>Rater idiosyncrasies</a:t>
            </a:r>
          </a:p>
          <a:p>
            <a:pPr lvl="1"/>
            <a:r>
              <a:rPr lang="en-US" dirty="0"/>
              <a:t>Instrument idiosyncrasies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80FA5-652C-44F9-87CF-6161C4F3831D}"/>
              </a:ext>
            </a:extLst>
          </p:cNvPr>
          <p:cNvSpPr txBox="1">
            <a:spLocks/>
          </p:cNvSpPr>
          <p:nvPr/>
        </p:nvSpPr>
        <p:spPr>
          <a:xfrm>
            <a:off x="838200" y="1317745"/>
            <a:ext cx="10515600" cy="9306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30" indent="-228630" algn="l" defTabSz="914524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lang="en-US" sz="28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1pPr>
            <a:lvl2pPr marL="685892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Wingdings" charset="2"/>
              <a:buChar char="§"/>
              <a:defRPr lang="en-US" sz="24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2pPr>
            <a:lvl3pPr marL="1143154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–"/>
              <a:defRPr lang="en-US" sz="20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3pPr>
            <a:lvl4pPr marL="1600416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LucidaGrande" charset="0"/>
              <a:buChar char="□"/>
              <a:defRPr lang="en-US" sz="18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4pPr>
            <a:lvl5pPr marL="2057678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-"/>
              <a:defRPr lang="en-US" sz="1800" kern="1200" dirty="0">
                <a:solidFill>
                  <a:schemeClr val="tx1"/>
                </a:solidFill>
                <a:latin typeface="FiraGO" panose="020B0503050000020004" pitchFamily="34" charset="0"/>
                <a:ea typeface="FiraGO" panose="020B0503050000020004" pitchFamily="34" charset="0"/>
                <a:cs typeface="FiraGO" panose="020B0503050000020004" pitchFamily="34" charset="0"/>
              </a:defRPr>
            </a:lvl5pPr>
            <a:lvl6pPr marL="2514940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202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462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724" indent="-228630" algn="l" defTabSz="91452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Artefact that causes observed (i.e., measured) values to deviate from the “true” values of underlying latent variables</a:t>
            </a:r>
          </a:p>
        </p:txBody>
      </p:sp>
    </p:spTree>
    <p:extLst>
      <p:ext uri="{BB962C8B-B14F-4D97-AF65-F5344CB8AC3E}">
        <p14:creationId xmlns:p14="http://schemas.microsoft.com/office/powerpoint/2010/main" val="391002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5154B4-B418-4497-AC8A-BD645CEB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measurement error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278B68-A60D-4A9A-ACA8-2094818FC4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30124"/>
              </p:ext>
            </p:extLst>
          </p:nvPr>
        </p:nvGraphicFramePr>
        <p:xfrm>
          <a:off x="838200" y="1317625"/>
          <a:ext cx="10515600" cy="42817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10609">
                  <a:extLst>
                    <a:ext uri="{9D8B030D-6E8A-4147-A177-3AD203B41FA5}">
                      <a16:colId xmlns:a16="http://schemas.microsoft.com/office/drawing/2014/main" val="1188466684"/>
                    </a:ext>
                  </a:extLst>
                </a:gridCol>
                <a:gridCol w="8104991">
                  <a:extLst>
                    <a:ext uri="{9D8B030D-6E8A-4147-A177-3AD203B41FA5}">
                      <a16:colId xmlns:a16="http://schemas.microsoft.com/office/drawing/2014/main" val="4178783405"/>
                    </a:ext>
                  </a:extLst>
                </a:gridCol>
              </a:tblGrid>
              <a:tr h="541709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545628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Random response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Truly random error specific to each item/response; 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unique to each measurement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027694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Transient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Error due the specific period or environment in which data are gathered;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shared by measures completed within a meaningfully short time span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26226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Content sampling / instrument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Error due to specific content or features of the measure/instrument used;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shared by measures with the same or highly similar content or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76745"/>
                  </a:ext>
                </a:extLst>
              </a:tr>
              <a:tr h="935005"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Rater sampling / </a:t>
                      </a:r>
                      <a:b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</a:br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source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Error due to the specific raters or sources used to gather data; </a:t>
                      </a:r>
                    </a:p>
                    <a:p>
                      <a:r>
                        <a:rPr lang="en-US" dirty="0">
                          <a:latin typeface="FiraGO" panose="020B0503050000020004" pitchFamily="34" charset="0"/>
                          <a:cs typeface="FiraGO" panose="020B0503050000020004" pitchFamily="34" charset="0"/>
                        </a:rPr>
                        <a:t>shared by measures with the same rater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7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06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2668-E529-4F0D-957A-8EBBF59B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Systematic and random 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08DC-E03A-4B80-9A9D-A51C90D1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 error (</a:t>
            </a:r>
            <a:r>
              <a:rPr lang="en-US" i="1" dirty="0"/>
              <a:t>bias</a:t>
            </a:r>
            <a:r>
              <a:rPr lang="en-US" dirty="0"/>
              <a:t>) affects each score in the same manner (e.g., consistent underestimates) </a:t>
            </a:r>
          </a:p>
          <a:p>
            <a:pPr lvl="1"/>
            <a:r>
              <a:rPr lang="en-US" dirty="0"/>
              <a:t>Mean error across persons</a:t>
            </a:r>
          </a:p>
          <a:p>
            <a:r>
              <a:rPr lang="en-US" dirty="0"/>
              <a:t>Random error affects each score differently and refers to the </a:t>
            </a:r>
            <a:r>
              <a:rPr lang="en-US" i="1" dirty="0"/>
              <a:t>variance of the errors </a:t>
            </a:r>
            <a:r>
              <a:rPr lang="en-US" dirty="0"/>
              <a:t>across persons. </a:t>
            </a:r>
          </a:p>
          <a:p>
            <a:endParaRPr lang="en-US" dirty="0"/>
          </a:p>
          <a:p>
            <a:r>
              <a:rPr lang="en-US" dirty="0"/>
              <a:t>Typically, only the error variance affects standardized effect sizes such as correlations and </a:t>
            </a:r>
            <a:r>
              <a:rPr lang="en-US" dirty="0" err="1"/>
              <a:t>Hedges’s</a:t>
            </a:r>
            <a:r>
              <a:rPr lang="en-US" dirty="0"/>
              <a:t> </a:t>
            </a:r>
            <a:r>
              <a:rPr lang="en-US" i="1" dirty="0"/>
              <a:t>g</a:t>
            </a:r>
          </a:p>
          <a:p>
            <a:pPr lvl="1"/>
            <a:r>
              <a:rPr lang="en-US" dirty="0"/>
              <a:t>Differential bias across groups or score ranges could also impact correlations or </a:t>
            </a:r>
            <a:r>
              <a:rPr lang="en-US" i="1" dirty="0"/>
              <a:t>g</a:t>
            </a:r>
            <a:r>
              <a:rPr lang="en-US" dirty="0"/>
              <a:t>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97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EAF4-F38B-4424-AD28-56460DB9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047C6-6117-43C9-94E4-F2D875141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single measurement, we don’t know the direction or size of measurement error</a:t>
            </a:r>
          </a:p>
          <a:p>
            <a:r>
              <a:rPr lang="en-US" dirty="0"/>
              <a:t>But across many measurements, we can quantify how measurement error affects variability</a:t>
            </a:r>
          </a:p>
          <a:p>
            <a:endParaRPr lang="en-US" dirty="0"/>
          </a:p>
          <a:p>
            <a:r>
              <a:rPr lang="en-US" dirty="0"/>
              <a:t>We can conduct reliability studies to estimate the magnitude of measurement error variance</a:t>
            </a:r>
          </a:p>
          <a:p>
            <a:pPr lvl="1"/>
            <a:r>
              <a:rPr lang="en-US" dirty="0"/>
              <a:t>e.g., how consistent are measurements over time, across raters, across items in a scale?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19F5-D7E6-4B77-9432-6E0336FE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measurement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46866F-DC02-4B81-B12C-5572C568C90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measurement error is independent of:</a:t>
                </a:r>
              </a:p>
              <a:p>
                <a:pPr lvl="1"/>
                <a:r>
                  <a:rPr lang="en-US" dirty="0"/>
                  <a:t>True latent variable</a:t>
                </a:r>
              </a:p>
              <a:p>
                <a:pPr lvl="1"/>
                <a:r>
                  <a:rPr lang="en-US" dirty="0"/>
                  <a:t>Other measurement errors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Reliability coefficient</a:t>
                </a:r>
              </a:p>
              <a:p>
                <a:pPr lvl="1"/>
                <a:r>
                  <a:rPr lang="en-US" dirty="0"/>
                  <a:t>Correlation between measurements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pc="-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32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𝑡𝑟𝑢𝑒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2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sz="3200" i="1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4000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𝑒𝑟𝑟𝑜𝑟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4000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𝑜𝑏𝑠</m:t>
                            </m:r>
                          </m:sub>
                          <m:sup>
                            <m:r>
                              <a:rPr lang="en-US" sz="32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46866F-DC02-4B81-B12C-5572C568C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0A93FB2-67F1-448C-B96C-BEF48785CF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2775" y="1272092"/>
            <a:ext cx="5666992" cy="4313816"/>
          </a:xfrm>
        </p:spPr>
      </p:pic>
    </p:spTree>
    <p:extLst>
      <p:ext uri="{BB962C8B-B14F-4D97-AF65-F5344CB8AC3E}">
        <p14:creationId xmlns:p14="http://schemas.microsoft.com/office/powerpoint/2010/main" val="381231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A833-D16A-45A9-BCA5-C2B915B8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measurement error on 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EC561C-1AC6-4379-9AAE-AF4B4840F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495" y="1210999"/>
            <a:ext cx="9959009" cy="4993453"/>
          </a:xfrm>
        </p:spPr>
      </p:pic>
    </p:spTree>
    <p:extLst>
      <p:ext uri="{BB962C8B-B14F-4D97-AF65-F5344CB8AC3E}">
        <p14:creationId xmlns:p14="http://schemas.microsoft.com/office/powerpoint/2010/main" val="545078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A833-D16A-45A9-BCA5-C2B915B8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measurement error on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2253D-3143-477F-96CF-F26D9A55B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197" y="1037927"/>
            <a:ext cx="7153606" cy="5498022"/>
          </a:xfrm>
        </p:spPr>
      </p:pic>
    </p:spTree>
    <p:extLst>
      <p:ext uri="{BB962C8B-B14F-4D97-AF65-F5344CB8AC3E}">
        <p14:creationId xmlns:p14="http://schemas.microsoft.com/office/powerpoint/2010/main" val="2455763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8030-5F6E-4DA2-B932-2B3A8651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and 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56331-E594-4229-94F3-46CB7174CB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Mean effect size</a:t>
                </a:r>
              </a:p>
              <a:p>
                <a:pPr lvl="1"/>
                <a:r>
                  <a:rPr lang="en-US" dirty="0"/>
                  <a:t>Generally, systematic null-bias</a:t>
                </a:r>
              </a:p>
              <a:p>
                <a:pPr marL="457262" lvl="1" indent="0">
                  <a:buNone/>
                </a:pPr>
                <a:endParaRPr lang="en-US" sz="4000" i="1" spc="-20" dirty="0">
                  <a:effectLst/>
                  <a:latin typeface="Cambria Math" panose="02040503050406030204" pitchFamily="18" charset="0"/>
                </a:endParaRPr>
              </a:p>
              <a:p>
                <a:pPr marL="45726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e>
                      </m:acc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̅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3200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e>
                      </m:acc>
                      <m:r>
                        <a:rPr lang="en-US" sz="3200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=−.32×.89×.84=−.24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56331-E594-4229-94F3-46CB7174C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5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hlinkClick r:id="rId2"/>
            <a:extLst>
              <a:ext uri="{FF2B5EF4-FFF2-40B4-BE49-F238E27FC236}">
                <a16:creationId xmlns:a16="http://schemas.microsoft.com/office/drawing/2014/main" id="{A5F6370E-4D39-4891-8B24-6E348A51F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5101" y="0"/>
            <a:ext cx="8356899" cy="686513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2DCBC4-2735-4E66-8C07-F99F07303687}"/>
              </a:ext>
            </a:extLst>
          </p:cNvPr>
          <p:cNvSpPr txBox="1"/>
          <p:nvPr/>
        </p:nvSpPr>
        <p:spPr>
          <a:xfrm>
            <a:off x="256841" y="3295432"/>
            <a:ext cx="3852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FiraGO" panose="020B0503050000020004" pitchFamily="34" charset="0"/>
                <a:cs typeface="FiraGO" panose="020B0503050000020004" pitchFamily="34" charset="0"/>
                <a:hlinkClick r:id="rId2"/>
              </a:rPr>
              <a:t>https://psyarxiv.com/9mpbn/</a:t>
            </a:r>
            <a:r>
              <a:rPr lang="en-US" sz="2000" dirty="0">
                <a:latin typeface="FiraGO" panose="020B0503050000020004" pitchFamily="34" charset="0"/>
                <a:cs typeface="FiraGO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027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8030-5F6E-4DA2-B932-2B3A8651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and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6331-E594-4229-94F3-46CB7174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Heterogeneity and moderator analysis</a:t>
            </a:r>
          </a:p>
          <a:p>
            <a:pPr lvl="1"/>
            <a:r>
              <a:rPr lang="en-US" dirty="0"/>
              <a:t>Ignoring measurement error = overestimate heterogeneity τ</a:t>
            </a:r>
          </a:p>
          <a:p>
            <a:pPr lvl="1"/>
            <a:r>
              <a:rPr lang="en-US" dirty="0"/>
              <a:t>Differential measurement error can bias moderator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Comparing cognitive behavioral therapy (CBT) and mindfulness therapy for PTSD</a:t>
            </a:r>
          </a:p>
          <a:p>
            <a:pPr lvl="1"/>
            <a:r>
              <a:rPr lang="en-US" dirty="0"/>
              <a:t>Therapies are really equally effective (</a:t>
            </a:r>
            <a:r>
              <a:rPr lang="en-US" i="1" dirty="0"/>
              <a:t>δ̅</a:t>
            </a:r>
            <a:r>
              <a:rPr lang="en-US" dirty="0"/>
              <a:t> = .40)</a:t>
            </a:r>
          </a:p>
          <a:p>
            <a:pPr lvl="1"/>
            <a:r>
              <a:rPr lang="en-US" dirty="0"/>
              <a:t>CBT studies measure PTSD more reliably (</a:t>
            </a:r>
            <a:r>
              <a:rPr lang="en-US" i="1" dirty="0" err="1"/>
              <a:t>r̅</a:t>
            </a:r>
            <a:r>
              <a:rPr lang="en-US" i="1" baseline="-25000" dirty="0" err="1"/>
              <a:t>yy</a:t>
            </a:r>
            <a:r>
              <a:rPr lang="en-US" i="1" baseline="-25000" dirty="0"/>
              <a:t>′</a:t>
            </a:r>
            <a:r>
              <a:rPr lang="en-US" dirty="0"/>
              <a:t> = .90) than mindfulness studies (</a:t>
            </a:r>
            <a:r>
              <a:rPr lang="en-US" i="1" dirty="0" err="1"/>
              <a:t>r̅</a:t>
            </a:r>
            <a:r>
              <a:rPr lang="en-US" i="1" baseline="-25000" dirty="0" err="1"/>
              <a:t>yy</a:t>
            </a:r>
            <a:r>
              <a:rPr lang="en-US" i="1" baseline="-25000" dirty="0"/>
              <a:t>′</a:t>
            </a:r>
            <a:r>
              <a:rPr lang="en-US" dirty="0"/>
              <a:t> = .60)</a:t>
            </a:r>
          </a:p>
          <a:p>
            <a:pPr lvl="1"/>
            <a:r>
              <a:rPr lang="en-US" dirty="0"/>
              <a:t>Observed effect sizes suggest moderation (</a:t>
            </a:r>
            <a:r>
              <a:rPr lang="en-US" i="1" dirty="0" err="1"/>
              <a:t>d̅</a:t>
            </a:r>
            <a:r>
              <a:rPr lang="en-US" i="1" baseline="-25000" dirty="0" err="1"/>
              <a:t>CBT</a:t>
            </a:r>
            <a:r>
              <a:rPr lang="en-US" dirty="0"/>
              <a:t> = .38 vs </a:t>
            </a:r>
            <a:r>
              <a:rPr lang="en-US" i="1" dirty="0" err="1"/>
              <a:t>d̅</a:t>
            </a:r>
            <a:r>
              <a:rPr lang="en-US" i="1" baseline="-25000" dirty="0" err="1"/>
              <a:t>Mind</a:t>
            </a:r>
            <a:r>
              <a:rPr lang="en-US" dirty="0"/>
              <a:t> = .31)</a:t>
            </a:r>
          </a:p>
        </p:txBody>
      </p:sp>
    </p:spTree>
    <p:extLst>
      <p:ext uri="{BB962C8B-B14F-4D97-AF65-F5344CB8AC3E}">
        <p14:creationId xmlns:p14="http://schemas.microsoft.com/office/powerpoint/2010/main" val="619120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B7B7-97C8-40AF-948A-6E86202F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 and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7A99-AE39-4EB2-A52C-B24526B9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Publication bias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AABA7-723F-4C44-B237-9F1D94EA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0359"/>
            <a:ext cx="4874824" cy="424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51CDD-62B5-413F-A2D0-B71F501D6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951" y="1840359"/>
            <a:ext cx="4874823" cy="433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0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BFE7-EC87-4B7D-9259-663E3E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for measurement error in measured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22207"/>
                <a:ext cx="5181600" cy="46547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 spc="-20">
                                      <a:solidFill>
                                        <a:srgbClr val="FFFFFF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̧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p>
                                    <m:s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22207"/>
                <a:ext cx="5181600" cy="46547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1FA564-D8DB-4BFD-B105-04F3978432E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22207"/>
                <a:ext cx="5181600" cy="46547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0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40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sSubSup>
                                    <m:sSubSupPr>
                                      <m:ctrlPr>
                                        <a:rPr lang="en-US" sz="4000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𝑝𝑜𝑜𝑙𝑒𝑑</m:t>
                                      </m:r>
                                    </m:sub>
                                    <m:sup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𝑜𝑏𝑠</m:t>
                              </m:r>
                            </m:sub>
                          </m:sSub>
                        </m:sub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 spc="-2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21FA564-D8DB-4BFD-B105-04F397843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22207"/>
                <a:ext cx="5181600" cy="46547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254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BFE7-EC87-4B7D-9259-663E3E40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for measurement error </a:t>
            </a:r>
            <a:br>
              <a:rPr lang="en-US" dirty="0"/>
            </a:br>
            <a:r>
              <a:rPr lang="en-US" dirty="0"/>
              <a:t>(group misclassification)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705087"/>
                <a:ext cx="5181600" cy="447187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𝑔𝐺</m:t>
                        </m:r>
                      </m:sub>
                    </m:sSub>
                  </m:oMath>
                </a14:m>
                <a:r>
                  <a:rPr lang="en-US" sz="2400" dirty="0"/>
                  <a:t> = correlation of observed group with actual group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 err="1"/>
                  <a:t>eg</a:t>
                </a:r>
                <a:r>
                  <a:rPr lang="en-US" sz="2000" dirty="0"/>
                  <a:t>, undiagnosed patients, misreporting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𝑔𝑀</m:t>
                        </m:r>
                      </m:sub>
                    </m:sSub>
                  </m:oMath>
                </a14:m>
                <a:r>
                  <a:rPr lang="en-US" sz="2400" dirty="0"/>
                  <a:t> = correlation of observed group with manipulation check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lvl="1"/>
                <a:r>
                  <a:rPr lang="en-US" sz="2000" dirty="0" err="1"/>
                  <a:t>eg</a:t>
                </a:r>
                <a:r>
                  <a:rPr lang="en-US" sz="2000" dirty="0"/>
                  <a:t>, differential response to manipulation</a:t>
                </a:r>
              </a:p>
              <a:p>
                <a:pPr lvl="1"/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D5D6E9-2D38-4301-B250-767CB2661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705087"/>
                <a:ext cx="5181600" cy="4471876"/>
              </a:xfrm>
              <a:blipFill>
                <a:blip r:embed="rId2"/>
                <a:stretch>
                  <a:fillRect l="-1882" t="-1637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25BBFF-53C0-448D-AE73-4FE9E6A48D2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705087"/>
                <a:ext cx="5181600" cy="4471876"/>
              </a:xfrm>
            </p:spPr>
            <p:txBody>
              <a:bodyPr/>
              <a:lstStyle/>
              <a:p>
                <a:r>
                  <a:rPr lang="en-US" dirty="0"/>
                  <a:t>3 step procedure</a:t>
                </a:r>
              </a:p>
              <a:p>
                <a:pPr lvl="1"/>
                <a:r>
                  <a:rPr lang="en-US" dirty="0"/>
                  <a:t>Convert </a:t>
                </a:r>
                <a:r>
                  <a:rPr lang="en-US" i="1" dirty="0"/>
                  <a:t>d</a:t>
                </a:r>
                <a:r>
                  <a:rPr lang="en-US" dirty="0"/>
                  <a:t> and </a:t>
                </a:r>
                <a:r>
                  <a:rPr lang="en-US" i="1" dirty="0" err="1"/>
                  <a:t>SE</a:t>
                </a:r>
                <a:r>
                  <a:rPr lang="en-US" i="1" baseline="-25000" dirty="0" err="1"/>
                  <a:t>d</a:t>
                </a:r>
                <a:r>
                  <a:rPr lang="en-US" dirty="0"/>
                  <a:t> to point-biserial correlation metric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Correct </a:t>
                </a:r>
                <a:r>
                  <a:rPr lang="en-US" i="1" dirty="0" err="1"/>
                  <a:t>r</a:t>
                </a:r>
                <a:r>
                  <a:rPr lang="en-US" i="1" baseline="-25000" dirty="0" err="1"/>
                  <a:t>pb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pc="-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i="1" spc="-2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pc="-2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 spc="-2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rad>
                  </m:oMath>
                </a14:m>
                <a:r>
                  <a:rPr lang="en-US" dirty="0"/>
                  <a:t> and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𝑔𝐺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Convert back to </a:t>
                </a:r>
                <a:r>
                  <a:rPr lang="en-US" i="1" dirty="0"/>
                  <a:t>d</a:t>
                </a:r>
                <a:r>
                  <a:rPr lang="en-US" dirty="0"/>
                  <a:t> metric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See paper for details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D25BBFF-53C0-448D-AE73-4FE9E6A48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705087"/>
                <a:ext cx="5181600" cy="4471876"/>
              </a:xfrm>
              <a:blipFill>
                <a:blip r:embed="rId3"/>
                <a:stretch>
                  <a:fillRect l="-2118" t="-2456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040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9468-71F9-4C33-A12B-BC704B8F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Correcting for measurement error in</a:t>
            </a:r>
            <a:br>
              <a:rPr lang="en-US" dirty="0"/>
            </a:br>
            <a:r>
              <a:rPr lang="en-US" dirty="0"/>
              <a:t>meta-analysis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A18A8F-A993-4068-82DF-32C33129F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404"/>
                <a:ext cx="10515600" cy="4399877"/>
              </a:xfrm>
            </p:spPr>
            <p:txBody>
              <a:bodyPr/>
              <a:lstStyle/>
              <a:p>
                <a:r>
                  <a:rPr lang="en-US" dirty="0"/>
                  <a:t>Can correct effect sizes individually</a:t>
                </a:r>
              </a:p>
              <a:p>
                <a:pPr lvl="1"/>
                <a:r>
                  <a:rPr lang="en-US" dirty="0"/>
                  <a:t>Using reliability information from the reports</a:t>
                </a:r>
              </a:p>
              <a:p>
                <a:pPr lvl="1"/>
                <a:r>
                  <a:rPr lang="en-US" dirty="0"/>
                  <a:t>Adjust by effect size and standard error</a:t>
                </a:r>
              </a:p>
              <a:p>
                <a:pPr lvl="1"/>
                <a:r>
                  <a:rPr lang="en-US" dirty="0"/>
                  <a:t>Impute missing reliability from other sources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Can adjust meta-analysis model parameter post-hoc</a:t>
                </a:r>
              </a:p>
              <a:p>
                <a:pPr lvl="1"/>
                <a:r>
                  <a:rPr lang="en-US" dirty="0"/>
                  <a:t>“Artefact distribution method”</a:t>
                </a:r>
              </a:p>
              <a:p>
                <a:pPr lvl="1"/>
                <a:r>
                  <a:rPr lang="en-US" dirty="0"/>
                  <a:t>Assumes that artefacts and moderators aren’t correlated</a:t>
                </a:r>
              </a:p>
              <a:p>
                <a:pPr lvl="1"/>
                <a:r>
                  <a:rPr lang="en-US" dirty="0"/>
                  <a:t>Correct mean effect size using mean artefacts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pc="-2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sz="1800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en-US" sz="18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pc="-2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1800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𝑉𝑎</m:t>
                        </m:r>
                        <m:sSub>
                          <m:sSubPr>
                            <m:ctrlPr>
                              <a:rPr lang="en-US" i="1" spc="-2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i="1" spc="-2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𝑎𝑟𝑡</m:t>
                            </m:r>
                          </m:sub>
                        </m:sSub>
                      </m:e>
                    </m:d>
                    <m:r>
                      <a:rPr lang="en-US" sz="1800" spc="-2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STIX Two Math" panose="020206030504050203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 spc="-20">
                            <a:effectLst/>
                            <a:latin typeface="Cambria Math" panose="02040503050406030204" pitchFamily="18" charset="0"/>
                            <a:cs typeface="STIX Two Math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TIX Two Math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TIX Two Math" panose="02020603050405020304" pitchFamily="18" charset="0"/>
                          </a:rPr>
                          <m:t>𝑚𝑒𝑡𝑟𝑖𝑐</m:t>
                        </m:r>
                      </m:sub>
                      <m:sup>
                        <m:r>
                          <a:rPr lang="en-US" sz="1800" spc="-2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TIX Two Math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A18A8F-A993-4068-82DF-32C33129F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404"/>
                <a:ext cx="10515600" cy="4399877"/>
              </a:xfrm>
              <a:blipFill>
                <a:blip r:embed="rId2"/>
                <a:stretch>
                  <a:fillRect l="-1043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27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9C8C-0F0B-4345-B781-2B4B6FC5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you correct for measurement error?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042CCB-AC1D-48EB-8DC1-C0A1BE85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625"/>
            <a:ext cx="10515600" cy="3992443"/>
          </a:xfrm>
        </p:spPr>
        <p:txBody>
          <a:bodyPr/>
          <a:lstStyle/>
          <a:p>
            <a:r>
              <a:rPr lang="en-US" dirty="0"/>
              <a:t>When you choose a reliability estimator that captures the important sources of error for a variable</a:t>
            </a:r>
          </a:p>
          <a:p>
            <a:endParaRPr lang="en-US" dirty="0"/>
          </a:p>
          <a:p>
            <a:r>
              <a:rPr lang="en-US" dirty="0"/>
              <a:t>When measurement model assumptions are reasonable</a:t>
            </a:r>
          </a:p>
          <a:p>
            <a:pPr lvl="1"/>
            <a:r>
              <a:rPr lang="en-US" dirty="0"/>
              <a:t>Errors are uncorrelated with each other and true scores</a:t>
            </a:r>
          </a:p>
          <a:p>
            <a:pPr lvl="1"/>
            <a:r>
              <a:rPr lang="en-US" dirty="0"/>
              <a:t>When measurement models are complex, more sophisticated corrections could be applied</a:t>
            </a:r>
          </a:p>
        </p:txBody>
      </p:sp>
    </p:spTree>
    <p:extLst>
      <p:ext uri="{BB962C8B-B14F-4D97-AF65-F5344CB8AC3E}">
        <p14:creationId xmlns:p14="http://schemas.microsoft.com/office/powerpoint/2010/main" val="976108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9C1F-D2DF-4580-82E1-BBCE1A86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20B4-B5E4-4CA4-855A-59D04F4F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sample where the effect size is computed does not reflect the population to which it should be generalized</a:t>
            </a:r>
          </a:p>
          <a:p>
            <a:pPr lvl="1"/>
            <a:r>
              <a:rPr lang="en-US" dirty="0"/>
              <a:t>Due to selection or conditioning on some variable</a:t>
            </a:r>
          </a:p>
          <a:p>
            <a:pPr lvl="1"/>
            <a:endParaRPr lang="en-US" dirty="0"/>
          </a:p>
          <a:p>
            <a:r>
              <a:rPr lang="en-US" dirty="0"/>
              <a:t>e.g., range restriction, selection bias, collider bias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6E67-6869-4800-808D-E703112C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selection effects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C95D7-E391-4D46-B4D1-91FD90D1E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4668" y="1007022"/>
            <a:ext cx="8907332" cy="5808035"/>
          </a:xfrm>
        </p:spPr>
      </p:pic>
    </p:spTree>
    <p:extLst>
      <p:ext uri="{BB962C8B-B14F-4D97-AF65-F5344CB8AC3E}">
        <p14:creationId xmlns:p14="http://schemas.microsoft.com/office/powerpoint/2010/main" val="3347431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5C9DF-AD4F-410D-A951-3A1AFCB1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effects are ubiquitous!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CD70-2D1A-4CF3-AEFD-3F0D7C4A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the sampling process condition on important covariates or other variables?</a:t>
            </a:r>
          </a:p>
          <a:p>
            <a:pPr lvl="1"/>
            <a:endParaRPr lang="en-US" dirty="0"/>
          </a:p>
          <a:p>
            <a:r>
              <a:rPr lang="en-US" dirty="0"/>
              <a:t>These factors are present in most studies across many fields</a:t>
            </a:r>
          </a:p>
          <a:p>
            <a:pPr lvl="1"/>
            <a:r>
              <a:rPr lang="en-US" dirty="0"/>
              <a:t>Researchers should always consider how results might be affected by biased sampling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A10F-B13C-493A-840F-D50FA5A8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effects and meta-analysis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7251-370D-4164-8C2E-CF9C5CF22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effects can bias all 3 categories of results described above</a:t>
            </a:r>
          </a:p>
          <a:p>
            <a:endParaRPr lang="en-US" dirty="0"/>
          </a:p>
          <a:p>
            <a:r>
              <a:rPr lang="en-US" dirty="0"/>
              <a:t>Mean effect size</a:t>
            </a:r>
          </a:p>
          <a:p>
            <a:r>
              <a:rPr lang="en-US" dirty="0"/>
              <a:t>Heterogeneity and moderators</a:t>
            </a:r>
          </a:p>
          <a:p>
            <a:r>
              <a:rPr lang="en-US" dirty="0"/>
              <a:t>Publication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7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DF8D73-0A07-42FC-AE3D-321C2803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 of </a:t>
            </a:r>
            <a:br>
              <a:rPr lang="en-US" dirty="0"/>
            </a:br>
            <a:r>
              <a:rPr lang="en-US" dirty="0"/>
              <a:t>meta-analysis?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31C4AA-EAF5-4ACF-830A-29F859C84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6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CAFE-5F2E-45D2-A00B-98FE2979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Quantifying and correcting selection 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E859B-3F23-41D0-82DC-0C1DD5762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spc="-2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spc="-2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pc="-2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spc="-2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4400" i="1" spc="-2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44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4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𝑠𝑎𝑚𝑝𝑙𝑒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sz="3200" i="1" spc="-2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sz="4400" i="1" spc="-2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spc="-2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400" i="1" spc="-2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 spc="-2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𝑟𝑒𝑓𝑒𝑟𝑒𝑛𝑐𝑒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/>
              </a:p>
              <a:p>
                <a:r>
                  <a:rPr lang="en-US" sz="2400" dirty="0"/>
                  <a:t>Depending on the nature of the selection mechanism and the specific information available, there are several correction models available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E859B-3F23-41D0-82DC-0C1DD5762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029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19B2-B427-4514-803B-97C7E7A8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range restriction on </a:t>
            </a:r>
            <a:r>
              <a:rPr lang="en-US" i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B21022F-913C-4968-8E80-99165830C9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6538766"/>
                  </p:ext>
                </p:extLst>
              </p:nvPr>
            </p:nvGraphicFramePr>
            <p:xfrm>
              <a:off x="1641326" y="1763530"/>
              <a:ext cx="8629650" cy="3438970"/>
            </p:xfrm>
            <a:graphic>
              <a:graphicData uri="http://schemas.openxmlformats.org/drawingml/2006/table">
                <a:tbl>
                  <a:tblPr firstRow="1"/>
                  <a:tblGrid>
                    <a:gridCol w="8629650">
                      <a:extLst>
                        <a:ext uri="{9D8B030D-6E8A-4147-A177-3AD203B41FA5}">
                          <a16:colId xmlns:a16="http://schemas.microsoft.com/office/drawing/2014/main" val="36135337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2400" b="0" i="1" spc="-2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ordia New" panose="020B0304020202020204" pitchFamily="34" charset="-34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400" b="0" i="1" spc="-2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Cordia New" panose="020B0304020202020204" pitchFamily="34" charset="-34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𝑜𝑏𝑠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d>
                                          <m:d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1−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𝑥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′</m:t>
                                                    </m:r>
                                                  </m:sup>
                                                </m:sSup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rad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sSubSup>
                                                  <m:sSubSupPr>
                                                    <m:ctrlP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𝑥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sz="2400" b="0" i="1" spc="-2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Times New Roman" panose="02020603050405020304" pitchFamily="18" charset="0"/>
                                                        <a:cs typeface="Cordia New" panose="020B0304020202020204" pitchFamily="34" charset="-34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sSubSup>
                                          <m:sSubSup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𝑜𝑏𝑠</m:t>
                                            </m:r>
                                          </m:sub>
                                          <m:sup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sz="2400" b="0" i="1" spc="-2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Cordia New" panose="020B0304020202020204" pitchFamily="34" charset="-34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𝑟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pc="-20">
                                                <a:effectLst/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Cordia New" panose="020B0304020202020204" pitchFamily="34" charset="-34"/>
                                              </a:rPr>
                                              <m:t>𝑦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2400" b="0" i="1" spc="-2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Times New Roman" panose="02020603050405020304" pitchFamily="18" charset="0"/>
                                                    <a:cs typeface="Cordia New" panose="020B0304020202020204" pitchFamily="34" charset="-34"/>
                                                  </a:rPr>
                                                  <m:t>′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endParaRPr lang="en-US" sz="2400" b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Cordia New" panose="020B0304020202020204" pitchFamily="34" charset="-34"/>
                          </a:endParaRPr>
                        </a:p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32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𝑆𝐸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3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𝑆𝐸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𝑜𝑏𝑠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sz="32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32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32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𝑟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32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+mn-cs"/>
                                                  </a:rPr>
                                                  <m:t>𝑜𝑏𝑠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32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32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rdia New" panose="020B0304020202020204" pitchFamily="34" charset="-34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7436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DB21022F-913C-4968-8E80-99165830C98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6538766"/>
                  </p:ext>
                </p:extLst>
              </p:nvPr>
            </p:nvGraphicFramePr>
            <p:xfrm>
              <a:off x="1641326" y="1763530"/>
              <a:ext cx="8629650" cy="3438970"/>
            </p:xfrm>
            <a:graphic>
              <a:graphicData uri="http://schemas.openxmlformats.org/drawingml/2006/table">
                <a:tbl>
                  <a:tblPr firstRow="1"/>
                  <a:tblGrid>
                    <a:gridCol w="8629650">
                      <a:extLst>
                        <a:ext uri="{9D8B030D-6E8A-4147-A177-3AD203B41FA5}">
                          <a16:colId xmlns:a16="http://schemas.microsoft.com/office/drawing/2014/main" val="3613533782"/>
                        </a:ext>
                      </a:extLst>
                    </a:gridCol>
                  </a:tblGrid>
                  <a:tr h="3438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3667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9764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71DB-65E6-4AD6-ABB9-0A3BBB0A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you correct for selection effects?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320A-B38F-4CB2-93E3-618248550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555"/>
            <a:ext cx="10515600" cy="4038513"/>
          </a:xfrm>
        </p:spPr>
        <p:txBody>
          <a:bodyPr/>
          <a:lstStyle/>
          <a:p>
            <a:r>
              <a:rPr lang="en-US" dirty="0"/>
              <a:t>Should always be considered and discussed</a:t>
            </a:r>
          </a:p>
          <a:p>
            <a:endParaRPr lang="en-US" dirty="0"/>
          </a:p>
          <a:p>
            <a:r>
              <a:rPr lang="en-US" dirty="0"/>
              <a:t>Common selection effect corrections in </a:t>
            </a:r>
            <a:r>
              <a:rPr lang="en-US" i="1" dirty="0"/>
              <a:t>psychmeta</a:t>
            </a:r>
            <a:r>
              <a:rPr lang="en-US" dirty="0"/>
              <a:t> require</a:t>
            </a:r>
          </a:p>
          <a:p>
            <a:pPr lvl="1"/>
            <a:r>
              <a:rPr lang="en-US" dirty="0"/>
              <a:t>Linear relationships between predictor and outcome</a:t>
            </a:r>
          </a:p>
          <a:p>
            <a:pPr lvl="1"/>
            <a:r>
              <a:rPr lang="en-US" dirty="0"/>
              <a:t>Residual variances are equal in the selected sample and target population</a:t>
            </a:r>
          </a:p>
        </p:txBody>
      </p:sp>
    </p:spTree>
    <p:extLst>
      <p:ext uri="{BB962C8B-B14F-4D97-AF65-F5344CB8AC3E}">
        <p14:creationId xmlns:p14="http://schemas.microsoft.com/office/powerpoint/2010/main" val="2783452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library(psychmeta)</a:t>
            </a:r>
          </a:p>
          <a:p>
            <a:pPr marL="0" indent="0">
              <a:buNone/>
            </a:pP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correct_r(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correction = "bvirr",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rxyi = .40, n = 150,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rxx = .80, ryy = .80,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ux = .90, uy = .80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23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correct_d(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correction = "uvirr_y",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 = .40, n1 = 75, n2 = 75,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rGg = .80, ryy = .80, uy = .80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258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ma_results_r &lt;- ma_r(ma_method = "ic",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rxyi = rxyi, n = n,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rxx = rxxi, ryy = ryyi,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ux = ux, uy = uy,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data = data_r_bvirr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ma_results_d &lt;- ma_d(ma_method = "ic", </a:t>
            </a:r>
          </a:p>
          <a:p>
            <a:pPr marL="0" indent="0">
              <a:buNone/>
            </a:pPr>
            <a:r>
              <a:rPr lang="pt-BR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 = d, n1 = n1, n2 = n2, ryy = ryyi, construct_y = construct, data = data_d_meas_multi)</a:t>
            </a:r>
          </a:p>
        </p:txBody>
      </p:sp>
    </p:spTree>
    <p:extLst>
      <p:ext uri="{BB962C8B-B14F-4D97-AF65-F5344CB8AC3E}">
        <p14:creationId xmlns:p14="http://schemas.microsoft.com/office/powerpoint/2010/main" val="2598655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es_data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&lt;-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get_metafor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analyses = list(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construct_y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"Y"),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ma_method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ic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correction_type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ts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565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31C0-6572-4BC4-9BDD-92279955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statistical corrections in </a:t>
            </a:r>
            <a:r>
              <a:rPr lang="en-US" i="1" dirty="0"/>
              <a:t>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9D4C-ACF9-4A15-9BE6-1851A3B6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ma_results_r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&lt;-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ma_r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ma_method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"ad",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rxyi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rxyi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n = n,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rxx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rxxi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ryy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ryyi, </a:t>
            </a: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ux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uy</a:t>
            </a: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data = 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data_r_bvirr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2936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6249-970D-4BB5-BA78-C305B191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2F01-F78D-4734-BFF0-6B76DBB4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error and selection effects are pervasive </a:t>
            </a:r>
          </a:p>
          <a:p>
            <a:r>
              <a:rPr lang="en-US" dirty="0"/>
              <a:t>Detrimental impacts of these artefacts on the validity of research conclusions have been widely documented</a:t>
            </a:r>
          </a:p>
          <a:p>
            <a:endParaRPr lang="en-US" dirty="0"/>
          </a:p>
          <a:p>
            <a:r>
              <a:rPr lang="en-US" dirty="0"/>
              <a:t>By applying carefully justified artefact corrections, our meta-analyses can better fulfill their research aims</a:t>
            </a:r>
          </a:p>
          <a:p>
            <a:endParaRPr lang="en-US" dirty="0"/>
          </a:p>
          <a:p>
            <a:r>
              <a:rPr lang="en-US" dirty="0"/>
              <a:t>Meta-analyses should routinely present observed results and results adjusted for plausible measurement and sampling artefacts</a:t>
            </a:r>
          </a:p>
        </p:txBody>
      </p:sp>
    </p:spTree>
    <p:extLst>
      <p:ext uri="{BB962C8B-B14F-4D97-AF65-F5344CB8AC3E}">
        <p14:creationId xmlns:p14="http://schemas.microsoft.com/office/powerpoint/2010/main" val="2347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9E7142-B97C-4F06-8976-3F1DACF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 of meta-analysis?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08CC5C-92D3-45AC-AD14-993F0720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3452222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Widespread perspective:</a:t>
            </a:r>
            <a:br>
              <a:rPr lang="en-US" sz="4000" dirty="0"/>
            </a:br>
            <a:r>
              <a:rPr lang="en-US" sz="4000" i="1" dirty="0"/>
              <a:t>To summarize and critique a body of studies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809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9E7142-B97C-4F06-8976-3F1DACF1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purpose of meta-analysis?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08CC5C-92D3-45AC-AD14-993F0720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847"/>
            <a:ext cx="10515600" cy="3452222"/>
          </a:xfrm>
        </p:spPr>
        <p:txBody>
          <a:bodyPr/>
          <a:lstStyle/>
          <a:p>
            <a:pPr marL="0" indent="0" algn="r">
              <a:buNone/>
            </a:pPr>
            <a:r>
              <a:rPr lang="en-US" sz="4000" b="1" dirty="0"/>
              <a:t>Alternative perspective:</a:t>
            </a:r>
            <a:br>
              <a:rPr lang="en-US" sz="4000" dirty="0"/>
            </a:br>
            <a:r>
              <a:rPr lang="en-US" sz="4000" i="1" dirty="0"/>
              <a:t>To enhance studies</a:t>
            </a:r>
          </a:p>
          <a:p>
            <a:pPr marL="0" indent="0" algn="r">
              <a:buNone/>
            </a:pPr>
            <a:r>
              <a:rPr lang="en-US" sz="4000" i="1" dirty="0"/>
              <a:t>To facilitate the best possible inferences about their research questions</a:t>
            </a:r>
          </a:p>
          <a:p>
            <a:pPr marL="0" indent="0" algn="r">
              <a:buNone/>
            </a:pPr>
            <a:r>
              <a:rPr lang="en-US" sz="4000" i="1" dirty="0"/>
              <a:t>To identify and correct sources of bias</a:t>
            </a:r>
          </a:p>
        </p:txBody>
      </p:sp>
    </p:spTree>
    <p:extLst>
      <p:ext uri="{BB962C8B-B14F-4D97-AF65-F5344CB8AC3E}">
        <p14:creationId xmlns:p14="http://schemas.microsoft.com/office/powerpoint/2010/main" val="193553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003D-9A7F-4059-BDB7-614F175B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obscure study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8DE5-08C0-4E66-8039-07CBAB69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error</a:t>
            </a:r>
          </a:p>
          <a:p>
            <a:pPr lvl="1"/>
            <a:r>
              <a:rPr lang="en-US" dirty="0"/>
              <a:t>Artificial variability and inconsistency across studies</a:t>
            </a:r>
          </a:p>
          <a:p>
            <a:pPr lvl="1"/>
            <a:endParaRPr lang="en-US" dirty="0"/>
          </a:p>
          <a:p>
            <a:r>
              <a:rPr lang="en-US" dirty="0"/>
              <a:t>Confounding</a:t>
            </a:r>
          </a:p>
          <a:p>
            <a:endParaRPr lang="en-US" dirty="0"/>
          </a:p>
          <a:p>
            <a:r>
              <a:rPr lang="en-US" dirty="0"/>
              <a:t>Poor measurement</a:t>
            </a:r>
          </a:p>
          <a:p>
            <a:pPr lvl="1"/>
            <a:r>
              <a:rPr lang="en-US" dirty="0"/>
              <a:t>Measurement error, measure contamination</a:t>
            </a:r>
          </a:p>
          <a:p>
            <a:endParaRPr lang="en-US" dirty="0"/>
          </a:p>
          <a:p>
            <a:r>
              <a:rPr lang="en-US" dirty="0"/>
              <a:t>Biased sampling</a:t>
            </a:r>
          </a:p>
          <a:p>
            <a:pPr lvl="1"/>
            <a:r>
              <a:rPr lang="en-US" dirty="0"/>
              <a:t>Attenuated effects, collider bias</a:t>
            </a:r>
          </a:p>
        </p:txBody>
      </p:sp>
    </p:spTree>
    <p:extLst>
      <p:ext uri="{BB962C8B-B14F-4D97-AF65-F5344CB8AC3E}">
        <p14:creationId xmlns:p14="http://schemas.microsoft.com/office/powerpoint/2010/main" val="303766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423867-20F0-46D7-BF5C-B50BB2F55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Artefacts in Meta-Analysis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C4C35-FEC7-4369-AE5F-006F10FF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recent years, a lot of attention has been paid to addressing confounding, collider bias, selection bias, measurement error in primary studies</a:t>
            </a:r>
          </a:p>
          <a:p>
            <a:endParaRPr lang="en-US" dirty="0"/>
          </a:p>
          <a:p>
            <a:r>
              <a:rPr lang="en-US" dirty="0"/>
              <a:t>Meta-analysis can also be leveraged to estimate the impacts of these sources of bias</a:t>
            </a:r>
          </a:p>
          <a:p>
            <a:pPr lvl="1"/>
            <a:r>
              <a:rPr lang="en-US" dirty="0"/>
              <a:t>How much might effects have been biased by poor measurement?</a:t>
            </a:r>
          </a:p>
          <a:p>
            <a:pPr lvl="1"/>
            <a:r>
              <a:rPr lang="en-US" dirty="0"/>
              <a:t>How might biased sampling have impacted effects?</a:t>
            </a:r>
          </a:p>
          <a:p>
            <a:pPr lvl="1"/>
            <a:r>
              <a:rPr lang="en-US" dirty="0"/>
              <a:t>Can we pull information from other samples to remove confounding?</a:t>
            </a:r>
          </a:p>
        </p:txBody>
      </p:sp>
    </p:spTree>
    <p:extLst>
      <p:ext uri="{BB962C8B-B14F-4D97-AF65-F5344CB8AC3E}">
        <p14:creationId xmlns:p14="http://schemas.microsoft.com/office/powerpoint/2010/main" val="34532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1B05-0970-40CF-97BF-3372793F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Meta-analysis as bias correction has a long history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BE53323-6551-43CA-8231-00264F3BC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7596" y="1391469"/>
            <a:ext cx="8896808" cy="481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6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113F-FDB2-4C92-BFA3-33716DFF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risk of bias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C732-276B-45A0-B998-05F0E4FFC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Methods for assessing risk of bias in studies have become routine</a:t>
            </a:r>
          </a:p>
          <a:p>
            <a:pPr lvl="1"/>
            <a:r>
              <a:rPr lang="en-US" sz="2000" dirty="0"/>
              <a:t>Especially outside of psychology</a:t>
            </a:r>
          </a:p>
          <a:p>
            <a:pPr lvl="1"/>
            <a:endParaRPr lang="en-US" sz="2000" dirty="0"/>
          </a:p>
          <a:p>
            <a:r>
              <a:rPr lang="en-US" sz="2400" dirty="0"/>
              <a:t>Common sources of bias include</a:t>
            </a:r>
          </a:p>
          <a:p>
            <a:pPr lvl="1"/>
            <a:r>
              <a:rPr lang="en-US" sz="2000" dirty="0"/>
              <a:t>Lack of control groups, randomization</a:t>
            </a:r>
          </a:p>
          <a:p>
            <a:pPr lvl="1"/>
            <a:r>
              <a:rPr lang="en-US" sz="2000" dirty="0"/>
              <a:t>Lack of control for confounding factors</a:t>
            </a:r>
          </a:p>
          <a:p>
            <a:pPr lvl="1"/>
            <a:r>
              <a:rPr lang="en-US" sz="2000" dirty="0"/>
              <a:t>Poor quality measurement</a:t>
            </a:r>
          </a:p>
          <a:p>
            <a:pPr lvl="1"/>
            <a:r>
              <a:rPr lang="en-US" sz="2000" dirty="0"/>
              <a:t>Restricted sampling</a:t>
            </a:r>
          </a:p>
          <a:p>
            <a:pPr lvl="1"/>
            <a:endParaRPr lang="en-US" sz="2000" dirty="0"/>
          </a:p>
          <a:p>
            <a:r>
              <a:rPr lang="en-US" sz="2400" dirty="0"/>
              <a:t>Many of these sources have estimable impacts on results and can be statistically adjusted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217173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E010451-8521-48CA-AEC9-A127AFBEFDFA}" vid="{85CA1554-F13B-4F83-97E9-5AABBAB5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Teaching Slides</Template>
  <TotalTime>2023</TotalTime>
  <Words>1571</Words>
  <Application>Microsoft Macintosh PowerPoint</Application>
  <PresentationFormat>Widescreen</PresentationFormat>
  <Paragraphs>244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.AppleSystemUIFont</vt:lpstr>
      <vt:lpstr>Arial</vt:lpstr>
      <vt:lpstr>Calibri</vt:lpstr>
      <vt:lpstr>Cambria Math</vt:lpstr>
      <vt:lpstr>Fira Code</vt:lpstr>
      <vt:lpstr>FiraGO</vt:lpstr>
      <vt:lpstr>Font Awesome 5 Brands Regular</vt:lpstr>
      <vt:lpstr>LucidaGrande</vt:lpstr>
      <vt:lpstr>Times New Roman</vt:lpstr>
      <vt:lpstr>Wingdings</vt:lpstr>
      <vt:lpstr>2_Office Theme</vt:lpstr>
      <vt:lpstr>Modeling Statistical Artefacts in Meta-Analysis</vt:lpstr>
      <vt:lpstr>PowerPoint Presentation</vt:lpstr>
      <vt:lpstr>What’s the purpose of  meta-analysis?</vt:lpstr>
      <vt:lpstr>What’s the purpose of meta-analysis?</vt:lpstr>
      <vt:lpstr>What’s the purpose of meta-analysis?</vt:lpstr>
      <vt:lpstr>Factors that obscure study results</vt:lpstr>
      <vt:lpstr>Statistical Artefacts in Meta-Analysis</vt:lpstr>
      <vt:lpstr>Meta-analysis as bias correction has a long history</vt:lpstr>
      <vt:lpstr>Connection with risk of bias assessment</vt:lpstr>
      <vt:lpstr>Connection with causal inference</vt:lpstr>
      <vt:lpstr>Connection with model-based  meta-analysis</vt:lpstr>
      <vt:lpstr>Measurement error</vt:lpstr>
      <vt:lpstr>Types of measurement error</vt:lpstr>
      <vt:lpstr>Systematic and random measurement error</vt:lpstr>
      <vt:lpstr>Quantifying measurement error</vt:lpstr>
      <vt:lpstr>Quantifying measurement error</vt:lpstr>
      <vt:lpstr>Effect of measurement error on results</vt:lpstr>
      <vt:lpstr>Effect of measurement error on results</vt:lpstr>
      <vt:lpstr>Measurement error and meta-analysis</vt:lpstr>
      <vt:lpstr>Measurement error and meta-analysis</vt:lpstr>
      <vt:lpstr>Measurement error and meta-analysis</vt:lpstr>
      <vt:lpstr>Correcting for measurement error in measured variables</vt:lpstr>
      <vt:lpstr>Correcting for measurement error  (group misclassification)</vt:lpstr>
      <vt:lpstr>Correcting for measurement error in meta-analysis</vt:lpstr>
      <vt:lpstr>When should you correct for measurement error?</vt:lpstr>
      <vt:lpstr>Selection effects</vt:lpstr>
      <vt:lpstr>Impact of selection effects</vt:lpstr>
      <vt:lpstr>Selection effects are ubiquitous!</vt:lpstr>
      <vt:lpstr>Selection effects and meta-analysis</vt:lpstr>
      <vt:lpstr>Quantifying and correcting selection bias</vt:lpstr>
      <vt:lpstr>Example: Direct range restriction on X</vt:lpstr>
      <vt:lpstr>When should you correct for selection effects?</vt:lpstr>
      <vt:lpstr>Applying statistical corrections in R</vt:lpstr>
      <vt:lpstr>Applying statistical corrections in R</vt:lpstr>
      <vt:lpstr>Applying statistical corrections in R</vt:lpstr>
      <vt:lpstr>Applying statistical corrections in R</vt:lpstr>
      <vt:lpstr>Applying statistical corrections in R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Statistical Artefacts in Meta-Analysis</dc:title>
  <dc:creator>Brenton Wiernik</dc:creator>
  <cp:lastModifiedBy>Brenton Wiernik</cp:lastModifiedBy>
  <cp:revision>3</cp:revision>
  <dcterms:created xsi:type="dcterms:W3CDTF">2021-11-19T00:42:35Z</dcterms:created>
  <dcterms:modified xsi:type="dcterms:W3CDTF">2023-03-09T16:28:18Z</dcterms:modified>
</cp:coreProperties>
</file>