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1"/>
  </p:notesMasterIdLst>
  <p:sldIdLst>
    <p:sldId id="663" r:id="rId5"/>
    <p:sldId id="664" r:id="rId6"/>
    <p:sldId id="706" r:id="rId7"/>
    <p:sldId id="703" r:id="rId8"/>
    <p:sldId id="705" r:id="rId9"/>
    <p:sldId id="70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44" autoAdjust="0"/>
    <p:restoredTop sz="94694"/>
  </p:normalViewPr>
  <p:slideViewPr>
    <p:cSldViewPr snapToGrid="0">
      <p:cViewPr varScale="1">
        <p:scale>
          <a:sx n="146" d="100"/>
          <a:sy n="146" d="100"/>
        </p:scale>
        <p:origin x="200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B9E9DD-BE87-46D0-98E6-18D835742F3D}" type="datetimeFigureOut">
              <a:rPr lang="en-US" smtClean="0"/>
              <a:t>3/9/23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A13104-5B66-4F3A-89CF-EEB8E84CD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896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40"/>
            <a:ext cx="9144000" cy="1655761"/>
          </a:xfrm>
        </p:spPr>
        <p:txBody>
          <a:bodyPr>
            <a:normAutofit/>
          </a:bodyPr>
          <a:lstStyle>
            <a:lvl1pPr marL="0" indent="0" algn="ctr">
              <a:buNone/>
              <a:defRPr sz="2881" b="1">
                <a:latin typeface="Calibri" charset="0"/>
                <a:ea typeface="Calibri" charset="0"/>
                <a:cs typeface="Calibri" charset="0"/>
              </a:defRPr>
            </a:lvl1pPr>
            <a:lvl2pPr marL="457262" indent="0" algn="ctr">
              <a:buNone/>
              <a:defRPr sz="2000"/>
            </a:lvl2pPr>
            <a:lvl3pPr marL="914524" indent="0" algn="ctr">
              <a:buNone/>
              <a:defRPr sz="1800"/>
            </a:lvl3pPr>
            <a:lvl4pPr marL="1371786" indent="0" algn="ctr">
              <a:buNone/>
              <a:defRPr sz="1600"/>
            </a:lvl4pPr>
            <a:lvl5pPr marL="1829046" indent="0" algn="ctr">
              <a:buNone/>
              <a:defRPr sz="1600"/>
            </a:lvl5pPr>
            <a:lvl6pPr marL="2286308" indent="0" algn="ctr">
              <a:buNone/>
              <a:defRPr sz="1600"/>
            </a:lvl6pPr>
            <a:lvl7pPr marL="2743570" indent="0" algn="ctr">
              <a:buNone/>
              <a:defRPr sz="1600"/>
            </a:lvl7pPr>
            <a:lvl8pPr marL="3200832" indent="0" algn="ctr">
              <a:buNone/>
              <a:defRPr sz="1600"/>
            </a:lvl8pPr>
            <a:lvl9pPr marL="3658094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599463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2765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40903" y="365126"/>
            <a:ext cx="1455248" cy="5811839"/>
          </a:xfrm>
        </p:spPr>
        <p:txBody>
          <a:bodyPr vert="eaVert" anchor="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9188116" cy="581183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0216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FiraGO" panose="020B0503050000020004" pitchFamily="34" charset="0"/>
                <a:ea typeface="Fira Code" pitchFamily="49" charset="0"/>
                <a:cs typeface="FiraGO" panose="020B0503050000020004" pitchFamily="34" charset="0"/>
              </a:defRPr>
            </a:lvl1pPr>
            <a:lvl2pPr>
              <a:defRPr>
                <a:latin typeface="FiraGO" panose="020B0503050000020004" pitchFamily="34" charset="0"/>
                <a:ea typeface="Fira Code" pitchFamily="49" charset="0"/>
                <a:cs typeface="FiraGO" panose="020B0503050000020004" pitchFamily="34" charset="0"/>
              </a:defRPr>
            </a:lvl2pPr>
            <a:lvl3pPr>
              <a:defRPr>
                <a:latin typeface="FiraGO" panose="020B0503050000020004" pitchFamily="34" charset="0"/>
                <a:ea typeface="Fira Code" pitchFamily="49" charset="0"/>
                <a:cs typeface="FiraGO" panose="020B0503050000020004" pitchFamily="34" charset="0"/>
              </a:defRPr>
            </a:lvl3pPr>
            <a:lvl4pPr>
              <a:defRPr>
                <a:latin typeface="FiraGO" panose="020B0503050000020004" pitchFamily="34" charset="0"/>
                <a:ea typeface="Fira Code" pitchFamily="49" charset="0"/>
                <a:cs typeface="FiraGO" panose="020B0503050000020004" pitchFamily="34" charset="0"/>
              </a:defRPr>
            </a:lvl4pPr>
            <a:lvl5pPr>
              <a:defRPr>
                <a:latin typeface="FiraGO" panose="020B0503050000020004" pitchFamily="34" charset="0"/>
                <a:ea typeface="Fira Code" pitchFamily="49" charset="0"/>
                <a:cs typeface="FiraGO" panose="020B05030500000200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99378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45726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52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7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90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30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57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8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809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26322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26075"/>
            <a:ext cx="5181600" cy="49508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26075"/>
            <a:ext cx="5181600" cy="49508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30150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91935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417615"/>
            <a:ext cx="5157787" cy="42722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62" indent="0">
              <a:buNone/>
              <a:defRPr sz="2000" b="1"/>
            </a:lvl2pPr>
            <a:lvl3pPr marL="914524" indent="0">
              <a:buNone/>
              <a:defRPr sz="1800" b="1"/>
            </a:lvl3pPr>
            <a:lvl4pPr marL="1371786" indent="0">
              <a:buNone/>
              <a:defRPr sz="1600" b="1"/>
            </a:lvl4pPr>
            <a:lvl5pPr marL="1829046" indent="0">
              <a:buNone/>
              <a:defRPr sz="1600" b="1"/>
            </a:lvl5pPr>
            <a:lvl6pPr marL="2286308" indent="0">
              <a:buNone/>
              <a:defRPr sz="1600" b="1"/>
            </a:lvl6pPr>
            <a:lvl7pPr marL="2743570" indent="0">
              <a:buNone/>
              <a:defRPr sz="1600" b="1"/>
            </a:lvl7pPr>
            <a:lvl8pPr marL="3200832" indent="0">
              <a:buNone/>
              <a:defRPr sz="1600" b="1"/>
            </a:lvl8pPr>
            <a:lvl9pPr marL="365809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977978"/>
            <a:ext cx="5157787" cy="42116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417615"/>
            <a:ext cx="5183188" cy="42722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62" indent="0">
              <a:buNone/>
              <a:defRPr sz="2000" b="1"/>
            </a:lvl2pPr>
            <a:lvl3pPr marL="914524" indent="0">
              <a:buNone/>
              <a:defRPr sz="1800" b="1"/>
            </a:lvl3pPr>
            <a:lvl4pPr marL="1371786" indent="0">
              <a:buNone/>
              <a:defRPr sz="1600" b="1"/>
            </a:lvl4pPr>
            <a:lvl5pPr marL="1829046" indent="0">
              <a:buNone/>
              <a:defRPr sz="1600" b="1"/>
            </a:lvl5pPr>
            <a:lvl6pPr marL="2286308" indent="0">
              <a:buNone/>
              <a:defRPr sz="1600" b="1"/>
            </a:lvl6pPr>
            <a:lvl7pPr marL="2743570" indent="0">
              <a:buNone/>
              <a:defRPr sz="1600" b="1"/>
            </a:lvl7pPr>
            <a:lvl8pPr marL="3200832" indent="0">
              <a:buNone/>
              <a:defRPr sz="1600" b="1"/>
            </a:lvl8pPr>
            <a:lvl9pPr marL="365809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1977978"/>
            <a:ext cx="5183188" cy="42116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51960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42533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8555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940755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457200"/>
            <a:ext cx="6172200" cy="54038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1489625"/>
            <a:ext cx="3932237" cy="4379364"/>
          </a:xfrm>
        </p:spPr>
        <p:txBody>
          <a:bodyPr/>
          <a:lstStyle>
            <a:lvl1pPr marL="0" indent="0">
              <a:buNone/>
              <a:defRPr sz="1600"/>
            </a:lvl1pPr>
            <a:lvl2pPr marL="457262" indent="0">
              <a:buNone/>
              <a:defRPr sz="1400"/>
            </a:lvl2pPr>
            <a:lvl3pPr marL="914524" indent="0">
              <a:buNone/>
              <a:defRPr sz="1200"/>
            </a:lvl3pPr>
            <a:lvl4pPr marL="1371786" indent="0">
              <a:buNone/>
              <a:defRPr sz="1000"/>
            </a:lvl4pPr>
            <a:lvl5pPr marL="1829046" indent="0">
              <a:buNone/>
              <a:defRPr sz="1000"/>
            </a:lvl5pPr>
            <a:lvl6pPr marL="2286308" indent="0">
              <a:buNone/>
              <a:defRPr sz="1000"/>
            </a:lvl6pPr>
            <a:lvl7pPr marL="2743570" indent="0">
              <a:buNone/>
              <a:defRPr sz="1000"/>
            </a:lvl7pPr>
            <a:lvl8pPr marL="3200832" indent="0">
              <a:buNone/>
              <a:defRPr sz="1000"/>
            </a:lvl8pPr>
            <a:lvl9pPr marL="3658094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67456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457200"/>
            <a:ext cx="6172200" cy="5403851"/>
          </a:xfrm>
        </p:spPr>
        <p:txBody>
          <a:bodyPr/>
          <a:lstStyle>
            <a:lvl1pPr marL="0" indent="0">
              <a:buNone/>
              <a:defRPr sz="3200"/>
            </a:lvl1pPr>
            <a:lvl2pPr marL="457262" indent="0">
              <a:buNone/>
              <a:defRPr sz="2800"/>
            </a:lvl2pPr>
            <a:lvl3pPr marL="914524" indent="0">
              <a:buNone/>
              <a:defRPr sz="2400"/>
            </a:lvl3pPr>
            <a:lvl4pPr marL="1371786" indent="0">
              <a:buNone/>
              <a:defRPr sz="2000"/>
            </a:lvl4pPr>
            <a:lvl5pPr marL="1829046" indent="0">
              <a:buNone/>
              <a:defRPr sz="2000"/>
            </a:lvl5pPr>
            <a:lvl6pPr marL="2286308" indent="0">
              <a:buNone/>
              <a:defRPr sz="2000"/>
            </a:lvl6pPr>
            <a:lvl7pPr marL="2743570" indent="0">
              <a:buNone/>
              <a:defRPr sz="2000"/>
            </a:lvl7pPr>
            <a:lvl8pPr marL="3200832" indent="0">
              <a:buNone/>
              <a:defRPr sz="2000"/>
            </a:lvl8pPr>
            <a:lvl9pPr marL="3658094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940755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1489625"/>
            <a:ext cx="3932237" cy="4379364"/>
          </a:xfrm>
        </p:spPr>
        <p:txBody>
          <a:bodyPr/>
          <a:lstStyle>
            <a:lvl1pPr marL="0" indent="0">
              <a:buNone/>
              <a:defRPr sz="1600"/>
            </a:lvl1pPr>
            <a:lvl2pPr marL="457262" indent="0">
              <a:buNone/>
              <a:defRPr sz="1400"/>
            </a:lvl2pPr>
            <a:lvl3pPr marL="914524" indent="0">
              <a:buNone/>
              <a:defRPr sz="1200"/>
            </a:lvl3pPr>
            <a:lvl4pPr marL="1371786" indent="0">
              <a:buNone/>
              <a:defRPr sz="1000"/>
            </a:lvl4pPr>
            <a:lvl5pPr marL="1829046" indent="0">
              <a:buNone/>
              <a:defRPr sz="1000"/>
            </a:lvl5pPr>
            <a:lvl6pPr marL="2286308" indent="0">
              <a:buNone/>
              <a:defRPr sz="1000"/>
            </a:lvl6pPr>
            <a:lvl7pPr marL="2743570" indent="0">
              <a:buNone/>
              <a:defRPr sz="1000"/>
            </a:lvl7pPr>
            <a:lvl8pPr marL="3200832" indent="0">
              <a:buNone/>
              <a:defRPr sz="1000"/>
            </a:lvl8pPr>
            <a:lvl9pPr marL="3658094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64550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19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317745"/>
            <a:ext cx="10515600" cy="42053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0" y="6401564"/>
            <a:ext cx="12192000" cy="10885"/>
          </a:xfrm>
          <a:prstGeom prst="rect">
            <a:avLst/>
          </a:prstGeom>
          <a:solidFill>
            <a:srgbClr val="075F42"/>
          </a:solidFill>
          <a:ln>
            <a:solidFill>
              <a:srgbClr val="075F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37"/>
          </a:p>
        </p:txBody>
      </p:sp>
      <p:sp>
        <p:nvSpPr>
          <p:cNvPr id="17" name="Rectangle 16"/>
          <p:cNvSpPr/>
          <p:nvPr userDrawn="1"/>
        </p:nvSpPr>
        <p:spPr>
          <a:xfrm flipV="1">
            <a:off x="0" y="6326053"/>
            <a:ext cx="12192000" cy="43543"/>
          </a:xfrm>
          <a:prstGeom prst="rect">
            <a:avLst/>
          </a:prstGeom>
          <a:solidFill>
            <a:srgbClr val="D6C898"/>
          </a:solidFill>
          <a:ln>
            <a:solidFill>
              <a:srgbClr val="D6C8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37"/>
          </a:p>
        </p:txBody>
      </p:sp>
      <p:sp>
        <p:nvSpPr>
          <p:cNvPr id="18" name="Rectangle 17"/>
          <p:cNvSpPr/>
          <p:nvPr userDrawn="1"/>
        </p:nvSpPr>
        <p:spPr>
          <a:xfrm>
            <a:off x="0" y="6277671"/>
            <a:ext cx="12192000" cy="10885"/>
          </a:xfrm>
          <a:prstGeom prst="rect">
            <a:avLst/>
          </a:prstGeom>
          <a:solidFill>
            <a:srgbClr val="075F42"/>
          </a:solidFill>
          <a:ln>
            <a:solidFill>
              <a:srgbClr val="075F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37"/>
          </a:p>
        </p:txBody>
      </p:sp>
      <p:sp>
        <p:nvSpPr>
          <p:cNvPr id="7" name="TextBox 6"/>
          <p:cNvSpPr txBox="1"/>
          <p:nvPr userDrawn="1"/>
        </p:nvSpPr>
        <p:spPr>
          <a:xfrm>
            <a:off x="-57637" y="6673638"/>
            <a:ext cx="43051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FiraGO" panose="020B0503050000020004" pitchFamily="34" charset="0"/>
                <a:cs typeface="FiraGO" panose="020B0503050000020004" pitchFamily="34" charset="0"/>
              </a:rPr>
              <a:t>Copyright 2022 |</a:t>
            </a:r>
            <a:r>
              <a:rPr lang="en-US" sz="800" baseline="0" dirty="0">
                <a:solidFill>
                  <a:schemeClr val="bg1">
                    <a:lumMod val="50000"/>
                  </a:schemeClr>
                </a:solidFill>
                <a:latin typeface="FiraGO" panose="020B0503050000020004" pitchFamily="34" charset="0"/>
                <a:cs typeface="FiraGO" panose="020B0503050000020004" pitchFamily="34" charset="0"/>
              </a:rPr>
              <a:t> Brenton M. </a:t>
            </a:r>
            <a:r>
              <a:rPr lang="en-US" sz="800" baseline="0" dirty="0" err="1">
                <a:solidFill>
                  <a:schemeClr val="bg1">
                    <a:lumMod val="50000"/>
                  </a:schemeClr>
                </a:solidFill>
                <a:latin typeface="FiraGO" panose="020B0503050000020004" pitchFamily="34" charset="0"/>
                <a:cs typeface="FiraGO" panose="020B0503050000020004" pitchFamily="34" charset="0"/>
              </a:rPr>
              <a:t>Wiernik</a:t>
            </a:r>
            <a:r>
              <a:rPr lang="en-US" sz="800" baseline="0" dirty="0">
                <a:solidFill>
                  <a:schemeClr val="bg1">
                    <a:lumMod val="50000"/>
                  </a:schemeClr>
                </a:solidFill>
                <a:latin typeface="FiraGO" panose="020B0503050000020004" pitchFamily="34" charset="0"/>
                <a:cs typeface="FiraGO" panose="020B0503050000020004" pitchFamily="34" charset="0"/>
              </a:rPr>
              <a:t> | </a:t>
            </a:r>
            <a:r>
              <a:rPr lang="en-US" sz="800" b="0" u="none" baseline="0" dirty="0">
                <a:solidFill>
                  <a:schemeClr val="bg1">
                    <a:lumMod val="50000"/>
                  </a:schemeClr>
                </a:solidFill>
                <a:latin typeface="FiraGO" panose="020B0503050000020004" pitchFamily="34" charset="0"/>
                <a:cs typeface="FiraGO" panose="020B0503050000020004" pitchFamily="34" charset="0"/>
              </a:rPr>
              <a:t>Please do not share or cite without permission</a:t>
            </a:r>
            <a:endParaRPr lang="en-US" sz="800" b="0" u="none" dirty="0">
              <a:solidFill>
                <a:schemeClr val="bg1">
                  <a:lumMod val="50000"/>
                </a:schemeClr>
              </a:solidFill>
              <a:latin typeface="Font Awesome 5 Brands Regular" panose="02000503000000000000" pitchFamily="50" charset="0"/>
              <a:cs typeface="FiraGO" panose="020B05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9664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defTabSz="914524" rtl="0" eaLnBrk="1" latinLnBrk="0" hangingPunct="1">
        <a:lnSpc>
          <a:spcPct val="90000"/>
        </a:lnSpc>
        <a:spcBef>
          <a:spcPct val="0"/>
        </a:spcBef>
        <a:buNone/>
        <a:defRPr sz="4401" b="1" kern="1200">
          <a:solidFill>
            <a:srgbClr val="075F42"/>
          </a:solidFill>
          <a:latin typeface="FiraGO" panose="020B0503050000020004" pitchFamily="34" charset="0"/>
          <a:ea typeface="FiraGO" panose="020B0503050000020004" pitchFamily="34" charset="0"/>
          <a:cs typeface="FiraGO" panose="020B0503050000020004" pitchFamily="34" charset="0"/>
        </a:defRPr>
      </a:lvl1pPr>
    </p:titleStyle>
    <p:bodyStyle>
      <a:lvl1pPr marL="228630" indent="-228630" algn="l" defTabSz="914524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lang="en-US" sz="2800" kern="1200" dirty="0">
          <a:solidFill>
            <a:schemeClr val="tx1"/>
          </a:solidFill>
          <a:latin typeface="FiraGO" panose="020B0503050000020004" pitchFamily="34" charset="0"/>
          <a:ea typeface="FiraGO" panose="020B0503050000020004" pitchFamily="34" charset="0"/>
          <a:cs typeface="FiraGO" panose="020B0503050000020004" pitchFamily="34" charset="0"/>
        </a:defRPr>
      </a:lvl1pPr>
      <a:lvl2pPr marL="685892" indent="-228630" algn="l" defTabSz="914524" rtl="0" eaLnBrk="1" latinLnBrk="0" hangingPunct="1">
        <a:lnSpc>
          <a:spcPct val="90000"/>
        </a:lnSpc>
        <a:spcBef>
          <a:spcPts val="500"/>
        </a:spcBef>
        <a:buFont typeface="Wingdings" charset="2"/>
        <a:buChar char="§"/>
        <a:defRPr lang="en-US" sz="2400" kern="1200" dirty="0">
          <a:solidFill>
            <a:schemeClr val="tx1"/>
          </a:solidFill>
          <a:latin typeface="FiraGO" panose="020B0503050000020004" pitchFamily="34" charset="0"/>
          <a:ea typeface="FiraGO" panose="020B0503050000020004" pitchFamily="34" charset="0"/>
          <a:cs typeface="FiraGO" panose="020B0503050000020004" pitchFamily="34" charset="0"/>
        </a:defRPr>
      </a:lvl2pPr>
      <a:lvl3pPr marL="1143154" indent="-228630" algn="l" defTabSz="914524" rtl="0" eaLnBrk="1" latinLnBrk="0" hangingPunct="1">
        <a:lnSpc>
          <a:spcPct val="90000"/>
        </a:lnSpc>
        <a:spcBef>
          <a:spcPts val="500"/>
        </a:spcBef>
        <a:buFont typeface=".AppleSystemUIFont" charset="-120"/>
        <a:buChar char="–"/>
        <a:defRPr lang="en-US" sz="2000" kern="1200" dirty="0">
          <a:solidFill>
            <a:schemeClr val="tx1"/>
          </a:solidFill>
          <a:latin typeface="FiraGO" panose="020B0503050000020004" pitchFamily="34" charset="0"/>
          <a:ea typeface="FiraGO" panose="020B0503050000020004" pitchFamily="34" charset="0"/>
          <a:cs typeface="FiraGO" panose="020B0503050000020004" pitchFamily="34" charset="0"/>
        </a:defRPr>
      </a:lvl3pPr>
      <a:lvl4pPr marL="1600416" indent="-228630" algn="l" defTabSz="914524" rtl="0" eaLnBrk="1" latinLnBrk="0" hangingPunct="1">
        <a:lnSpc>
          <a:spcPct val="90000"/>
        </a:lnSpc>
        <a:spcBef>
          <a:spcPts val="500"/>
        </a:spcBef>
        <a:buFont typeface="LucidaGrande" charset="0"/>
        <a:buChar char="□"/>
        <a:defRPr lang="en-US" sz="1800" kern="1200" dirty="0">
          <a:solidFill>
            <a:schemeClr val="tx1"/>
          </a:solidFill>
          <a:latin typeface="FiraGO" panose="020B0503050000020004" pitchFamily="34" charset="0"/>
          <a:ea typeface="FiraGO" panose="020B0503050000020004" pitchFamily="34" charset="0"/>
          <a:cs typeface="FiraGO" panose="020B0503050000020004" pitchFamily="34" charset="0"/>
        </a:defRPr>
      </a:lvl4pPr>
      <a:lvl5pPr marL="2057678" indent="-228630" algn="l" defTabSz="914524" rtl="0" eaLnBrk="1" latinLnBrk="0" hangingPunct="1">
        <a:lnSpc>
          <a:spcPct val="90000"/>
        </a:lnSpc>
        <a:spcBef>
          <a:spcPts val="500"/>
        </a:spcBef>
        <a:buFont typeface=".AppleSystemUIFont" charset="-120"/>
        <a:buChar char="-"/>
        <a:defRPr lang="en-US" sz="1800" kern="1200" dirty="0">
          <a:solidFill>
            <a:schemeClr val="tx1"/>
          </a:solidFill>
          <a:latin typeface="FiraGO" panose="020B0503050000020004" pitchFamily="34" charset="0"/>
          <a:ea typeface="FiraGO" panose="020B0503050000020004" pitchFamily="34" charset="0"/>
          <a:cs typeface="FiraGO" panose="020B0503050000020004" pitchFamily="34" charset="0"/>
        </a:defRPr>
      </a:lvl5pPr>
      <a:lvl6pPr marL="2514940" indent="-228630" algn="l" defTabSz="914524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202" indent="-228630" algn="l" defTabSz="914524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462" indent="-228630" algn="l" defTabSz="914524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724" indent="-228630" algn="l" defTabSz="914524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5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62" algn="l" defTabSz="9145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524" algn="l" defTabSz="9145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786" algn="l" defTabSz="9145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046" algn="l" defTabSz="9145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308" algn="l" defTabSz="9145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570" algn="l" defTabSz="9145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832" algn="l" defTabSz="9145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094" algn="l" defTabSz="9145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/gjkq9b" TargetMode="External"/><Relationship Id="rId2" Type="http://schemas.openxmlformats.org/officeDocument/2006/relationships/hyperlink" Target="https://apastyle.apa.org/jars/quant-table-9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i.org/10/gh2z2k" TargetMode="External"/><Relationship Id="rId5" Type="http://schemas.openxmlformats.org/officeDocument/2006/relationships/hyperlink" Target="https://doi.org/10.1136/bmj.n71" TargetMode="External"/><Relationship Id="rId4" Type="http://schemas.openxmlformats.org/officeDocument/2006/relationships/hyperlink" Target="https://doi.org/10/gjkrwz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/gftjxg" TargetMode="External"/><Relationship Id="rId2" Type="http://schemas.openxmlformats.org/officeDocument/2006/relationships/hyperlink" Target="https://doi.org/10/ggh2bx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osf.io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Reporting Guidelines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902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2157D-2627-FB44-8992-7F58EB3B6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Guidelines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0C792-6E4B-1D49-8765-4A6FA332B6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7745"/>
            <a:ext cx="10515600" cy="4745598"/>
          </a:xfrm>
        </p:spPr>
        <p:txBody>
          <a:bodyPr>
            <a:normAutofit fontScale="92500" lnSpcReduction="10000"/>
          </a:bodyPr>
          <a:lstStyle/>
          <a:p>
            <a:r>
              <a:rPr lang="en-US" i="1" dirty="0"/>
              <a:t>APA Style JARS Table 9: Quantitative meta-analysis article reporting standards</a:t>
            </a:r>
            <a:r>
              <a:rPr lang="en-US" dirty="0"/>
              <a:t>. American Psychological Association. </a:t>
            </a:r>
            <a:r>
              <a:rPr lang="en-US" dirty="0">
                <a:hlinkClick r:id="rId2"/>
              </a:rPr>
              <a:t>https://apastyle.apa.org/jars/quant-table-9.pdf</a:t>
            </a:r>
            <a:endParaRPr lang="en-US" dirty="0"/>
          </a:p>
          <a:p>
            <a:r>
              <a:rPr lang="en-US" dirty="0"/>
              <a:t>The PRISMA 2020 statement: An updated guideline for reporting systematic reviews. </a:t>
            </a:r>
            <a:r>
              <a:rPr lang="en-US" i="1" dirty="0"/>
              <a:t>BMJ</a:t>
            </a:r>
            <a:r>
              <a:rPr lang="en-US" dirty="0"/>
              <a:t>, n71. </a:t>
            </a:r>
            <a:r>
              <a:rPr lang="en-US" dirty="0">
                <a:hlinkClick r:id="rId3"/>
              </a:rPr>
              <a:t>https://doi.org/10/gjkq9b</a:t>
            </a:r>
            <a:endParaRPr lang="en-US" dirty="0"/>
          </a:p>
          <a:p>
            <a:r>
              <a:rPr lang="en-US" dirty="0"/>
              <a:t>PRISMA 2020 explanation and elaboration: Updated guidance and exemplars for reporting systematic reviews. </a:t>
            </a:r>
            <a:r>
              <a:rPr lang="en-US" i="1" dirty="0"/>
              <a:t>BMJ</a:t>
            </a:r>
            <a:r>
              <a:rPr lang="en-US" dirty="0"/>
              <a:t>, n160. </a:t>
            </a:r>
            <a:r>
              <a:rPr lang="en-US" dirty="0">
                <a:hlinkClick r:id="rId4"/>
              </a:rPr>
              <a:t>https://doi.org/10/gjkrwz</a:t>
            </a:r>
            <a:endParaRPr lang="en-US" dirty="0"/>
          </a:p>
          <a:p>
            <a:r>
              <a:rPr lang="en-US" dirty="0"/>
              <a:t>PRISMA Group. (n.d.). </a:t>
            </a:r>
            <a:r>
              <a:rPr lang="en-US" i="1" dirty="0"/>
              <a:t>PRISMA 2020 checklist</a:t>
            </a:r>
            <a:r>
              <a:rPr lang="en-US" dirty="0"/>
              <a:t>. </a:t>
            </a:r>
            <a:r>
              <a:rPr lang="en-US" dirty="0">
                <a:hlinkClick r:id="rId5"/>
              </a:rPr>
              <a:t>https://doi.org/10.1136/bmj.n71</a:t>
            </a:r>
            <a:endParaRPr lang="en-US" dirty="0"/>
          </a:p>
          <a:p>
            <a:r>
              <a:rPr lang="en-US" dirty="0"/>
              <a:t>PRISMA-S: An extension to the PRISMA Statement for Reporting Literature Searches in Systematic Reviews. </a:t>
            </a:r>
            <a:r>
              <a:rPr lang="en-US" i="1" dirty="0"/>
              <a:t>Systematic Reviews</a:t>
            </a:r>
            <a:r>
              <a:rPr lang="en-US" dirty="0"/>
              <a:t>, </a:t>
            </a:r>
            <a:r>
              <a:rPr lang="en-US" i="1" dirty="0"/>
              <a:t>10</a:t>
            </a:r>
            <a:r>
              <a:rPr lang="en-US" dirty="0"/>
              <a:t>(1), 39. </a:t>
            </a:r>
            <a:r>
              <a:rPr lang="en-US" dirty="0">
                <a:hlinkClick r:id="rId6"/>
              </a:rPr>
              <a:t>https://doi.org/10/gh2z2k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886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B943D-F39F-C943-BAD4-78C9DAEE1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Conducting and Reporting a Systematic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E32B0-344E-F547-B61E-F6F734C746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Literature searches in systematic reviews and meta-analyses: A review, evaluation, and recommendations. </a:t>
            </a:r>
            <a:r>
              <a:rPr lang="en-US" i="1" dirty="0"/>
              <a:t>Journal of Vocational Behavior</a:t>
            </a:r>
            <a:r>
              <a:rPr lang="en-US" dirty="0"/>
              <a:t>, </a:t>
            </a:r>
            <a:r>
              <a:rPr lang="en-US" i="1" dirty="0"/>
              <a:t>118</a:t>
            </a:r>
            <a:r>
              <a:rPr lang="en-US" dirty="0"/>
              <a:t>, 103377. </a:t>
            </a:r>
            <a:r>
              <a:rPr lang="en-US" dirty="0">
                <a:hlinkClick r:id="rId2"/>
              </a:rPr>
              <a:t>https://doi.org/10/ggh2bx</a:t>
            </a:r>
            <a:endParaRPr lang="en-US" dirty="0"/>
          </a:p>
          <a:p>
            <a:endParaRPr lang="en-US" dirty="0"/>
          </a:p>
          <a:p>
            <a:r>
              <a:rPr lang="en-US" dirty="0"/>
              <a:t>How to do a systematic review: A best practice guide for conducting and reporting narrative reviews, meta-analyses, and meta-syntheses. </a:t>
            </a:r>
            <a:r>
              <a:rPr lang="en-US" i="1" dirty="0"/>
              <a:t>Annual Review of Psychology</a:t>
            </a:r>
            <a:r>
              <a:rPr lang="en-US" dirty="0"/>
              <a:t>, </a:t>
            </a:r>
            <a:r>
              <a:rPr lang="en-US" i="1" dirty="0"/>
              <a:t>70</a:t>
            </a:r>
            <a:r>
              <a:rPr lang="en-US" dirty="0"/>
              <a:t>(1), 747–770. </a:t>
            </a:r>
            <a:r>
              <a:rPr lang="en-US" dirty="0">
                <a:hlinkClick r:id="rId3"/>
              </a:rPr>
              <a:t>https://doi.org/10/gftjxg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771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A7130-88CB-8849-B5D7-409881310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Reporting your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24ADEA1-EEB0-8246-BB0D-5738BEAFD02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17744"/>
                <a:ext cx="10515600" cy="4614969"/>
              </a:xfrm>
            </p:spPr>
            <p:txBody>
              <a:bodyPr/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State what effect size metric you used</a:t>
                </a:r>
              </a:p>
              <a:p>
                <a:pPr lvl="1"/>
                <a:r>
                  <a:rPr lang="en-US" dirty="0"/>
                  <a:t>Give the formulas you used to compute effects</a:t>
                </a:r>
              </a:p>
              <a:p>
                <a:pPr lvl="1"/>
                <a:r>
                  <a:rPr lang="en-US" dirty="0"/>
                  <a:t>Give or state the formulas you used to compute the variances</a:t>
                </a:r>
              </a:p>
              <a:p>
                <a:pPr lvl="1"/>
                <a:r>
                  <a:rPr lang="en-US" dirty="0"/>
                  <a:t>If applicable, state that you used the average effect size to compute variances</a:t>
                </a:r>
              </a:p>
              <a:p>
                <a:pPr lvl="1"/>
                <a:r>
                  <a:rPr lang="en-US" dirty="0"/>
                  <a:t>State how artefacts were corrected if applicable</a:t>
                </a:r>
              </a:p>
              <a:p>
                <a:pPr marL="971612" lvl="1" indent="-514350">
                  <a:buFont typeface="+mj-lt"/>
                  <a:buAutoNum type="arabicPeriod"/>
                </a:pPr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State what method you used to fit your model</a:t>
                </a:r>
              </a:p>
              <a:p>
                <a:pPr lvl="1"/>
                <a:r>
                  <a:rPr lang="en-US" dirty="0"/>
                  <a:t>e.g., “random effects model with the REML estimator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/>
                  <a:t>”</a:t>
                </a:r>
              </a:p>
              <a:p>
                <a:pPr marL="971612" lvl="1" indent="-514350">
                  <a:buFont typeface="+mj-lt"/>
                  <a:buAutoNum type="arabicPeriod"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24ADEA1-EEB0-8246-BB0D-5738BEAFD0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17744"/>
                <a:ext cx="10515600" cy="4614969"/>
              </a:xfrm>
              <a:blipFill>
                <a:blip r:embed="rId2"/>
                <a:stretch>
                  <a:fillRect l="-1206" t="-21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0415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EAA6A-9D92-3E48-87D5-9B2229F8E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Reporting your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686AB9-A26C-C444-967A-767B378CACB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17745"/>
                <a:ext cx="10515600" cy="4832684"/>
              </a:xfrm>
            </p:spPr>
            <p:txBody>
              <a:bodyPr>
                <a:normAutofit/>
              </a:bodyPr>
              <a:lstStyle/>
              <a:p>
                <a:pPr marL="514350" indent="-514350">
                  <a:buFont typeface="+mj-lt"/>
                  <a:buAutoNum type="arabicPeriod" startAt="3"/>
                </a:pPr>
                <a:r>
                  <a:rPr lang="en-US" dirty="0"/>
                  <a:t>Report fitted model results</a:t>
                </a:r>
              </a:p>
              <a:p>
                <a:pPr lvl="1"/>
                <a:r>
                  <a:rPr lang="en-US" dirty="0"/>
                  <a:t>Parameters + CIs,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/>
                  <a:t> + CI, (if desired, </a:t>
                </a:r>
                <a:r>
                  <a:rPr lang="en-US" dirty="0" err="1"/>
                  <a:t>Qe</a:t>
                </a:r>
                <a:r>
                  <a:rPr lang="en-US" dirty="0"/>
                  <a:t>, F/</a:t>
                </a:r>
                <a:r>
                  <a:rPr lang="en-US" dirty="0" err="1"/>
                  <a:t>Qm</a:t>
                </a:r>
                <a:r>
                  <a:rPr lang="en-US" dirty="0"/>
                  <a:t>, I</a:t>
                </a:r>
                <a:r>
                  <a:rPr lang="en-US" baseline="30000" dirty="0"/>
                  <a:t>2</a:t>
                </a:r>
                <a:r>
                  <a:rPr lang="en-US" dirty="0"/>
                  <a:t>)</a:t>
                </a:r>
              </a:p>
              <a:p>
                <a:pPr marL="971612" lvl="1" indent="-514350">
                  <a:buFont typeface="+mj-lt"/>
                  <a:buAutoNum type="arabicPeriod"/>
                </a:pPr>
                <a:endParaRPr lang="en-US" dirty="0"/>
              </a:p>
              <a:p>
                <a:pPr marL="514350" indent="-514350">
                  <a:buFont typeface="+mj-lt"/>
                  <a:buAutoNum type="arabicPeriod" startAt="3"/>
                </a:pPr>
                <a:r>
                  <a:rPr lang="en-US" dirty="0"/>
                  <a:t>Report model predictions</a:t>
                </a:r>
              </a:p>
              <a:p>
                <a:pPr lvl="1"/>
                <a:r>
                  <a:rPr lang="en-US" dirty="0"/>
                  <a:t>For each level of categorical moderators</a:t>
                </a:r>
              </a:p>
              <a:p>
                <a:pPr lvl="1"/>
                <a:r>
                  <a:rPr lang="en-US" dirty="0"/>
                  <a:t>For relevant levels of continuous moderators</a:t>
                </a:r>
              </a:p>
              <a:p>
                <a:pPr lvl="1"/>
                <a:r>
                  <a:rPr lang="en-US" dirty="0"/>
                  <a:t>Give (back-transformed) predicted means + CIs + PIs</a:t>
                </a:r>
              </a:p>
              <a:p>
                <a:pPr lvl="1"/>
                <a:r>
                  <a:rPr lang="en-US" dirty="0"/>
                  <a:t>Discuss the implications of heterogeneity!</a:t>
                </a:r>
              </a:p>
              <a:p>
                <a:pPr lvl="1"/>
                <a:endParaRPr lang="en-US" dirty="0"/>
              </a:p>
              <a:p>
                <a:pPr marL="457200" indent="-457200">
                  <a:buFont typeface="+mj-lt"/>
                  <a:buAutoNum type="arabicPeriod" startAt="3"/>
                </a:pPr>
                <a:r>
                  <a:rPr lang="en-US" dirty="0"/>
                  <a:t>Visualize your data </a:t>
                </a:r>
              </a:p>
              <a:p>
                <a:pPr lvl="1"/>
                <a:r>
                  <a:rPr lang="en-US" dirty="0"/>
                  <a:t>e.g., using a forest, funnel, or bubble plot as appropriate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686AB9-A26C-C444-967A-767B378CAC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17745"/>
                <a:ext cx="10515600" cy="4832684"/>
              </a:xfrm>
              <a:blipFill>
                <a:blip r:embed="rId2"/>
                <a:stretch>
                  <a:fillRect l="-1206" t="-23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121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EAA6A-9D92-3E48-87D5-9B2229F8E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Reporting your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86AB9-A26C-C444-967A-767B378CAC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7745"/>
            <a:ext cx="10515600" cy="4832684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 startAt="6"/>
            </a:pPr>
            <a:r>
              <a:rPr lang="en-US" dirty="0"/>
              <a:t>Discuss publication bias</a:t>
            </a:r>
          </a:p>
          <a:p>
            <a:pPr lvl="1"/>
            <a:r>
              <a:rPr lang="en-US" dirty="0"/>
              <a:t>Is it a concern?</a:t>
            </a:r>
          </a:p>
          <a:p>
            <a:pPr lvl="1"/>
            <a:r>
              <a:rPr lang="en-US" dirty="0"/>
              <a:t>Report funnel plots, regression tests, cumulative meta-analysis/WAAP</a:t>
            </a:r>
          </a:p>
          <a:p>
            <a:pPr lvl="1"/>
            <a:r>
              <a:rPr lang="en-US" dirty="0"/>
              <a:t>Consider other publication bias models as well</a:t>
            </a:r>
          </a:p>
          <a:p>
            <a:pPr marL="971612" lvl="1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 startAt="6"/>
            </a:pPr>
            <a:r>
              <a:rPr lang="en-US" dirty="0"/>
              <a:t>Discuss limitations of generalizability</a:t>
            </a:r>
          </a:p>
          <a:p>
            <a:pPr lvl="1"/>
            <a:r>
              <a:rPr lang="en-US" dirty="0"/>
              <a:t>Study populations, settings, etc.</a:t>
            </a:r>
          </a:p>
          <a:p>
            <a:pPr lvl="1"/>
            <a:r>
              <a:rPr lang="en-US" dirty="0"/>
              <a:t>Overall quality / threats to validity of the included studies</a:t>
            </a:r>
          </a:p>
          <a:p>
            <a:pPr lvl="1"/>
            <a:endParaRPr lang="en-US" dirty="0"/>
          </a:p>
          <a:p>
            <a:pPr marL="457200" indent="-457200">
              <a:buFont typeface="+mj-lt"/>
              <a:buAutoNum type="arabicPeriod" startAt="6"/>
            </a:pPr>
            <a:r>
              <a:rPr lang="en-US" dirty="0"/>
              <a:t>Share your data and analysis script in a public repository</a:t>
            </a:r>
          </a:p>
          <a:p>
            <a:pPr lvl="1"/>
            <a:r>
              <a:rPr lang="en-US" dirty="0"/>
              <a:t>e.g., </a:t>
            </a:r>
            <a:r>
              <a:rPr lang="en-US" dirty="0">
                <a:hlinkClick r:id="rId2"/>
              </a:rPr>
              <a:t>https://osf.io</a:t>
            </a:r>
            <a:r>
              <a:rPr lang="en-US" dirty="0"/>
              <a:t> </a:t>
            </a:r>
          </a:p>
          <a:p>
            <a:pPr marL="457200" indent="-457200">
              <a:buFont typeface="+mj-lt"/>
              <a:buAutoNum type="arabicPeriod" startAt="6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80609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BDFCDA9A-08C7-464F-BC0C-6BFBE80981C8}" vid="{685F6AD9-4AE4-431C-BC78-AF001F82937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510C8780454A64385BF21049B1850C5" ma:contentTypeVersion="7" ma:contentTypeDescription="Create a new document." ma:contentTypeScope="" ma:versionID="47a68a81adc4e0e7972bb95a1a99f0b4">
  <xsd:schema xmlns:xsd="http://www.w3.org/2001/XMLSchema" xmlns:xs="http://www.w3.org/2001/XMLSchema" xmlns:p="http://schemas.microsoft.com/office/2006/metadata/properties" xmlns:ns2="d0331357-42e6-4e40-bf0a-1c2f9464db1b" targetNamespace="http://schemas.microsoft.com/office/2006/metadata/properties" ma:root="true" ma:fieldsID="01ec8d09ee7b5b75bd0cb813fd513e00" ns2:_="">
    <xsd:import namespace="d0331357-42e6-4e40-bf0a-1c2f9464db1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0331357-42e6-4e40-bf0a-1c2f9464db1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E01F417-FF7B-490D-BC83-D2E21BA12BB0}">
  <ds:schemaRefs>
    <ds:schemaRef ds:uri="d0331357-42e6-4e40-bf0a-1c2f9464db1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11197415-BC9D-4352-8615-FFE6194E5163}">
  <ds:schemaRefs>
    <ds:schemaRef ds:uri="http://schemas.microsoft.com/office/2006/documentManagement/types"/>
    <ds:schemaRef ds:uri="http://purl.org/dc/elements/1.1/"/>
    <ds:schemaRef ds:uri="http://schemas.microsoft.com/office/2006/metadata/properties"/>
    <ds:schemaRef ds:uri="d0331357-42e6-4e40-bf0a-1c2f9464db1b"/>
    <ds:schemaRef ds:uri="http://www.w3.org/XML/1998/namespace"/>
    <ds:schemaRef ds:uri="http://purl.org/dc/terms/"/>
    <ds:schemaRef ds:uri="http://purl.org/dc/dcmitype/"/>
    <ds:schemaRef ds:uri="http://schemas.microsoft.com/office/infopath/2007/PartnerControls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65F011C9-6572-4E3B-BA4C-E687532965A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Teaching Slides</Template>
  <TotalTime>2938</TotalTime>
  <Words>441</Words>
  <Application>Microsoft Macintosh PowerPoint</Application>
  <PresentationFormat>Widescreen</PresentationFormat>
  <Paragraphs>45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.AppleSystemUIFont</vt:lpstr>
      <vt:lpstr>Arial</vt:lpstr>
      <vt:lpstr>Calibri</vt:lpstr>
      <vt:lpstr>Cambria Math</vt:lpstr>
      <vt:lpstr>FiraGO</vt:lpstr>
      <vt:lpstr>Font Awesome 5 Brands Regular</vt:lpstr>
      <vt:lpstr>LucidaGrande</vt:lpstr>
      <vt:lpstr>Wingdings</vt:lpstr>
      <vt:lpstr>1_Office Theme</vt:lpstr>
      <vt:lpstr>Reporting Guidelines</vt:lpstr>
      <vt:lpstr>Guidelines</vt:lpstr>
      <vt:lpstr>Conducting and Reporting a Systematic Review</vt:lpstr>
      <vt:lpstr>Reporting your model</vt:lpstr>
      <vt:lpstr>Reporting your model</vt:lpstr>
      <vt:lpstr>Reporting your 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Regression</dc:title>
  <dc:creator>Brenton Wiernik</dc:creator>
  <cp:lastModifiedBy>Brenton Wiernik</cp:lastModifiedBy>
  <cp:revision>15</cp:revision>
  <dcterms:created xsi:type="dcterms:W3CDTF">2020-08-15T16:22:41Z</dcterms:created>
  <dcterms:modified xsi:type="dcterms:W3CDTF">2023-03-09T16:03:59Z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0x010100C510C8780454A64385BF21049B1850C5</vt:lpwstr>
  </property>
  <property fmtid="{D5CDD505-2E9C-101B-9397-08002B2CF9AE}" pid="3" name="xd_ProgID">
    <vt:lpwstr/>
  </property>
  <property fmtid="{D5CDD505-2E9C-101B-9397-08002B2CF9AE}" pid="4" name="ComplianceAssetId">
    <vt:lpwstr/>
  </property>
  <property fmtid="{D5CDD505-2E9C-101B-9397-08002B2CF9AE}" pid="5" name="TemplateUrl">
    <vt:lpwstr/>
  </property>
  <property fmtid="{D5CDD505-2E9C-101B-9397-08002B2CF9AE}" pid="6" name="_ExtendedDescription">
    <vt:lpwstr/>
  </property>
  <property fmtid="{D5CDD505-2E9C-101B-9397-08002B2CF9AE}" pid="7" name="xd_Signature">
    <vt:bool>false</vt:bool>
  </property>
</Properties>
</file>