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663" r:id="rId5"/>
    <p:sldId id="664" r:id="rId6"/>
    <p:sldId id="706" r:id="rId7"/>
    <p:sldId id="703" r:id="rId8"/>
    <p:sldId id="705" r:id="rId9"/>
    <p:sldId id="7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65" autoAdjust="0"/>
    <p:restoredTop sz="94694"/>
  </p:normalViewPr>
  <p:slideViewPr>
    <p:cSldViewPr snapToGrid="0">
      <p:cViewPr varScale="1">
        <p:scale>
          <a:sx n="118" d="100"/>
          <a:sy n="118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1pPr>
            <a:lvl2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2pPr>
            <a:lvl3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3pPr>
            <a:lvl4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4pPr>
            <a:lvl5pPr>
              <a:defRPr>
                <a:latin typeface="FiraGO" panose="020B0503050000020004" pitchFamily="34" charset="0"/>
                <a:ea typeface="Fira Code" pitchFamily="49" charset="0"/>
                <a:cs typeface="FiraGO" panose="020B05030500000200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5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5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7" y="6673638"/>
            <a:ext cx="430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2022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</a:t>
            </a:r>
            <a:r>
              <a:rPr lang="en-US" sz="800" baseline="0" dirty="0" err="1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Wiernik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Please do not share or cite without permission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/gjkq9b" TargetMode="External"/><Relationship Id="rId2" Type="http://schemas.openxmlformats.org/officeDocument/2006/relationships/hyperlink" Target="https://apastyle.apa.org/jars/quant-table-9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/gh2z2k" TargetMode="External"/><Relationship Id="rId5" Type="http://schemas.openxmlformats.org/officeDocument/2006/relationships/hyperlink" Target="https://doi.org/10.1136/bmj.n71" TargetMode="External"/><Relationship Id="rId4" Type="http://schemas.openxmlformats.org/officeDocument/2006/relationships/hyperlink" Target="https://doi.org/10/gjkrwz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/gftjxg" TargetMode="External"/><Relationship Id="rId2" Type="http://schemas.openxmlformats.org/officeDocument/2006/relationships/hyperlink" Target="https://doi.org/10/ggh2b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sf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Reporting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0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157D-2627-FB44-8992-7F58EB3B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C792-6E4B-1D49-8765-4A6FA332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45598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APA Style JARS Table 9: Quantitative meta-analysis article reporting standards</a:t>
            </a:r>
            <a:r>
              <a:rPr lang="en-US" dirty="0"/>
              <a:t>. American Psychological Association. </a:t>
            </a:r>
            <a:r>
              <a:rPr lang="en-US" dirty="0">
                <a:hlinkClick r:id="rId2"/>
              </a:rPr>
              <a:t>https://apastyle.apa.org/jars/quant-table-9.pdf</a:t>
            </a:r>
            <a:endParaRPr lang="en-US" dirty="0"/>
          </a:p>
          <a:p>
            <a:r>
              <a:rPr lang="en-US" dirty="0"/>
              <a:t>The PRISMA 2020 statement: An updated guideline for reporting systematic reviews. </a:t>
            </a:r>
            <a:r>
              <a:rPr lang="en-US" i="1" dirty="0"/>
              <a:t>BMJ</a:t>
            </a:r>
            <a:r>
              <a:rPr lang="en-US" dirty="0"/>
              <a:t>, n71. </a:t>
            </a:r>
            <a:r>
              <a:rPr lang="en-US" dirty="0">
                <a:hlinkClick r:id="rId3"/>
              </a:rPr>
              <a:t>https://doi.org/10/gjkq9b</a:t>
            </a:r>
            <a:endParaRPr lang="en-US" dirty="0"/>
          </a:p>
          <a:p>
            <a:r>
              <a:rPr lang="en-US" dirty="0"/>
              <a:t>PRISMA 2020 explanation and elaboration: Updated guidance and exemplars for reporting systematic reviews. </a:t>
            </a:r>
            <a:r>
              <a:rPr lang="en-US" i="1" dirty="0"/>
              <a:t>BMJ</a:t>
            </a:r>
            <a:r>
              <a:rPr lang="en-US" dirty="0"/>
              <a:t>, n160. </a:t>
            </a:r>
            <a:r>
              <a:rPr lang="en-US" dirty="0">
                <a:hlinkClick r:id="rId4"/>
              </a:rPr>
              <a:t>https://doi.org/10/gjkrwz</a:t>
            </a:r>
            <a:endParaRPr lang="en-US" dirty="0"/>
          </a:p>
          <a:p>
            <a:r>
              <a:rPr lang="en-US" dirty="0"/>
              <a:t>PRISMA Group. (n.d.). </a:t>
            </a:r>
            <a:r>
              <a:rPr lang="en-US" i="1" dirty="0"/>
              <a:t>PRISMA 2020 checklist</a:t>
            </a:r>
            <a:r>
              <a:rPr lang="en-US" dirty="0"/>
              <a:t>. </a:t>
            </a:r>
            <a:r>
              <a:rPr lang="en-US" dirty="0">
                <a:hlinkClick r:id="rId5"/>
              </a:rPr>
              <a:t>https://doi.org/10.1136/bmj.n71</a:t>
            </a:r>
            <a:endParaRPr lang="en-US" dirty="0"/>
          </a:p>
          <a:p>
            <a:r>
              <a:rPr lang="en-US" dirty="0"/>
              <a:t>PRISMA-S: An extension to the PRISMA Statement for Reporting Literature Searches in Systematic Reviews. </a:t>
            </a:r>
            <a:r>
              <a:rPr lang="en-US" i="1" dirty="0"/>
              <a:t>Systematic Reviews</a:t>
            </a:r>
            <a:r>
              <a:rPr lang="en-US" dirty="0"/>
              <a:t>, </a:t>
            </a:r>
            <a:r>
              <a:rPr lang="en-US" i="1" dirty="0"/>
              <a:t>10</a:t>
            </a:r>
            <a:r>
              <a:rPr lang="en-US" dirty="0"/>
              <a:t>(1), 39. </a:t>
            </a:r>
            <a:r>
              <a:rPr lang="en-US" dirty="0">
                <a:hlinkClick r:id="rId6"/>
              </a:rPr>
              <a:t>https://doi.org/10/gh2z2k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8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943D-F39F-C943-BAD4-78C9DAEE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Conducting and Reporting a Systematic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32B0-344E-F547-B61E-F6F734C74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Literature searches in systematic reviews and meta-analyses: A review, evaluation, and recommendations. </a:t>
            </a:r>
            <a:r>
              <a:rPr lang="en-US" i="1" dirty="0"/>
              <a:t>Journal of Vocational Behavior</a:t>
            </a:r>
            <a:r>
              <a:rPr lang="en-US" dirty="0"/>
              <a:t>, </a:t>
            </a:r>
            <a:r>
              <a:rPr lang="en-US" i="1" dirty="0"/>
              <a:t>118</a:t>
            </a:r>
            <a:r>
              <a:rPr lang="en-US" dirty="0"/>
              <a:t>, 103377. </a:t>
            </a:r>
            <a:r>
              <a:rPr lang="en-US" dirty="0">
                <a:hlinkClick r:id="rId2"/>
              </a:rPr>
              <a:t>https://doi.org/10/ggh2bx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to do a systematic review: A best practice guide for conducting and reporting narrative reviews, meta-analyses, and meta-syntheses. </a:t>
            </a:r>
            <a:r>
              <a:rPr lang="en-US" i="1" dirty="0"/>
              <a:t>Annual Review of Psychology</a:t>
            </a:r>
            <a:r>
              <a:rPr lang="en-US" dirty="0"/>
              <a:t>, </a:t>
            </a:r>
            <a:r>
              <a:rPr lang="en-US" i="1" dirty="0"/>
              <a:t>70</a:t>
            </a:r>
            <a:r>
              <a:rPr lang="en-US" dirty="0"/>
              <a:t>(1), 747–770. </a:t>
            </a:r>
            <a:r>
              <a:rPr lang="en-US" dirty="0">
                <a:hlinkClick r:id="rId3"/>
              </a:rPr>
              <a:t>https://doi.org/10/gftjxg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7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7130-88CB-8849-B5D7-40988131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your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ADEA1-EEB0-8246-BB0D-5738BEAFD0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61496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State what effect size metric you used</a:t>
                </a:r>
              </a:p>
              <a:p>
                <a:pPr lvl="1"/>
                <a:r>
                  <a:rPr lang="en-US" dirty="0"/>
                  <a:t>Give the formulas you used to compute effects</a:t>
                </a:r>
              </a:p>
              <a:p>
                <a:pPr lvl="1"/>
                <a:r>
                  <a:rPr lang="en-US" dirty="0"/>
                  <a:t>Give or state the formulas you used to compute the variances</a:t>
                </a:r>
              </a:p>
              <a:p>
                <a:pPr lvl="1"/>
                <a:r>
                  <a:rPr lang="en-US" dirty="0"/>
                  <a:t>If applicable, state that you used the average effect size to compute variances</a:t>
                </a:r>
              </a:p>
              <a:p>
                <a:pPr lvl="1"/>
                <a:r>
                  <a:rPr lang="en-US" dirty="0"/>
                  <a:t>State how artefacts were corrected if applicable</a:t>
                </a:r>
              </a:p>
              <a:p>
                <a:pPr marL="971612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State what method you used to fit your model</a:t>
                </a:r>
              </a:p>
              <a:p>
                <a:pPr lvl="1"/>
                <a:r>
                  <a:rPr lang="en-US" dirty="0"/>
                  <a:t>e.g., “random effects model with the REML estimator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marL="971612" lvl="1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ADEA1-EEB0-8246-BB0D-5738BEAFD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614969"/>
              </a:xfrm>
              <a:blipFill>
                <a:blip r:embed="rId2"/>
                <a:stretch>
                  <a:fillRect l="-1206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41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AA6A-9D92-3E48-87D5-9B2229F8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your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686AB9-A26C-C444-967A-767B378CAC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83268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Report fitted model results</a:t>
                </a:r>
              </a:p>
              <a:p>
                <a:pPr lvl="1"/>
                <a:r>
                  <a:rPr lang="en-US" dirty="0"/>
                  <a:t>Parameters + CIs,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+ CI, (if desired, </a:t>
                </a:r>
                <a:r>
                  <a:rPr lang="en-US" dirty="0" err="1"/>
                  <a:t>Qe</a:t>
                </a:r>
                <a:r>
                  <a:rPr lang="en-US" dirty="0"/>
                  <a:t>, F/</a:t>
                </a:r>
                <a:r>
                  <a:rPr lang="en-US" dirty="0" err="1"/>
                  <a:t>Qm</a:t>
                </a:r>
                <a:r>
                  <a:rPr lang="en-US" dirty="0"/>
                  <a:t>, I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</a:p>
              <a:p>
                <a:pPr marL="971612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Report model predictions</a:t>
                </a:r>
              </a:p>
              <a:p>
                <a:pPr lvl="1"/>
                <a:r>
                  <a:rPr lang="en-US" dirty="0"/>
                  <a:t>For each level of categorical moderators</a:t>
                </a:r>
              </a:p>
              <a:p>
                <a:pPr lvl="1"/>
                <a:r>
                  <a:rPr lang="en-US" dirty="0"/>
                  <a:t>For relevant levels of continuous moderators</a:t>
                </a:r>
              </a:p>
              <a:p>
                <a:pPr lvl="1"/>
                <a:r>
                  <a:rPr lang="en-US" dirty="0"/>
                  <a:t>Give (back-transformed) predicted means + CIs + </a:t>
                </a:r>
                <a:r>
                  <a:rPr lang="en-US" dirty="0" err="1"/>
                  <a:t>Pis</a:t>
                </a:r>
                <a:endParaRPr lang="en-US" dirty="0"/>
              </a:p>
              <a:p>
                <a:pPr lvl="1"/>
                <a:r>
                  <a:rPr lang="en-US" dirty="0"/>
                  <a:t>Discuss the implications of heterogeneity!</a:t>
                </a:r>
              </a:p>
              <a:p>
                <a:pPr lvl="1"/>
                <a:endParaRPr lang="en-US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Visualize your data </a:t>
                </a:r>
              </a:p>
              <a:p>
                <a:pPr lvl="1"/>
                <a:r>
                  <a:rPr lang="en-US" dirty="0"/>
                  <a:t>e.g., using a forest, funnel, or bubble plot as appropriate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686AB9-A26C-C444-967A-767B378CA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832684"/>
              </a:xfrm>
              <a:blipFill>
                <a:blip r:embed="rId2"/>
                <a:stretch>
                  <a:fillRect l="-1206" t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21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AA6A-9D92-3E48-87D5-9B2229F8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your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6AB9-A26C-C444-967A-767B378CA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83268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Discuss publication bias</a:t>
            </a:r>
          </a:p>
          <a:p>
            <a:pPr lvl="1"/>
            <a:r>
              <a:rPr lang="en-US" dirty="0"/>
              <a:t>Is it a concern?</a:t>
            </a:r>
          </a:p>
          <a:p>
            <a:pPr lvl="1"/>
            <a:r>
              <a:rPr lang="en-US" dirty="0"/>
              <a:t>Report funnel plots, regression tests, cumulative meta-analysis/WAAP</a:t>
            </a:r>
          </a:p>
          <a:p>
            <a:pPr lvl="1"/>
            <a:r>
              <a:rPr lang="en-US" dirty="0"/>
              <a:t>Consider other publication bias models as well</a:t>
            </a:r>
          </a:p>
          <a:p>
            <a:pPr marL="971612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Discuss limitations of generalizability</a:t>
            </a:r>
          </a:p>
          <a:p>
            <a:pPr lvl="1"/>
            <a:r>
              <a:rPr lang="en-US" dirty="0"/>
              <a:t>Study populations, settings, etc.</a:t>
            </a:r>
          </a:p>
          <a:p>
            <a:pPr lvl="1"/>
            <a:r>
              <a:rPr lang="en-US" dirty="0"/>
              <a:t>Overall quality / threats to validity of the included studies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Share your data and analysis script in a public repository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hlinkClick r:id="rId2"/>
              </a:rPr>
              <a:t>https://osf.io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060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FCDA9A-08C7-464F-BC0C-6BFBE80981C8}" vid="{685F6AD9-4AE4-431C-BC78-AF001F829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0C8780454A64385BF21049B1850C5" ma:contentTypeVersion="7" ma:contentTypeDescription="Create a new document." ma:contentTypeScope="" ma:versionID="47a68a81adc4e0e7972bb95a1a99f0b4">
  <xsd:schema xmlns:xsd="http://www.w3.org/2001/XMLSchema" xmlns:xs="http://www.w3.org/2001/XMLSchema" xmlns:p="http://schemas.microsoft.com/office/2006/metadata/properties" xmlns:ns2="d0331357-42e6-4e40-bf0a-1c2f9464db1b" targetNamespace="http://schemas.microsoft.com/office/2006/metadata/properties" ma:root="true" ma:fieldsID="01ec8d09ee7b5b75bd0cb813fd513e00" ns2:_="">
    <xsd:import namespace="d0331357-42e6-4e40-bf0a-1c2f9464d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1357-42e6-4e40-bf0a-1c2f9464d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F011C9-6572-4E3B-BA4C-E687532965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197415-BC9D-4352-8615-FFE6194E516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d0331357-42e6-4e40-bf0a-1c2f9464db1b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E01F417-FF7B-490D-BC83-D2E21BA12BB0}">
  <ds:schemaRefs>
    <ds:schemaRef ds:uri="d0331357-42e6-4e40-bf0a-1c2f9464db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2921</TotalTime>
  <Words>441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.AppleSystemUIFont</vt:lpstr>
      <vt:lpstr>Arial</vt:lpstr>
      <vt:lpstr>Calibri</vt:lpstr>
      <vt:lpstr>Cambria Math</vt:lpstr>
      <vt:lpstr>FiraGO</vt:lpstr>
      <vt:lpstr>Font Awesome 5 Brands Regular</vt:lpstr>
      <vt:lpstr>LucidaGrande</vt:lpstr>
      <vt:lpstr>Wingdings</vt:lpstr>
      <vt:lpstr>1_Office Theme</vt:lpstr>
      <vt:lpstr>Reporting Guidelines</vt:lpstr>
      <vt:lpstr>Guidelines</vt:lpstr>
      <vt:lpstr>Conducting and Reporting a Systematic Review</vt:lpstr>
      <vt:lpstr>Reporting your model</vt:lpstr>
      <vt:lpstr>Reporting your model</vt:lpstr>
      <vt:lpstr>Reporting your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Brenton Wiernik</dc:creator>
  <cp:lastModifiedBy>Brenton Wiernik</cp:lastModifiedBy>
  <cp:revision>14</cp:revision>
  <dcterms:created xsi:type="dcterms:W3CDTF">2020-08-15T16:22:41Z</dcterms:created>
  <dcterms:modified xsi:type="dcterms:W3CDTF">2022-03-10T16:18:11Z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0x010100C510C8780454A64385BF21049B1850C5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