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sldIdLst>
    <p:sldId id="663" r:id="rId5"/>
    <p:sldId id="664" r:id="rId6"/>
    <p:sldId id="668" r:id="rId7"/>
    <p:sldId id="670" r:id="rId8"/>
    <p:sldId id="671" r:id="rId9"/>
    <p:sldId id="665" r:id="rId10"/>
    <p:sldId id="666" r:id="rId11"/>
    <p:sldId id="669" r:id="rId12"/>
    <p:sldId id="672" r:id="rId13"/>
    <p:sldId id="667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81" r:id="rId23"/>
    <p:sldId id="682" r:id="rId24"/>
    <p:sldId id="683" r:id="rId25"/>
    <p:sldId id="684" r:id="rId26"/>
    <p:sldId id="685" r:id="rId27"/>
    <p:sldId id="686" r:id="rId28"/>
    <p:sldId id="687" r:id="rId29"/>
    <p:sldId id="688" r:id="rId30"/>
    <p:sldId id="689" r:id="rId31"/>
    <p:sldId id="691" r:id="rId32"/>
    <p:sldId id="692" r:id="rId33"/>
    <p:sldId id="693" r:id="rId34"/>
    <p:sldId id="694" r:id="rId35"/>
    <p:sldId id="695" r:id="rId36"/>
    <p:sldId id="696" r:id="rId37"/>
    <p:sldId id="697" r:id="rId38"/>
    <p:sldId id="698" r:id="rId39"/>
    <p:sldId id="699" r:id="rId40"/>
    <p:sldId id="700" r:id="rId41"/>
    <p:sldId id="701" r:id="rId42"/>
    <p:sldId id="7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9" autoAdjust="0"/>
    <p:restoredTop sz="94694"/>
  </p:normalViewPr>
  <p:slideViewPr>
    <p:cSldViewPr snapToGrid="0">
      <p:cViewPr varScale="1">
        <p:scale>
          <a:sx n="118" d="100"/>
          <a:sy n="118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epusto.com/files/clubsandwi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Dependent Effects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Multilevel, Multivariate, and Robust Meta-Analysis</a:t>
            </a:r>
          </a:p>
        </p:txBody>
      </p:sp>
    </p:spTree>
    <p:extLst>
      <p:ext uri="{BB962C8B-B14F-4D97-AF65-F5344CB8AC3E}">
        <p14:creationId xmlns:p14="http://schemas.microsoft.com/office/powerpoint/2010/main" val="35079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CD02-6B0C-F64D-8C64-9DE96BD0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CBB33-7DE3-E34A-826A-B26A90E5F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544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Various approaches to reducing data to 1 ES per study</a:t>
                </a:r>
              </a:p>
              <a:p>
                <a:pPr lvl="1"/>
                <a:r>
                  <a:rPr lang="en-US" dirty="0"/>
                  <a:t>Select one effect size</a:t>
                </a:r>
              </a:p>
              <a:p>
                <a:pPr lvl="1"/>
                <a:r>
                  <a:rPr lang="en-US" dirty="0"/>
                  <a:t>Compute average effect size</a:t>
                </a:r>
              </a:p>
              <a:p>
                <a:pPr lvl="1"/>
                <a:r>
                  <a:rPr lang="en-US" dirty="0"/>
                  <a:t>Compute composite effect size (effect size for sum score of measures)</a:t>
                </a:r>
              </a:p>
              <a:p>
                <a:pPr lvl="1"/>
                <a:r>
                  <a:rPr lang="en-US" dirty="0"/>
                  <a:t>Conduct separate analyses in subsets that only contain independent estimates (e.g., analyze anxiety and depression separately)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Commonly used, but problematic</a:t>
                </a:r>
              </a:p>
              <a:p>
                <a:pPr lvl="1"/>
                <a:r>
                  <a:rPr lang="en-US" dirty="0"/>
                  <a:t>Can distort sampling error (selecting one; average effect size)</a:t>
                </a:r>
              </a:p>
              <a:p>
                <a:pPr lvl="1"/>
                <a:r>
                  <a:rPr lang="en-US" dirty="0"/>
                  <a:t>Causes underestimation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Discards information</a:t>
                </a:r>
              </a:p>
              <a:p>
                <a:pPr lvl="1"/>
                <a:r>
                  <a:rPr lang="en-US" dirty="0"/>
                  <a:t>Can’t accurately compare results across constructs/variables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CBB33-7DE3-E34A-826A-B26A90E5F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54455"/>
              </a:xfrm>
              <a:blipFill>
                <a:blip r:embed="rId2"/>
                <a:stretch>
                  <a:fillRect l="-1086" t="-2089" r="-844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59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2A4A-AC99-E148-B48C-1FEAC277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variance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E6E5-5A93-F540-AFA4-6F49E856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58512"/>
          </a:xfrm>
        </p:spPr>
        <p:txBody>
          <a:bodyPr>
            <a:normAutofit/>
          </a:bodyPr>
          <a:lstStyle/>
          <a:p>
            <a:r>
              <a:rPr lang="en-US" dirty="0"/>
              <a:t>Fit the model as normal, but adjust SEs, </a:t>
            </a:r>
            <a:r>
              <a:rPr lang="en-US" i="1" dirty="0"/>
              <a:t>p</a:t>
            </a:r>
            <a:r>
              <a:rPr lang="en-US" dirty="0"/>
              <a:t> values, CIs to account for dependency (clustering)</a:t>
            </a:r>
          </a:p>
          <a:p>
            <a:pPr lvl="1"/>
            <a:r>
              <a:rPr lang="en-US" dirty="0"/>
              <a:t>Doesn’t adjust parameter </a:t>
            </a:r>
            <a:r>
              <a:rPr lang="en-US" i="1" dirty="0"/>
              <a:t>estimates</a:t>
            </a:r>
            <a:r>
              <a:rPr lang="en-US" dirty="0"/>
              <a:t> for any influences of clustering</a:t>
            </a:r>
          </a:p>
          <a:p>
            <a:pPr lvl="1"/>
            <a:endParaRPr lang="en-US" dirty="0"/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Easy to apply</a:t>
            </a:r>
          </a:p>
          <a:p>
            <a:pPr lvl="1"/>
            <a:r>
              <a:rPr lang="en-US" dirty="0"/>
              <a:t>Can yield accurate intervals and tests with just clustering information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Doesn’t account for impact of dependency on parameter estimates</a:t>
            </a:r>
          </a:p>
          <a:p>
            <a:pPr lvl="1"/>
            <a:r>
              <a:rPr lang="en-US" dirty="0"/>
              <a:t>Can be inefficient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1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1E85-030E-F74D-AF59-BD17A1B6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variance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B304-7A7F-ED46-B9C6-03D25253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2667"/>
            <a:ext cx="10515600" cy="1930401"/>
          </a:xfrm>
        </p:spPr>
        <p:txBody>
          <a:bodyPr/>
          <a:lstStyle/>
          <a:p>
            <a:r>
              <a:rPr lang="en-US" dirty="0"/>
              <a:t>For more details: </a:t>
            </a:r>
            <a:r>
              <a:rPr lang="en-US" dirty="0">
                <a:hlinkClick r:id="rId2"/>
              </a:rPr>
              <a:t>https://www.jepusto.com/files/clubsandwich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6B228-1269-2C4F-8C0E-CB7D11B3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0" y="1498600"/>
            <a:ext cx="79121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5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569D-C074-544E-A492-E2773A55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5AADA-FDEB-3A42-BFF3-73F6A9C3E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83C8-85BA-AA41-80CF-E303DAF7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RVE + Multilevel/Multivariate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765-AB2F-B041-AA2C-CED99C5B8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You can combine robust estimation with multilevel/multivariate estimation to handle potential misspecifications in the structure</a:t>
            </a:r>
          </a:p>
        </p:txBody>
      </p:sp>
    </p:spTree>
    <p:extLst>
      <p:ext uri="{BB962C8B-B14F-4D97-AF65-F5344CB8AC3E}">
        <p14:creationId xmlns:p14="http://schemas.microsoft.com/office/powerpoint/2010/main" val="419486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2254-569F-9F42-9C1D-AB9FC8DC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meta-analysis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79DFD9-C02C-5541-982F-988AB6B84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226" y="1332373"/>
            <a:ext cx="8329547" cy="48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F5E6E-FE4F-7644-A972-6EA72C9B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33" y="343136"/>
            <a:ext cx="8802534" cy="617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9F48A-EBC8-4746-9408-C228220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07" y="348306"/>
            <a:ext cx="8787785" cy="61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DCF7-A345-6C4D-8094-2232FEB3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multilevel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04F9-315F-5F4C-90A3-DDFA951B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rma.mv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, specify nested random effects: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random = ~ 1 | var1 / var2 </a:t>
            </a:r>
            <a:b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dirty="0"/>
              <a:t>adds a random effect for </a:t>
            </a:r>
            <a:r>
              <a:rPr lang="en-US" b="1" dirty="0"/>
              <a:t>each level of </a:t>
            </a:r>
            <a:r>
              <a:rPr lang="en-US" b="1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var1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 random effect for </a:t>
            </a:r>
            <a:r>
              <a:rPr lang="en-US" b="1" dirty="0"/>
              <a:t>each level of </a:t>
            </a:r>
            <a:r>
              <a:rPr lang="en-US" b="1" dirty="0">
                <a:latin typeface="Fira Code" pitchFamily="49" charset="0"/>
                <a:cs typeface="Fira Code" pitchFamily="49" charset="0"/>
              </a:rPr>
              <a:t>var2</a:t>
            </a:r>
            <a:r>
              <a:rPr lang="en-US" b="1" dirty="0"/>
              <a:t> </a:t>
            </a:r>
            <a:r>
              <a:rPr lang="en-US" i="1" dirty="0"/>
              <a:t>within</a:t>
            </a:r>
            <a:r>
              <a:rPr lang="en-US" dirty="0"/>
              <a:t> each level of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var1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1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28AC-1979-DE4F-AD75-081A979F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multilevel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FF65A-7CC7-8046-95FF-732115E0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03" y="1371141"/>
            <a:ext cx="8673193" cy="51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157D-2627-FB44-8992-7F58EB3B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C792-6E4B-1D49-8765-4A6FA332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455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Most meta-analyses include studies that report multiple outcomes</a:t>
            </a:r>
          </a:p>
          <a:p>
            <a:r>
              <a:rPr lang="en-US" dirty="0"/>
              <a:t>Multiple outcomes for same group</a:t>
            </a:r>
          </a:p>
          <a:p>
            <a:pPr lvl="1"/>
            <a:r>
              <a:rPr lang="en-US" dirty="0"/>
              <a:t>e.g., infection, severe disease, death</a:t>
            </a:r>
          </a:p>
          <a:p>
            <a:pPr lvl="1"/>
            <a:r>
              <a:rPr lang="en-US" dirty="0"/>
              <a:t>e.g., Extraversion, Conscientiousness, Agreeableness</a:t>
            </a:r>
          </a:p>
          <a:p>
            <a:r>
              <a:rPr lang="en-US" dirty="0"/>
              <a:t>Shared samples</a:t>
            </a:r>
          </a:p>
          <a:p>
            <a:pPr lvl="1"/>
            <a:r>
              <a:rPr lang="en-US" dirty="0"/>
              <a:t>e.g., multiple time points or publications</a:t>
            </a:r>
          </a:p>
          <a:p>
            <a:pPr lvl="1"/>
            <a:r>
              <a:rPr lang="en-US" dirty="0"/>
              <a:t>e.g., common control group</a:t>
            </a:r>
          </a:p>
          <a:p>
            <a:r>
              <a:rPr lang="en-US" dirty="0"/>
              <a:t>Overlapping influences</a:t>
            </a:r>
          </a:p>
          <a:p>
            <a:pPr lvl="1"/>
            <a:r>
              <a:rPr lang="en-US" dirty="0"/>
              <a:t>e.g., Overlapping geographic locations</a:t>
            </a:r>
          </a:p>
          <a:p>
            <a:pPr lvl="1"/>
            <a:r>
              <a:rPr lang="en-US" dirty="0"/>
              <a:t>e.g., Same lab or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313388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CBDA9F-1183-2D4C-BDF0-35F623F7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72" y="0"/>
            <a:ext cx="8676855" cy="64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7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C2C6-7544-A145-8B5C-7A11D8FD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FFF3-DEDF-7749-827C-962ED5F21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effect at the level of the clustering variable does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replace</a:t>
            </a:r>
            <a:r>
              <a:rPr lang="en-US" dirty="0"/>
              <a:t> the random effect at the observation/estimate level! </a:t>
            </a:r>
          </a:p>
          <a:p>
            <a:r>
              <a:rPr lang="en-US" dirty="0"/>
              <a:t>We </a:t>
            </a:r>
            <a:r>
              <a:rPr lang="en-US" b="1" dirty="0"/>
              <a:t>add</a:t>
            </a:r>
            <a:r>
              <a:rPr lang="en-US" dirty="0"/>
              <a:t> the clustering level random effect to the standard random/mixed-effects model </a:t>
            </a:r>
          </a:p>
          <a:p>
            <a:r>
              <a:rPr lang="en-US" dirty="0"/>
              <a:t>(Otherwise you assume that there is no heterogeneity within clusters = assuming that the within-cluster correlation is 1)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9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B890-FF4E-7D41-AB94-A581A3E3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31AF-636E-E649-9F89-2F2F7999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593198"/>
          </a:xfrm>
        </p:spPr>
        <p:txBody>
          <a:bodyPr>
            <a:normAutofit/>
          </a:bodyPr>
          <a:lstStyle/>
          <a:p>
            <a:r>
              <a:rPr lang="en-US" dirty="0"/>
              <a:t>This model only considers correlations among the </a:t>
            </a:r>
            <a:r>
              <a:rPr lang="en-US" b="1" dirty="0"/>
              <a:t>true outcomes </a:t>
            </a:r>
            <a:r>
              <a:rPr lang="en-US" dirty="0"/>
              <a:t>(random effects)</a:t>
            </a:r>
          </a:p>
          <a:p>
            <a:r>
              <a:rPr lang="en-US" dirty="0"/>
              <a:t>It assumes </a:t>
            </a:r>
            <a:r>
              <a:rPr lang="en-US" b="1" dirty="0"/>
              <a:t>independent</a:t>
            </a:r>
            <a:r>
              <a:rPr lang="en-US" dirty="0"/>
              <a:t> </a:t>
            </a:r>
            <a:r>
              <a:rPr lang="en-US" i="1" dirty="0"/>
              <a:t>sampling errors </a:t>
            </a:r>
            <a:r>
              <a:rPr lang="en-US" dirty="0"/>
              <a:t>within clusters </a:t>
            </a:r>
          </a:p>
          <a:p>
            <a:pPr lvl="1"/>
            <a:r>
              <a:rPr lang="en-US" dirty="0"/>
              <a:t>This is sensible if no overlap in the data/subjects used to compute outcomes</a:t>
            </a:r>
            <a:endParaRPr lang="en-US" sz="1600" dirty="0"/>
          </a:p>
          <a:p>
            <a:r>
              <a:rPr lang="en-US" dirty="0"/>
              <a:t>Examples: </a:t>
            </a:r>
            <a:endParaRPr lang="en-US" sz="2000" dirty="0"/>
          </a:p>
          <a:p>
            <a:pPr lvl="1"/>
            <a:r>
              <a:rPr lang="en-US" dirty="0"/>
              <a:t>multiple independent studies reported in paper </a:t>
            </a:r>
            <a:endParaRPr lang="en-US" sz="800" dirty="0"/>
          </a:p>
          <a:p>
            <a:pPr lvl="1"/>
            <a:r>
              <a:rPr lang="en-US" dirty="0"/>
              <a:t>multiple papers published by the same group </a:t>
            </a:r>
            <a:endParaRPr lang="en-US" sz="800" dirty="0"/>
          </a:p>
          <a:p>
            <a:pPr lvl="1"/>
            <a:r>
              <a:rPr lang="en-US" dirty="0"/>
              <a:t>results reported for different subgroups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5381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FADB-E7F6-AF46-8DC1-CB8B5597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3303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(correlated outcomes) 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F96CB-8210-DD44-8D64-5E4F10DF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730374"/>
            <a:ext cx="7505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0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48A3-69CC-344D-AD2B-5980A422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correlated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7F50-C997-F044-973C-1C699E67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702055"/>
          </a:xfrm>
        </p:spPr>
        <p:txBody>
          <a:bodyPr/>
          <a:lstStyle/>
          <a:p>
            <a:r>
              <a:rPr lang="en-US" dirty="0"/>
              <a:t>Since the outcomes are measured in the same subjects, the sampling errors are correlated </a:t>
            </a:r>
          </a:p>
          <a:p>
            <a:pPr lvl="1"/>
            <a:r>
              <a:rPr lang="en-US" dirty="0"/>
              <a:t>True outcomes may also be correlated </a:t>
            </a:r>
          </a:p>
          <a:p>
            <a:endParaRPr lang="en-US" dirty="0"/>
          </a:p>
          <a:p>
            <a:r>
              <a:rPr lang="en-US" dirty="0"/>
              <a:t>Equations for the covariance between the sampling errors of various outcome measures can be found in </a:t>
            </a:r>
            <a:r>
              <a:rPr lang="en-US" dirty="0" err="1"/>
              <a:t>Gleser</a:t>
            </a:r>
            <a:r>
              <a:rPr lang="en-US" dirty="0"/>
              <a:t> &amp; Olkin (2009), Wei &amp; Higgins (2013), </a:t>
            </a:r>
            <a:r>
              <a:rPr lang="en-US" dirty="0" err="1"/>
              <a:t>Steiger</a:t>
            </a:r>
            <a:r>
              <a:rPr lang="en-US" dirty="0"/>
              <a:t> (1980), … </a:t>
            </a:r>
          </a:p>
          <a:p>
            <a:r>
              <a:rPr lang="en-US" dirty="0"/>
              <a:t>Common problem: information needed to compute covariances not available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7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B2EEE3-7BB2-134A-AA49-8C0FDBD7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89" y="448271"/>
            <a:ext cx="8118021" cy="59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23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F7691B-3BA8-1541-A858-8D7A9C6E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93" y="373487"/>
            <a:ext cx="8307614" cy="61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37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879A4E-9DA4-0848-9895-1EA1BEB2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07" y="365480"/>
            <a:ext cx="8329386" cy="61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87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BE48-BD7A-A94E-BA48-22E4AF26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Periodontal disease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64DB-2C2E-FC46-A2D9-AEA12DA34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9950" y="1311274"/>
            <a:ext cx="7912100" cy="518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39884B-BABA-B349-A12A-F26777850677}"/>
              </a:ext>
            </a:extLst>
          </p:cNvPr>
          <p:cNvSpPr/>
          <p:nvPr/>
        </p:nvSpPr>
        <p:spPr>
          <a:xfrm>
            <a:off x="2057399" y="1311274"/>
            <a:ext cx="3385457" cy="441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02E8B-5D76-8A41-86D9-A12E2B0E0573}"/>
              </a:ext>
            </a:extLst>
          </p:cNvPr>
          <p:cNvSpPr/>
          <p:nvPr/>
        </p:nvSpPr>
        <p:spPr>
          <a:xfrm>
            <a:off x="2307771" y="2105931"/>
            <a:ext cx="3385457" cy="7787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4FBF82-5AB5-FB45-A689-A1B132566F8C}"/>
              </a:ext>
            </a:extLst>
          </p:cNvPr>
          <p:cNvSpPr/>
          <p:nvPr/>
        </p:nvSpPr>
        <p:spPr>
          <a:xfrm>
            <a:off x="2275114" y="1697262"/>
            <a:ext cx="1066801" cy="408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6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98E42-AEDC-8F4E-9B7B-0FCE59D9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793750"/>
            <a:ext cx="6972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1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BE48-BD7A-A94E-BA48-22E4AF26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Multilevel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64DB-2C2E-FC46-A2D9-AEA12DA34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"/>
          <a:stretch/>
        </p:blipFill>
        <p:spPr>
          <a:xfrm>
            <a:off x="2368359" y="1393370"/>
            <a:ext cx="7455281" cy="5099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798C2D-E2CC-4245-9B2A-AF358B37B982}"/>
              </a:ext>
            </a:extLst>
          </p:cNvPr>
          <p:cNvSpPr/>
          <p:nvPr/>
        </p:nvSpPr>
        <p:spPr>
          <a:xfrm>
            <a:off x="2492828" y="1659617"/>
            <a:ext cx="3385457" cy="7787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89A17-46F3-7945-A6B0-322F18476D37}"/>
              </a:ext>
            </a:extLst>
          </p:cNvPr>
          <p:cNvSpPr/>
          <p:nvPr/>
        </p:nvSpPr>
        <p:spPr>
          <a:xfrm>
            <a:off x="2460171" y="1250948"/>
            <a:ext cx="1066801" cy="408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52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E4A83F-4B37-6147-B7C0-AF521661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within-sample covariance matrix (V)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80B33-C12A-0F4A-8BE6-F2629E20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22374"/>
            <a:ext cx="78105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79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AE5E-CEE8-DA46-9971-EB48690C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constructing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5F9A-4762-C440-8E6F-5D4ACD94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476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Ideal: Use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rvars</a:t>
            </a:r>
            <a:r>
              <a:rPr lang="en-US" dirty="0"/>
              <a:t> and give the whole matrix for each study </a:t>
            </a:r>
          </a:p>
          <a:p>
            <a:endParaRPr lang="en-US" dirty="0"/>
          </a:p>
          <a:p>
            <a:r>
              <a:rPr lang="en-US" dirty="0"/>
              <a:t>Realistic: Make some assumptions (“guesstimates”)</a:t>
            </a:r>
          </a:p>
          <a:p>
            <a:pPr lvl="1"/>
            <a:r>
              <a:rPr lang="en-US" dirty="0" err="1">
                <a:latin typeface="Fira Code" pitchFamily="49" charset="0"/>
                <a:cs typeface="Fira Code" pitchFamily="49" charset="0"/>
              </a:rPr>
              <a:t>obs</a:t>
            </a:r>
            <a:r>
              <a:rPr lang="en-US" dirty="0"/>
              <a:t> = column indicating the measure used for different measures of the same concept</a:t>
            </a:r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type</a:t>
            </a:r>
            <a:r>
              <a:rPr lang="en-US" dirty="0"/>
              <a:t> = column indicating the construct/concept being measured</a:t>
            </a:r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rho</a:t>
            </a:r>
            <a:r>
              <a:rPr lang="en-US" dirty="0"/>
              <a:t> = assumed correlation(s) for outcomes measured at the same time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rho</a:t>
            </a:r>
            <a:r>
              <a:rPr lang="en-US" dirty="0"/>
              <a:t> can be a single number or a matrix giving values for each pair</a:t>
            </a:r>
          </a:p>
          <a:p>
            <a:pPr lvl="1"/>
            <a:r>
              <a:rPr lang="en-US" dirty="0"/>
              <a:t>If both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obs</a:t>
            </a:r>
            <a:r>
              <a:rPr lang="en-US" dirty="0"/>
              <a:t> and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type</a:t>
            </a:r>
            <a:r>
              <a:rPr lang="en-US" dirty="0"/>
              <a:t> are specified,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rho</a:t>
            </a:r>
            <a:r>
              <a:rPr lang="en-US" dirty="0"/>
              <a:t> should be a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list()</a:t>
            </a:r>
            <a:r>
              <a:rPr lang="en-US" dirty="0"/>
              <a:t> giving the information for each</a:t>
            </a:r>
          </a:p>
        </p:txBody>
      </p:sp>
    </p:spTree>
    <p:extLst>
      <p:ext uri="{BB962C8B-B14F-4D97-AF65-F5344CB8AC3E}">
        <p14:creationId xmlns:p14="http://schemas.microsoft.com/office/powerpoint/2010/main" val="4133284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AE5E-CEE8-DA46-9971-EB48690C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constructing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5F9A-4762-C440-8E6F-5D4ACD94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47626"/>
          </a:xfrm>
        </p:spPr>
        <p:txBody>
          <a:bodyPr>
            <a:normAutofit/>
          </a:bodyPr>
          <a:lstStyle/>
          <a:p>
            <a:r>
              <a:rPr lang="en-US" dirty="0"/>
              <a:t>Realistic: Make some assumptions (“guesstimates”)</a:t>
            </a:r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time1</a:t>
            </a:r>
            <a:r>
              <a:rPr lang="en-US" dirty="0"/>
              <a:t> = column indicating the time a measure was taken</a:t>
            </a:r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phi</a:t>
            </a:r>
            <a:r>
              <a:rPr lang="en-US" dirty="0"/>
              <a:t> = assumed correlation(s) for outcomes measured at the same time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grp1,grp2</a:t>
            </a:r>
            <a:r>
              <a:rPr lang="en-US" dirty="0"/>
              <a:t> = column indicating the time a measure was taken</a:t>
            </a:r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phi</a:t>
            </a:r>
            <a:r>
              <a:rPr lang="en-US" dirty="0"/>
              <a:t> = assumed correlation(s) for outcomes measured at the same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various arguments an be combined depending on the complexity of your study</a:t>
            </a:r>
          </a:p>
        </p:txBody>
      </p:sp>
    </p:spTree>
    <p:extLst>
      <p:ext uri="{BB962C8B-B14F-4D97-AF65-F5344CB8AC3E}">
        <p14:creationId xmlns:p14="http://schemas.microsoft.com/office/powerpoint/2010/main" val="1174897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AE5E-CEE8-DA46-9971-EB48690C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constructing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5F9A-4762-C440-8E6F-5D4ACD94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47626"/>
          </a:xfrm>
        </p:spPr>
        <p:txBody>
          <a:bodyPr>
            <a:normAutofit/>
          </a:bodyPr>
          <a:lstStyle/>
          <a:p>
            <a:r>
              <a:rPr lang="en-US" dirty="0"/>
              <a:t>For correlations, if you have multiple constructs/concepts (</a:t>
            </a:r>
            <a:r>
              <a:rPr lang="en-US" sz="2400" dirty="0">
                <a:latin typeface="Fira Code" pitchFamily="49" charset="0"/>
                <a:cs typeface="Fira Code" pitchFamily="49" charset="0"/>
              </a:rPr>
              <a:t>type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rcalc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 instead of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vcalc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 to construct V</a:t>
            </a:r>
          </a:p>
          <a:p>
            <a:pPr lvl="1"/>
            <a:r>
              <a:rPr lang="en-US" dirty="0"/>
              <a:t>This function can appropriately handle correlations with some overlapping variables versus not</a:t>
            </a:r>
          </a:p>
        </p:txBody>
      </p:sp>
    </p:spTree>
    <p:extLst>
      <p:ext uri="{BB962C8B-B14F-4D97-AF65-F5344CB8AC3E}">
        <p14:creationId xmlns:p14="http://schemas.microsoft.com/office/powerpoint/2010/main" val="1040561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DDB-7838-C040-B544-F60CCC7D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rma.mv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A2249-8145-BF43-B12B-21614278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588407"/>
            <a:ext cx="7810500" cy="466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920B9-0974-E546-AEB7-E4F3879B6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914" y="3120006"/>
            <a:ext cx="496208" cy="3416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B970A2-78BE-CB45-AAF7-74750A173135}"/>
              </a:ext>
            </a:extLst>
          </p:cNvPr>
          <p:cNvSpPr/>
          <p:nvPr/>
        </p:nvSpPr>
        <p:spPr>
          <a:xfrm>
            <a:off x="8536232" y="3090776"/>
            <a:ext cx="775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+ 0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2671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F61821-CF45-CC4E-A2FF-86828FBF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60" y="247946"/>
            <a:ext cx="8379279" cy="568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3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4F713D-F640-854D-9F4A-02E01E58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64" y="390658"/>
            <a:ext cx="7324271" cy="55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AF1AC5-9993-8046-A3B5-03AE5CA7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735" y="105214"/>
            <a:ext cx="7204529" cy="63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7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41F58-5DCE-7C48-A54F-C9123D3D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35" y="102652"/>
            <a:ext cx="8271329" cy="62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7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F3A-AE9C-5E4D-9DA4-3966512F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3B5B-5A22-3640-9016-168D24E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21798"/>
          </a:xfrm>
        </p:spPr>
        <p:txBody>
          <a:bodyPr>
            <a:normAutofit/>
          </a:bodyPr>
          <a:lstStyle/>
          <a:p>
            <a:r>
              <a:rPr lang="en-US" dirty="0"/>
              <a:t>Multiple Time Points </a:t>
            </a:r>
          </a:p>
          <a:p>
            <a:pPr lvl="1"/>
            <a:r>
              <a:rPr lang="en-US" dirty="0"/>
              <a:t>Use autoregressive structure in V (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time1</a:t>
            </a:r>
            <a:r>
              <a:rPr lang="en-US" dirty="0"/>
              <a:t> in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vcalc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) and for the random effects (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struct = "AR"</a:t>
            </a:r>
            <a:r>
              <a:rPr lang="en-US" dirty="0"/>
              <a:t> or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struct = "HAR"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Spatial data</a:t>
            </a:r>
          </a:p>
          <a:p>
            <a:pPr lvl="1"/>
            <a:r>
              <a:rPr lang="en-US" dirty="0"/>
              <a:t>Incorporate spatial correlation into random effects </a:t>
            </a:r>
            <a:br>
              <a:rPr lang="en-US" dirty="0"/>
            </a:br>
            <a:r>
              <a:rPr lang="en-US" dirty="0"/>
              <a:t>(e.g.,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struct = "SPEXP"</a:t>
            </a:r>
            <a:r>
              <a:rPr lang="en-US" dirty="0"/>
              <a:t> or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struct = ”SPGAU"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Common control group</a:t>
            </a:r>
          </a:p>
          <a:p>
            <a:pPr lvl="1"/>
            <a:r>
              <a:rPr lang="en-US" dirty="0"/>
              <a:t>Incorporate shared groups into V (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grp1</a:t>
            </a:r>
            <a:r>
              <a:rPr lang="en-US" dirty="0"/>
              <a:t> and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grp2</a:t>
            </a:r>
            <a:r>
              <a:rPr lang="en-US" dirty="0"/>
              <a:t> in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vcalc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2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BE48-BD7A-A94E-BA48-22E4AF26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Multiple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64DB-2C2E-FC46-A2D9-AEA12DA34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9950" y="1311274"/>
            <a:ext cx="7912100" cy="518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39884B-BABA-B349-A12A-F26777850677}"/>
              </a:ext>
            </a:extLst>
          </p:cNvPr>
          <p:cNvSpPr/>
          <p:nvPr/>
        </p:nvSpPr>
        <p:spPr>
          <a:xfrm>
            <a:off x="2057399" y="1311274"/>
            <a:ext cx="3385457" cy="441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02E8B-5D76-8A41-86D9-A12E2B0E0573}"/>
              </a:ext>
            </a:extLst>
          </p:cNvPr>
          <p:cNvSpPr/>
          <p:nvPr/>
        </p:nvSpPr>
        <p:spPr>
          <a:xfrm>
            <a:off x="2307771" y="2105931"/>
            <a:ext cx="3385457" cy="7787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4FBF82-5AB5-FB45-A689-A1B132566F8C}"/>
              </a:ext>
            </a:extLst>
          </p:cNvPr>
          <p:cNvSpPr/>
          <p:nvPr/>
        </p:nvSpPr>
        <p:spPr>
          <a:xfrm>
            <a:off x="2275114" y="1697262"/>
            <a:ext cx="1066801" cy="408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7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D864-ACC4-1042-92DE-EF73862E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 about dependency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40891-7B74-0442-93A3-4DF408EE7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Does the dependency affect the </a:t>
                </a:r>
                <a:r>
                  <a:rPr lang="en-US" b="1" dirty="0"/>
                  <a:t>true outcomes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Correlations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Does the dependency affect the </a:t>
                </a:r>
                <a:r>
                  <a:rPr lang="en-US" b="1" dirty="0"/>
                  <a:t>observed outcomes </a:t>
                </a:r>
                <a:r>
                  <a:rPr lang="en-US" dirty="0"/>
                  <a:t>and </a:t>
                </a:r>
                <a:r>
                  <a:rPr lang="en-US" b="1" dirty="0"/>
                  <a:t>sampling errors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Correlations Correlations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40891-7B74-0442-93A3-4DF408EE7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27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12A8-CB71-A848-AD57-2C18DC8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random effects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277DD-83C1-FE4E-86B1-7BA1B08D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077114"/>
            <a:ext cx="79121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6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11E0-4FC7-B549-AF4C-D74BC2A3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Implied marginal variance-covariance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2EB9F-8C44-F54D-A757-B9DA3AA0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362074"/>
            <a:ext cx="79121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3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9059-40AB-0C4F-B335-F980F521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rma.mv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 vs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BE82-4468-9B46-B9AA-1B3BFC9A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21798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rma.mv</a:t>
            </a:r>
            <a:r>
              <a:rPr lang="en-US" dirty="0"/>
              <a:t>() function is similar to </a:t>
            </a:r>
            <a:r>
              <a:rPr lang="en-US" dirty="0" err="1"/>
              <a:t>rma</a:t>
            </a:r>
            <a:r>
              <a:rPr lang="en-US" dirty="0"/>
              <a:t>() [or </a:t>
            </a:r>
            <a:r>
              <a:rPr lang="en-US" dirty="0" err="1"/>
              <a:t>rma.uni</a:t>
            </a:r>
            <a:r>
              <a:rPr lang="en-US" dirty="0"/>
              <a:t>()]</a:t>
            </a:r>
          </a:p>
          <a:p>
            <a:pPr lvl="1"/>
            <a:r>
              <a:rPr lang="en-US" dirty="0"/>
              <a:t>More flexible, can handle complex random effects and correlated errors</a:t>
            </a:r>
          </a:p>
          <a:p>
            <a:pPr lvl="1"/>
            <a:r>
              <a:rPr lang="en-US" dirty="0"/>
              <a:t>Need to specify the random effects structure specifically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yi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yi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~ 1, vi = vi, </a:t>
            </a:r>
          </a:p>
          <a:p>
            <a:pPr marL="0" indent="0">
              <a:buNone/>
            </a:pP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method = "REML", data =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dat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r>
              <a:rPr lang="en-US" alt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rma.mv</a:t>
            </a: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alt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yi</a:t>
            </a: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alt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yi</a:t>
            </a: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~ 1, vi = vi, </a:t>
            </a:r>
          </a:p>
          <a:p>
            <a:pPr marL="0" indent="0">
              <a:buNone/>
            </a:pP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   random = ~ 1 | study, </a:t>
            </a:r>
          </a:p>
          <a:p>
            <a:pPr marL="0" indent="0">
              <a:buNone/>
            </a:pP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   method = "REML", data = </a:t>
            </a:r>
            <a:r>
              <a:rPr lang="en-US" alt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dat</a:t>
            </a: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 </a:t>
            </a:r>
            <a:endParaRPr lang="en-US" altLang="en-US" sz="66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8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CD02-6B0C-F64D-8C64-9DE96BD0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BB33-7DE3-E34A-826A-B26A90E5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  <a:p>
            <a:pPr lvl="1"/>
            <a:r>
              <a:rPr lang="en-US" dirty="0"/>
              <a:t>Select one effect size</a:t>
            </a:r>
          </a:p>
          <a:p>
            <a:pPr lvl="1"/>
            <a:r>
              <a:rPr lang="en-US" dirty="0"/>
              <a:t>Compute average effect size</a:t>
            </a:r>
          </a:p>
          <a:p>
            <a:pPr lvl="1"/>
            <a:r>
              <a:rPr lang="en-US" dirty="0"/>
              <a:t>Compute composite effect size</a:t>
            </a:r>
          </a:p>
          <a:p>
            <a:pPr lvl="1"/>
            <a:endParaRPr lang="en-US" dirty="0"/>
          </a:p>
          <a:p>
            <a:r>
              <a:rPr lang="en-US" dirty="0"/>
              <a:t>Robust variance estimation</a:t>
            </a:r>
          </a:p>
          <a:p>
            <a:endParaRPr lang="en-US" dirty="0"/>
          </a:p>
          <a:p>
            <a:r>
              <a:rPr lang="en-US" dirty="0"/>
              <a:t>Modeling dependency structure</a:t>
            </a:r>
          </a:p>
        </p:txBody>
      </p:sp>
    </p:spTree>
    <p:extLst>
      <p:ext uri="{BB962C8B-B14F-4D97-AF65-F5344CB8AC3E}">
        <p14:creationId xmlns:p14="http://schemas.microsoft.com/office/powerpoint/2010/main" val="33513450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2712</TotalTime>
  <Words>976</Words>
  <Application>Microsoft Macintosh PowerPoint</Application>
  <PresentationFormat>Widescreen</PresentationFormat>
  <Paragraphs>133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.AppleSystemUIFont</vt:lpstr>
      <vt:lpstr>Arial</vt:lpstr>
      <vt:lpstr>Calibri</vt:lpstr>
      <vt:lpstr>Cambria Math</vt:lpstr>
      <vt:lpstr>Fira Code</vt:lpstr>
      <vt:lpstr>FiraGO</vt:lpstr>
      <vt:lpstr>Font Awesome 5 Brands Regular</vt:lpstr>
      <vt:lpstr>LucidaGrande</vt:lpstr>
      <vt:lpstr>Wingdings</vt:lpstr>
      <vt:lpstr>1_Office Theme</vt:lpstr>
      <vt:lpstr>Dependent Effects</vt:lpstr>
      <vt:lpstr>Dependency</vt:lpstr>
      <vt:lpstr>Example: Multilevel structure</vt:lpstr>
      <vt:lpstr>Example: Multiple outcomes</vt:lpstr>
      <vt:lpstr>Key question about dependency</vt:lpstr>
      <vt:lpstr>Standard random effects model</vt:lpstr>
      <vt:lpstr>Implied marginal variance-covariance matrix</vt:lpstr>
      <vt:lpstr>rma.mv() vs rma()</vt:lpstr>
      <vt:lpstr>Handling dependency</vt:lpstr>
      <vt:lpstr>Data reduction</vt:lpstr>
      <vt:lpstr>Robust variance estimation</vt:lpstr>
      <vt:lpstr>Robust variance estimation</vt:lpstr>
      <vt:lpstr>R Code</vt:lpstr>
      <vt:lpstr>RVE + Multilevel/Multivariate Models</vt:lpstr>
      <vt:lpstr>Multilevel meta-analysis</vt:lpstr>
      <vt:lpstr>PowerPoint Presentation</vt:lpstr>
      <vt:lpstr>PowerPoint Presentation</vt:lpstr>
      <vt:lpstr>Specifying a multilevel model</vt:lpstr>
      <vt:lpstr>Specifying a multilevel model</vt:lpstr>
      <vt:lpstr>PowerPoint Presentation</vt:lpstr>
      <vt:lpstr>Note</vt:lpstr>
      <vt:lpstr>Note</vt:lpstr>
      <vt:lpstr>Multivariate (correlated outcomes)  meta-analysis</vt:lpstr>
      <vt:lpstr>Multiple correlated outcomes</vt:lpstr>
      <vt:lpstr>PowerPoint Presentation</vt:lpstr>
      <vt:lpstr>PowerPoint Presentation</vt:lpstr>
      <vt:lpstr>PowerPoint Presentation</vt:lpstr>
      <vt:lpstr>Periodontal disease data</vt:lpstr>
      <vt:lpstr>PowerPoint Presentation</vt:lpstr>
      <vt:lpstr>Constructing a within-sample covariance matrix (V)</vt:lpstr>
      <vt:lpstr>Options for constructing V</vt:lpstr>
      <vt:lpstr>Options for constructing V</vt:lpstr>
      <vt:lpstr>Options for constructing V</vt:lpstr>
      <vt:lpstr>rma.mv()</vt:lpstr>
      <vt:lpstr>PowerPoint Presentation</vt:lpstr>
      <vt:lpstr>PowerPoint Presentation</vt:lpstr>
      <vt:lpstr>PowerPoint Presentation</vt:lpstr>
      <vt:lpstr>PowerPoint Presentation</vt:lpstr>
      <vt:lpstr>Additional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13</cp:revision>
  <dcterms:created xsi:type="dcterms:W3CDTF">2020-08-15T16:22:41Z</dcterms:created>
  <dcterms:modified xsi:type="dcterms:W3CDTF">2022-03-10T12:39:02Z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