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663" r:id="rId5"/>
    <p:sldId id="664" r:id="rId6"/>
    <p:sldId id="732" r:id="rId7"/>
    <p:sldId id="733" r:id="rId8"/>
    <p:sldId id="734" r:id="rId9"/>
    <p:sldId id="735" r:id="rId10"/>
    <p:sldId id="736" r:id="rId11"/>
    <p:sldId id="739" r:id="rId12"/>
    <p:sldId id="737" r:id="rId13"/>
    <p:sldId id="738" r:id="rId14"/>
    <p:sldId id="74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79" autoAdjust="0"/>
    <p:restoredTop sz="94694"/>
  </p:normalViewPr>
  <p:slideViewPr>
    <p:cSldViewPr snapToGrid="0">
      <p:cViewPr varScale="1">
        <p:scale>
          <a:sx n="89" d="100"/>
          <a:sy n="89" d="100"/>
        </p:scale>
        <p:origin x="63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9E9DD-BE87-46D0-98E6-18D835742F3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13104-5B66-4F3A-89CF-EEB8E84CD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9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1"/>
          </a:xfrm>
        </p:spPr>
        <p:txBody>
          <a:bodyPr>
            <a:normAutofit/>
          </a:bodyPr>
          <a:lstStyle>
            <a:lvl1pPr marL="0" indent="0" algn="ctr">
              <a:buNone/>
              <a:defRPr sz="2881" b="1">
                <a:latin typeface="Calibri" charset="0"/>
                <a:ea typeface="Calibri" charset="0"/>
                <a:cs typeface="Calibri" charset="0"/>
              </a:defRPr>
            </a:lvl1pPr>
            <a:lvl2pPr marL="457262" indent="0" algn="ctr">
              <a:buNone/>
              <a:defRPr sz="2000"/>
            </a:lvl2pPr>
            <a:lvl3pPr marL="914524" indent="0" algn="ctr">
              <a:buNone/>
              <a:defRPr sz="1800"/>
            </a:lvl3pPr>
            <a:lvl4pPr marL="1371786" indent="0" algn="ctr">
              <a:buNone/>
              <a:defRPr sz="1600"/>
            </a:lvl4pPr>
            <a:lvl5pPr marL="1829046" indent="0" algn="ctr">
              <a:buNone/>
              <a:defRPr sz="1600"/>
            </a:lvl5pPr>
            <a:lvl6pPr marL="2286308" indent="0" algn="ctr">
              <a:buNone/>
              <a:defRPr sz="1600"/>
            </a:lvl6pPr>
            <a:lvl7pPr marL="2743570" indent="0" algn="ctr">
              <a:buNone/>
              <a:defRPr sz="1600"/>
            </a:lvl7pPr>
            <a:lvl8pPr marL="3200832" indent="0" algn="ctr">
              <a:buNone/>
              <a:defRPr sz="1600"/>
            </a:lvl8pPr>
            <a:lvl9pPr marL="365809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946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76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903" y="365126"/>
            <a:ext cx="1455248" cy="5811839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9188116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21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1pPr>
            <a:lvl2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2pPr>
            <a:lvl3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3pPr>
            <a:lvl4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4pPr>
            <a:lvl5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937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5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8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0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632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6075"/>
            <a:ext cx="5181600" cy="495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6075"/>
            <a:ext cx="5181600" cy="495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15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193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17615"/>
            <a:ext cx="5157787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7978"/>
            <a:ext cx="5157787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417615"/>
            <a:ext cx="5183188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977978"/>
            <a:ext cx="5183188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19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253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55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745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62" indent="0">
              <a:buNone/>
              <a:defRPr sz="2800"/>
            </a:lvl2pPr>
            <a:lvl3pPr marL="914524" indent="0">
              <a:buNone/>
              <a:defRPr sz="2400"/>
            </a:lvl3pPr>
            <a:lvl4pPr marL="1371786" indent="0">
              <a:buNone/>
              <a:defRPr sz="2000"/>
            </a:lvl4pPr>
            <a:lvl5pPr marL="1829046" indent="0">
              <a:buNone/>
              <a:defRPr sz="2000"/>
            </a:lvl5pPr>
            <a:lvl6pPr marL="2286308" indent="0">
              <a:buNone/>
              <a:defRPr sz="2000"/>
            </a:lvl6pPr>
            <a:lvl7pPr marL="2743570" indent="0">
              <a:buNone/>
              <a:defRPr sz="2000"/>
            </a:lvl7pPr>
            <a:lvl8pPr marL="3200832" indent="0">
              <a:buNone/>
              <a:defRPr sz="2000"/>
            </a:lvl8pPr>
            <a:lvl9pPr marL="3658094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5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7745"/>
            <a:ext cx="10515600" cy="4205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401564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7" name="Rectangle 16"/>
          <p:cNvSpPr/>
          <p:nvPr userDrawn="1"/>
        </p:nvSpPr>
        <p:spPr>
          <a:xfrm flipV="1">
            <a:off x="0" y="6326053"/>
            <a:ext cx="12192000" cy="43543"/>
          </a:xfrm>
          <a:prstGeom prst="rect">
            <a:avLst/>
          </a:prstGeom>
          <a:solidFill>
            <a:srgbClr val="D6C898"/>
          </a:solidFill>
          <a:ln>
            <a:solidFill>
              <a:srgbClr val="D6C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8" name="Rectangle 17"/>
          <p:cNvSpPr/>
          <p:nvPr userDrawn="1"/>
        </p:nvSpPr>
        <p:spPr>
          <a:xfrm>
            <a:off x="0" y="6277671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7" name="TextBox 6"/>
          <p:cNvSpPr txBox="1"/>
          <p:nvPr userDrawn="1"/>
        </p:nvSpPr>
        <p:spPr>
          <a:xfrm>
            <a:off x="-57637" y="6673638"/>
            <a:ext cx="430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Copyright 2022 |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Brenton M. </a:t>
            </a:r>
            <a:r>
              <a:rPr lang="en-US" sz="800" baseline="0" dirty="0" err="1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Wiernik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| </a:t>
            </a:r>
            <a:r>
              <a:rPr lang="en-US" sz="800" b="0" u="none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Please do not share or cite without permission</a:t>
            </a:r>
            <a:endParaRPr lang="en-US" sz="800" b="0" u="none" dirty="0">
              <a:solidFill>
                <a:schemeClr val="bg1">
                  <a:lumMod val="50000"/>
                </a:schemeClr>
              </a:solidFill>
              <a:latin typeface="Font Awesome 5 Brands Regular" panose="02000503000000000000" pitchFamily="50" charset="0"/>
              <a:cs typeface="FiraGO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6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524" rtl="0" eaLnBrk="1" latinLnBrk="0" hangingPunct="1">
        <a:lnSpc>
          <a:spcPct val="90000"/>
        </a:lnSpc>
        <a:spcBef>
          <a:spcPct val="0"/>
        </a:spcBef>
        <a:buNone/>
        <a:defRPr sz="4401" b="1" kern="1200">
          <a:solidFill>
            <a:srgbClr val="075F42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</p:titleStyle>
    <p:bodyStyle>
      <a:lvl1pPr marL="228630" indent="-228630" algn="l" defTabSz="91452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lang="en-US" sz="2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  <a:lvl2pPr marL="685892" indent="-228630" algn="l" defTabSz="914524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lang="en-US" sz="24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2pPr>
      <a:lvl3pPr marL="1143154" indent="-228630" algn="l" defTabSz="914524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–"/>
        <a:defRPr lang="en-US" sz="20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3pPr>
      <a:lvl4pPr marL="1600416" indent="-228630" algn="l" defTabSz="914524" rtl="0" eaLnBrk="1" latinLnBrk="0" hangingPunct="1">
        <a:lnSpc>
          <a:spcPct val="90000"/>
        </a:lnSpc>
        <a:spcBef>
          <a:spcPts val="500"/>
        </a:spcBef>
        <a:buFont typeface="LucidaGrande" charset="0"/>
        <a:buChar char="□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4pPr>
      <a:lvl5pPr marL="2057678" indent="-228630" algn="l" defTabSz="914524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5pPr>
      <a:lvl6pPr marL="2514940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20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46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724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6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2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8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4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308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7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3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9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Sensitivity Analyses and Assumption Checks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0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66CD9E-A84D-431A-A85F-3AC67A4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Meta-Regression: </a:t>
            </a:r>
            <a:br>
              <a:rPr lang="en-US" dirty="0"/>
            </a:br>
            <a:r>
              <a:rPr lang="en-US" dirty="0"/>
              <a:t>Homogeneity of residual variance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71566C-EFA1-4E09-8E82-7462EA07D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54199"/>
            <a:ext cx="5181600" cy="43227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Plot predicted values against square-root absolute standardized residuals</a:t>
            </a:r>
          </a:p>
          <a:p>
            <a:endParaRPr lang="en-US" dirty="0"/>
          </a:p>
          <a:p>
            <a:r>
              <a:rPr lang="en-US" dirty="0"/>
              <a:t>A clear nonlinear trend would suggest uneven heterogeneity of residual variance</a:t>
            </a:r>
          </a:p>
          <a:p>
            <a:pPr lvl="1"/>
            <a:r>
              <a:rPr lang="en-US" dirty="0"/>
              <a:t>Usually means a missing moderator</a:t>
            </a:r>
          </a:p>
          <a:p>
            <a:pPr lvl="1"/>
            <a:r>
              <a:rPr lang="en-US" dirty="0"/>
              <a:t>Or use a better transformation of the outcome (e.g., ZCOR instead of UCOR)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1B28E88-7008-4EED-AC15-DF57B60CA4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1630476"/>
            <a:ext cx="5181600" cy="4109286"/>
          </a:xfrm>
        </p:spPr>
      </p:pic>
    </p:spTree>
    <p:extLst>
      <p:ext uri="{BB962C8B-B14F-4D97-AF65-F5344CB8AC3E}">
        <p14:creationId xmlns:p14="http://schemas.microsoft.com/office/powerpoint/2010/main" val="2963009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66CD9E-A84D-431A-A85F-3AC67A4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Meta-Regression: </a:t>
            </a:r>
            <a:br>
              <a:rPr lang="en-US" dirty="0"/>
            </a:br>
            <a:r>
              <a:rPr lang="en-US" dirty="0"/>
              <a:t>Homogeneity of random effects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71566C-EFA1-4E09-8E82-7462EA07D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54199"/>
            <a:ext cx="5181600" cy="4322763"/>
          </a:xfrm>
        </p:spPr>
        <p:txBody>
          <a:bodyPr>
            <a:normAutofit/>
          </a:bodyPr>
          <a:lstStyle/>
          <a:p>
            <a:r>
              <a:rPr lang="en-US" dirty="0"/>
              <a:t>Plot predicted values against square-root absolute random effects estimates</a:t>
            </a:r>
          </a:p>
          <a:p>
            <a:endParaRPr lang="en-US" dirty="0"/>
          </a:p>
          <a:p>
            <a:r>
              <a:rPr lang="en-US" dirty="0"/>
              <a:t>A clear nonlinear trend would suggest uneven heterogeneity of true outcome variance</a:t>
            </a:r>
          </a:p>
          <a:p>
            <a:pPr lvl="1"/>
            <a:r>
              <a:rPr lang="en-US" dirty="0"/>
              <a:t>Usually means a missing moderator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1B28E88-7008-4EED-AC15-DF57B60CA4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1442403"/>
            <a:ext cx="5181600" cy="4517707"/>
          </a:xfrm>
        </p:spPr>
      </p:pic>
    </p:spTree>
    <p:extLst>
      <p:ext uri="{BB962C8B-B14F-4D97-AF65-F5344CB8AC3E}">
        <p14:creationId xmlns:p14="http://schemas.microsoft.com/office/powerpoint/2010/main" val="86389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17EE-4703-40FF-91ED-09FCB388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Meta-Regression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7803-24D0-40C7-B9F3-C1A70ED8D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 outliers: Results are not overly influenced by 1 or 2 studies</a:t>
            </a:r>
          </a:p>
          <a:p>
            <a:endParaRPr lang="en-US" dirty="0"/>
          </a:p>
          <a:p>
            <a:r>
              <a:rPr lang="en-US" dirty="0"/>
              <a:t>Linearity : Correct functional form between continuous predictors and response (e.g., linear, could also be polynomial, splines, etc.)</a:t>
            </a:r>
          </a:p>
          <a:p>
            <a:pPr lvl="1"/>
            <a:endParaRPr lang="en-US" dirty="0"/>
          </a:p>
          <a:p>
            <a:r>
              <a:rPr lang="en-US" dirty="0"/>
              <a:t>Independence : Data points are independent of each other</a:t>
            </a:r>
          </a:p>
          <a:p>
            <a:pPr lvl="1"/>
            <a:endParaRPr lang="en-US" dirty="0"/>
          </a:p>
          <a:p>
            <a:r>
              <a:rPr lang="en-US" dirty="0"/>
              <a:t>Homogeneity of variance : Variance of residuals and τ is constant across groups/predictor levels</a:t>
            </a:r>
          </a:p>
          <a:p>
            <a:pPr lvl="1"/>
            <a:endParaRPr lang="en-US" dirty="0"/>
          </a:p>
          <a:p>
            <a:r>
              <a:rPr lang="en-US" dirty="0"/>
              <a:t>Normality of random effects : Residuals and </a:t>
            </a:r>
            <a:r>
              <a:rPr lang="en-US" i="1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 are normally distributed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58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80C2-864A-415E-A823-9D00B1C5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Detecting Influential Points:</a:t>
            </a:r>
            <a:br>
              <a:rPr lang="en-US" dirty="0"/>
            </a:br>
            <a:r>
              <a:rPr lang="en-US" dirty="0"/>
              <a:t>Leave-1-Out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83129-35D5-46B8-9342-3187BAF469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Re-run the analyses, leaving out 1 study each time</a:t>
            </a:r>
          </a:p>
          <a:p>
            <a:pPr lvl="1"/>
            <a:r>
              <a:rPr lang="en-US" dirty="0"/>
              <a:t>Examine how model results change each time</a:t>
            </a:r>
          </a:p>
          <a:p>
            <a:pPr marL="0" indent="0">
              <a:buNone/>
            </a:pPr>
            <a:endParaRPr lang="en-US" sz="2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mod_loo</a:t>
            </a: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&lt;- leave1out(</a:t>
            </a:r>
            <a:r>
              <a:rPr lang="en-US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mod_mg</a:t>
            </a: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 range(</a:t>
            </a:r>
            <a:r>
              <a:rPr lang="en-US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mod_loo$estimate</a:t>
            </a: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[1] -0.8753711 -0.6776824</a:t>
            </a:r>
          </a:p>
          <a:p>
            <a:pPr marL="0" indent="0">
              <a:buNone/>
            </a:pPr>
            <a:endParaRPr lang="en-US" sz="1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 range(sqrt(mod_loo$tau2))</a:t>
            </a:r>
          </a:p>
          <a:p>
            <a:pPr marL="0" indent="0">
              <a:buNone/>
            </a:pP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[1] 0.2792188 0.4334259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A684E4-3319-4F20-BDB0-55720CE667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3947" y="1077114"/>
            <a:ext cx="5910711" cy="4740882"/>
          </a:xfrm>
        </p:spPr>
      </p:pic>
    </p:spTree>
    <p:extLst>
      <p:ext uri="{BB962C8B-B14F-4D97-AF65-F5344CB8AC3E}">
        <p14:creationId xmlns:p14="http://schemas.microsoft.com/office/powerpoint/2010/main" val="20657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74FE-4553-4BE9-A9B1-AC119387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diagnostics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7CB470-8B19-4DD9-B10B-EBE185B96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</a:t>
            </a:r>
          </a:p>
          <a:p>
            <a:pPr lvl="1"/>
            <a:r>
              <a:rPr lang="en-US" dirty="0"/>
              <a:t>Do 1 or 2 studies have much larger weight than others?</a:t>
            </a:r>
          </a:p>
          <a:p>
            <a:pPr lvl="1"/>
            <a:r>
              <a:rPr lang="en-US" dirty="0"/>
              <a:t>Do these essentially determine the whole result?</a:t>
            </a:r>
          </a:p>
          <a:p>
            <a:pPr lvl="1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weights(mod);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rma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(weights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Cook’s Distance</a:t>
            </a:r>
          </a:p>
          <a:p>
            <a:pPr lvl="1"/>
            <a:r>
              <a:rPr lang="en-US" dirty="0"/>
              <a:t>Measure of “leverage”</a:t>
            </a:r>
          </a:p>
          <a:p>
            <a:pPr lvl="1"/>
            <a:r>
              <a:rPr lang="en-US" dirty="0"/>
              <a:t>How much do predicted values change if a case is excluded?</a:t>
            </a:r>
          </a:p>
          <a:p>
            <a:pPr lvl="1"/>
            <a:r>
              <a:rPr lang="en-US" dirty="0"/>
              <a:t>Values bigger than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qchisq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(.50, p)</a:t>
            </a:r>
            <a:r>
              <a:rPr lang="en-US" dirty="0"/>
              <a:t> can be interpreted as substantial leverage</a:t>
            </a:r>
          </a:p>
        </p:txBody>
      </p:sp>
    </p:spTree>
    <p:extLst>
      <p:ext uri="{BB962C8B-B14F-4D97-AF65-F5344CB8AC3E}">
        <p14:creationId xmlns:p14="http://schemas.microsoft.com/office/powerpoint/2010/main" val="142151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9084-9584-43F8-97C3-9AA80716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1C3D8-A3FD-4BBB-89F3-90E8F8324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     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rstudent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dffits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cook.d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cov.r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tau2.del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QE.del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hat  weight  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dfbs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inf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Morton, 1984        -0.0275  0.0233 0.0006 1.1151   0.1522 19.6249 0.0220  2.2042  0.0230    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Rasmussen, 1986     -0.3294 -0.0220 0.0005 1.2505   0.1763 18.1350 0.1235 12.3523 -0.0221    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Smith, 1986         -0.6068 -0.1256 0.0165 1.1026   0.1461 18.7570 0.0451  4.5142 -0.1254    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Abraham, 1987        0.5400  0.1073 0.0120 1.0845   0.1543 19.5877 0.0167  1.6691  0.1059     </a:t>
            </a:r>
          </a:p>
          <a:p>
            <a:pPr marL="0" indent="0">
              <a:buNone/>
            </a:pP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Feldstedt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1988      2.0850  0.6278 0.3114 0.8717   0.1308 17.2443 0.0986  9.8595  0.6293    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Shechter, 1989      -1.5573 -0.3505 0.1151 0.9068   0.1205 16.7874 0.0287  2.8741 -0.3611     </a:t>
            </a:r>
          </a:p>
          <a:p>
            <a:pPr marL="0" indent="0">
              <a:buNone/>
            </a:pP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Ceremuzynski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1989  -0.3799 -0.0485 0.0025 1.1016   0.1479 19.3051 0.0252  2.5163 -0.0483    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Singh, 1990          0.2941  0.2208 0.0532 1.2217   0.1850 19.6156 0.0935  9.3470  0.2193    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Pereira, 1990       -1.2075 -0.2590 0.0663 0.9810   0.1293 17.6889 0.0289  2.8919 -0.2637    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Shechter, 1991      -1.6114 -0.5052 0.2364 0.9012   0.1073 16.0787 0.0498  4.9841 -0.5244    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Golf, 1991           0.3549  0.2518 0.0697 1.2291   0.1879 19.6348 0.1010 10.0989  0.2511     </a:t>
            </a:r>
          </a:p>
          <a:p>
            <a:pPr marL="0" indent="0">
              <a:buNone/>
            </a:pP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Thogersen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1991      0.0314  0.0986 0.0104 1.1905   0.1721 19.4877 0.0697  6.9694  0.0972    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LIMIT-2, 1992        1.7747  0.8538 0.4433 1.1081   0.0780 12.7145 0.2164 21.6445  0.7469   *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Shechter, 1995      -1.2264 -0.4836 0.2259 1.0143   0.1129 16.4793 0.0807  8.0746 -0.4915 </a:t>
            </a:r>
          </a:p>
        </p:txBody>
      </p:sp>
    </p:spTree>
    <p:extLst>
      <p:ext uri="{BB962C8B-B14F-4D97-AF65-F5344CB8AC3E}">
        <p14:creationId xmlns:p14="http://schemas.microsoft.com/office/powerpoint/2010/main" val="375179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9084-9584-43F8-97C3-9AA80716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diagnostics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0E43A8-EF4D-4077-BB1A-9953ADE64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5613400" cy="4205324"/>
          </a:xfrm>
        </p:spPr>
        <p:txBody>
          <a:bodyPr/>
          <a:lstStyle/>
          <a:p>
            <a:r>
              <a:rPr lang="en-US" dirty="0"/>
              <a:t>If you have highly influential studies, consider reporting results with and without the study</a:t>
            </a:r>
          </a:p>
          <a:p>
            <a:endParaRPr lang="en-US" dirty="0"/>
          </a:p>
          <a:p>
            <a:r>
              <a:rPr lang="en-US" dirty="0"/>
              <a:t>But be cautious! Remember the LIMIT-2 study here was the best guess!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41CA05-3F54-43CC-8508-076F80C64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350" y="0"/>
            <a:ext cx="5327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3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D77F-9353-4788-B0FC-9CA69D6B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normality assumptions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C863DC6-A088-4D75-A23F-4585F23BF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Residuals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27BA1E1-39EB-49D0-ADB0-010652C36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Random effects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30D32A9A-C50A-4BFA-B883-DE5236D3BA4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884436" y="1977979"/>
            <a:ext cx="3758717" cy="4838230"/>
          </a:xfrm>
        </p:spPr>
      </p:pic>
      <p:pic>
        <p:nvPicPr>
          <p:cNvPr id="22" name="Content Placeholder 8">
            <a:extLst>
              <a:ext uri="{FF2B5EF4-FFF2-40B4-BE49-F238E27FC236}">
                <a16:creationId xmlns:a16="http://schemas.microsoft.com/office/drawing/2014/main" id="{B4401FCA-A64F-4819-964D-1901DBEA05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95930" y="1858204"/>
            <a:ext cx="3851803" cy="4958051"/>
          </a:xfrm>
        </p:spPr>
      </p:pic>
    </p:spTree>
    <p:extLst>
      <p:ext uri="{BB962C8B-B14F-4D97-AF65-F5344CB8AC3E}">
        <p14:creationId xmlns:p14="http://schemas.microsoft.com/office/powerpoint/2010/main" val="130312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99B063-7BDF-4B52-8B8E-08B251DF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non-normality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927BFD-F4A7-48D0-996E-DC4C980C3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dropping studies well outside the assumed normal distribution</a:t>
            </a:r>
          </a:p>
          <a:p>
            <a:endParaRPr lang="en-US" dirty="0"/>
          </a:p>
          <a:p>
            <a:r>
              <a:rPr lang="en-US" dirty="0"/>
              <a:t>Interpret prediction intervals with caution – they will generally be too wide</a:t>
            </a:r>
          </a:p>
          <a:p>
            <a:pPr lvl="1"/>
            <a:r>
              <a:rPr lang="en-US" dirty="0"/>
              <a:t>Consider focusing on BLUP estimates for the more typical studies rather than the full prediction interval </a:t>
            </a:r>
          </a:p>
        </p:txBody>
      </p:sp>
    </p:spTree>
    <p:extLst>
      <p:ext uri="{BB962C8B-B14F-4D97-AF65-F5344CB8AC3E}">
        <p14:creationId xmlns:p14="http://schemas.microsoft.com/office/powerpoint/2010/main" val="357608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66CD9E-A84D-431A-A85F-3AC67A4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Meta-Regression: Linearity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71566C-EFA1-4E09-8E82-7462EA07D4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Plot predicted values against standardized residuals</a:t>
            </a:r>
          </a:p>
          <a:p>
            <a:endParaRPr lang="en-US" dirty="0"/>
          </a:p>
          <a:p>
            <a:r>
              <a:rPr lang="en-US" dirty="0"/>
              <a:t>A clear nonlinear trend would suggest nonlinearity in the predictor–outcome relationship or a missing moderator</a:t>
            </a:r>
          </a:p>
          <a:p>
            <a:pPr lvl="1"/>
            <a:r>
              <a:rPr lang="en-US" dirty="0"/>
              <a:t>Explore other relationships or moderators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1B28E88-7008-4EED-AC15-DF57B60CA4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265262"/>
            <a:ext cx="5181600" cy="4871989"/>
          </a:xfrm>
        </p:spPr>
      </p:pic>
    </p:spTree>
    <p:extLst>
      <p:ext uri="{BB962C8B-B14F-4D97-AF65-F5344CB8AC3E}">
        <p14:creationId xmlns:p14="http://schemas.microsoft.com/office/powerpoint/2010/main" val="31192827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DFCDA9A-08C7-464F-BC0C-6BFBE80981C8}" vid="{685F6AD9-4AE4-431C-BC78-AF001F829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10C8780454A64385BF21049B1850C5" ma:contentTypeVersion="7" ma:contentTypeDescription="Create a new document." ma:contentTypeScope="" ma:versionID="47a68a81adc4e0e7972bb95a1a99f0b4">
  <xsd:schema xmlns:xsd="http://www.w3.org/2001/XMLSchema" xmlns:xs="http://www.w3.org/2001/XMLSchema" xmlns:p="http://schemas.microsoft.com/office/2006/metadata/properties" xmlns:ns2="d0331357-42e6-4e40-bf0a-1c2f9464db1b" targetNamespace="http://schemas.microsoft.com/office/2006/metadata/properties" ma:root="true" ma:fieldsID="01ec8d09ee7b5b75bd0cb813fd513e00" ns2:_="">
    <xsd:import namespace="d0331357-42e6-4e40-bf0a-1c2f9464db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331357-42e6-4e40-bf0a-1c2f9464db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F011C9-6572-4E3B-BA4C-E687532965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197415-BC9D-4352-8615-FFE6194E5163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d0331357-42e6-4e40-bf0a-1c2f9464db1b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E01F417-FF7B-490D-BC83-D2E21BA12BB0}">
  <ds:schemaRefs>
    <ds:schemaRef ds:uri="d0331357-42e6-4e40-bf0a-1c2f9464db1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Teaching Slides</Template>
  <TotalTime>2937</TotalTime>
  <Words>616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.AppleSystemUIFont</vt:lpstr>
      <vt:lpstr>Arial</vt:lpstr>
      <vt:lpstr>Calibri</vt:lpstr>
      <vt:lpstr>Fira Code</vt:lpstr>
      <vt:lpstr>FiraGO</vt:lpstr>
      <vt:lpstr>Font Awesome 5 Brands Regular</vt:lpstr>
      <vt:lpstr>LucidaGrande</vt:lpstr>
      <vt:lpstr>Wingdings</vt:lpstr>
      <vt:lpstr>1_Office Theme</vt:lpstr>
      <vt:lpstr>Sensitivity Analyses and Assumption Checks</vt:lpstr>
      <vt:lpstr>Meta-Regression Assumptions</vt:lpstr>
      <vt:lpstr>Detecting Influential Points: Leave-1-Out Analysis</vt:lpstr>
      <vt:lpstr>Influence diagnostics</vt:lpstr>
      <vt:lpstr>Influence diagnostics</vt:lpstr>
      <vt:lpstr>Influence diagnostics</vt:lpstr>
      <vt:lpstr>Assessing normality assumptions</vt:lpstr>
      <vt:lpstr>Addressing non-normality</vt:lpstr>
      <vt:lpstr>Meta-Regression: Linearity</vt:lpstr>
      <vt:lpstr>Meta-Regression:  Homogeneity of residual variance</vt:lpstr>
      <vt:lpstr>Meta-Regression:  Homogeneity of random effects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Brenton Wiernik</dc:creator>
  <cp:lastModifiedBy>Brenton Wiernik</cp:lastModifiedBy>
  <cp:revision>17</cp:revision>
  <dcterms:created xsi:type="dcterms:W3CDTF">2020-08-15T16:22:41Z</dcterms:created>
  <dcterms:modified xsi:type="dcterms:W3CDTF">2022-03-09T17:43:35Z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0x010100C510C8780454A64385BF21049B1850C5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xd_Signature">
    <vt:bool>false</vt:bool>
  </property>
</Properties>
</file>