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647" r:id="rId5"/>
    <p:sldId id="648" r:id="rId6"/>
    <p:sldId id="637" r:id="rId7"/>
    <p:sldId id="649" r:id="rId8"/>
    <p:sldId id="654" r:id="rId9"/>
    <p:sldId id="563" r:id="rId10"/>
    <p:sldId id="564" r:id="rId11"/>
    <p:sldId id="677" r:id="rId12"/>
    <p:sldId id="678" r:id="rId13"/>
    <p:sldId id="656" r:id="rId14"/>
    <p:sldId id="655" r:id="rId15"/>
    <p:sldId id="679" r:id="rId16"/>
    <p:sldId id="565" r:id="rId17"/>
    <p:sldId id="657" r:id="rId18"/>
    <p:sldId id="658" r:id="rId19"/>
    <p:sldId id="680" r:id="rId20"/>
    <p:sldId id="683" r:id="rId21"/>
    <p:sldId id="684" r:id="rId22"/>
    <p:sldId id="682" r:id="rId23"/>
    <p:sldId id="681" r:id="rId24"/>
    <p:sldId id="6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5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16:34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27:18.9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Heterogeneity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Observed, expected, and residual variability</a:t>
            </a:r>
          </a:p>
          <a:p>
            <a:r>
              <a:rPr lang="en-US" dirty="0"/>
              <a:t>Estimators for random effects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292699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DerSimonian–Laird (DL)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Restricted maximum likelihood (REML)</a:t>
                </a:r>
              </a:p>
              <a:p>
                <a:pPr lvl="1"/>
                <a:r>
                  <a:rPr lang="en-US" dirty="0"/>
                  <a:t>Iteratively estimated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𝑅𝐸𝑀𝐿</m:t>
                            </m:r>
                          </m:e>
                        </m:d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𝑀𝐿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  <a:blipFill>
                <a:blip r:embed="rId2"/>
                <a:stretch>
                  <a:fillRect l="-1086" t="-2151" b="-5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8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D51-AF70-4967-8B3C-4466B37E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(I-squared)</a:t>
                </a:r>
              </a:p>
              <a:p>
                <a:pPr lvl="1"/>
                <a:r>
                  <a:rPr lang="en-US" dirty="0"/>
                  <a:t>Proportion of the total observed variability not due to sampling error</a:t>
                </a:r>
              </a:p>
              <a:p>
                <a:pPr lvl="1"/>
                <a:r>
                  <a:rPr lang="en-US" dirty="0"/>
                  <a:t>(Room for moderators)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VAF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(H-squared)</a:t>
                </a:r>
              </a:p>
              <a:p>
                <a:pPr lvl="1"/>
                <a:r>
                  <a:rPr lang="en-US" dirty="0"/>
                  <a:t>How many times larger is is the </a:t>
                </a:r>
                <a:br>
                  <a:rPr lang="en-US" dirty="0"/>
                </a:br>
                <a:r>
                  <a:rPr lang="en-US" dirty="0"/>
                  <a:t>total observed variability compared to </a:t>
                </a:r>
                <a:br>
                  <a:rPr lang="en-US" dirty="0"/>
                </a:br>
                <a:r>
                  <a:rPr lang="en-US" dirty="0"/>
                  <a:t>that expected by sampling error?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47310B-1E78-2748-AE46-CB915AB4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4" y="2413275"/>
            <a:ext cx="5423077" cy="3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20D2-43FC-6E46-834C-35E66CDC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vs. Absolute Heterogeneity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relative measure of heterogeneity </a:t>
                </a:r>
              </a:p>
              <a:p>
                <a:pPr lvl="1"/>
                <a:r>
                  <a:rPr lang="en-US" dirty="0"/>
                  <a:t>Often misinterpreted as an absolute measure</a:t>
                </a:r>
              </a:p>
              <a:p>
                <a:pPr marL="457262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If you want to know in absolute terms how much heterogeneity there is, look at the prediction interval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67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mean</a:t>
                </a:r>
              </a:p>
              <a:p>
                <a:pPr lvl="1"/>
                <a:r>
                  <a:rPr lang="en-US" dirty="0"/>
                  <a:t>Precision of our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of </a:t>
                </a:r>
                <a:r>
                  <a:rPr lang="en-US" b="1" dirty="0"/>
                  <a:t>second-order sampling error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“How much might the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move around with more studies?”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interval</a:t>
                </a:r>
              </a:p>
              <a:p>
                <a:pPr lvl="1"/>
                <a:r>
                  <a:rPr lang="en-US" dirty="0"/>
                  <a:t>Where might the true effects be?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“Where do I expect 95% of real effects to be?”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0F128-8EFE-9643-ACEB-1DE62FC0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86" y="1859025"/>
            <a:ext cx="6746587" cy="2959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61C28A-0DA4-5141-98CE-6942412DAB57}"/>
              </a:ext>
            </a:extLst>
          </p:cNvPr>
          <p:cNvSpPr/>
          <p:nvPr/>
        </p:nvSpPr>
        <p:spPr>
          <a:xfrm>
            <a:off x="5084618" y="1859025"/>
            <a:ext cx="2507673" cy="648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08332-30C0-4874-8A7C-7AE33A17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E00-28FE-44DF-85E0-C1E59A5B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78" y="1366154"/>
            <a:ext cx="10515600" cy="5055346"/>
          </a:xfrm>
        </p:spPr>
        <p:txBody>
          <a:bodyPr>
            <a:normAutofit/>
          </a:bodyPr>
          <a:lstStyle/>
          <a:p>
            <a:r>
              <a:rPr lang="en-US" dirty="0"/>
              <a:t>Confidence interval for τ</a:t>
            </a:r>
          </a:p>
          <a:p>
            <a:pPr lvl="1"/>
            <a:r>
              <a:rPr lang="en-US" dirty="0"/>
              <a:t>Constructed using profile likelihood – change </a:t>
            </a:r>
            <a:r>
              <a:rPr lang="en-US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b="0" i="1" dirty="0">
              <a:latin typeface="Cambria Math" panose="020405030504060302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62" lvl="1" indent="0">
              <a:buNone/>
            </a:pPr>
            <a:endParaRPr lang="en-US" dirty="0"/>
          </a:p>
          <a:p>
            <a:pPr lvl="1"/>
            <a:r>
              <a:rPr lang="en-US" dirty="0"/>
              <a:t>“How confident are we in our estimate of the heterogeneity?”</a:t>
            </a:r>
          </a:p>
          <a:p>
            <a:pPr lvl="1"/>
            <a:r>
              <a:rPr lang="en-US" dirty="0"/>
              <a:t>“How much stock should we place in the prediction intervals?”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AD185-F681-E04B-A5BC-831E11B8F3FF}"/>
              </a:ext>
            </a:extLst>
          </p:cNvPr>
          <p:cNvSpPr/>
          <p:nvPr/>
        </p:nvSpPr>
        <p:spPr>
          <a:xfrm>
            <a:off x="5902678" y="4859035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sz="2000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sz="20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9"/>
            <a:ext cx="10515600" cy="711988"/>
          </a:xfrm>
        </p:spPr>
        <p:txBody>
          <a:bodyPr>
            <a:normAutofit/>
          </a:bodyPr>
          <a:lstStyle/>
          <a:p>
            <a:r>
              <a:rPr lang="en-US" dirty="0"/>
              <a:t>Best linear unbiased predictions (BLUPs)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58E1C-951B-C346-8341-D11B3F90C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947" y="813588"/>
            <a:ext cx="8334677" cy="56792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AC6A5-4795-2841-822C-95A41FBE485B}"/>
              </a:ext>
            </a:extLst>
          </p:cNvPr>
          <p:cNvCxnSpPr>
            <a:cxnSpLocks/>
          </p:cNvCxnSpPr>
          <p:nvPr/>
        </p:nvCxnSpPr>
        <p:spPr>
          <a:xfrm flipH="1">
            <a:off x="7184570" y="5799815"/>
            <a:ext cx="544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3A921-9D58-DC4E-A6F5-FE50A3505BD2}"/>
              </a:ext>
            </a:extLst>
          </p:cNvPr>
          <p:cNvCxnSpPr>
            <a:cxnSpLocks/>
          </p:cNvCxnSpPr>
          <p:nvPr/>
        </p:nvCxnSpPr>
        <p:spPr>
          <a:xfrm flipH="1">
            <a:off x="7184570" y="3045729"/>
            <a:ext cx="631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1E724-8452-7B48-9325-B776F5E9A8CB}"/>
              </a:ext>
            </a:extLst>
          </p:cNvPr>
          <p:cNvCxnSpPr>
            <a:cxnSpLocks/>
          </p:cNvCxnSpPr>
          <p:nvPr/>
        </p:nvCxnSpPr>
        <p:spPr>
          <a:xfrm>
            <a:off x="5617030" y="3949242"/>
            <a:ext cx="359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FB4995-867A-AA45-9ACD-9DC0A4F32404}"/>
              </a:ext>
            </a:extLst>
          </p:cNvPr>
          <p:cNvCxnSpPr>
            <a:cxnSpLocks/>
          </p:cNvCxnSpPr>
          <p:nvPr/>
        </p:nvCxnSpPr>
        <p:spPr>
          <a:xfrm>
            <a:off x="6574973" y="4820099"/>
            <a:ext cx="2830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our best guess for the true outcome value for each study</a:t>
                </a:r>
              </a:p>
              <a:p>
                <a:pPr lvl="1"/>
                <a:r>
                  <a:rPr lang="en-US" dirty="0"/>
                  <a:t>Shrink each study toward the mean effect size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Balance two sources of information</a:t>
                </a:r>
              </a:p>
              <a:p>
                <a:pPr lvl="1"/>
                <a:r>
                  <a:rPr lang="en-US" dirty="0"/>
                  <a:t>What is common across all studies?</a:t>
                </a:r>
              </a:p>
              <a:p>
                <a:pPr lvl="1"/>
                <a:r>
                  <a:rPr lang="en-US" dirty="0"/>
                  <a:t>What is unique to each study?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Amount of shrinkage determined by:</a:t>
                </a:r>
              </a:p>
              <a:p>
                <a:pPr lvl="1"/>
                <a:r>
                  <a:rPr lang="en-US" dirty="0"/>
                  <a:t>How extreme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How large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2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BLUP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53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993" y="226503"/>
            <a:ext cx="6324007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DB3-A910-4C37-AA21-A4212E9C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14:cNvPr>
              <p14:cNvContentPartPr/>
              <p14:nvPr/>
            </p14:nvContentPartPr>
            <p14:xfrm>
              <a:off x="7032502" y="32364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4502" y="3218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14:cNvPr>
              <p14:cNvContentPartPr/>
              <p14:nvPr/>
            </p14:nvContentPartPr>
            <p14:xfrm>
              <a:off x="6140062" y="655024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2062" y="653224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24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0"/>
            <a:ext cx="6400800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81FB5-E4F0-F846-9165-12242AA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37E25-B4FD-044C-BD1F-3CFFA2DD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mean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 intercept-only meta-regression, we compute a weighted mean of the effect sizes</a:t>
                </a:r>
              </a:p>
              <a:p>
                <a:pPr lvl="1"/>
                <a:r>
                  <a:rPr lang="en-US" dirty="0"/>
                  <a:t>A variety of choices of weights (invers-variance using sample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inverse-variance using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sample size; with or 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random effects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variance in effect sizes we </a:t>
                </a:r>
                <a:r>
                  <a:rPr lang="en-US" b="1" dirty="0"/>
                  <a:t>observe</a:t>
                </a:r>
                <a:r>
                  <a:rPr lang="en-US" dirty="0"/>
                  <a:t> across studies can be broken in </a:t>
                </a:r>
                <a:r>
                  <a:rPr lang="en-US" b="1" dirty="0"/>
                  <a:t>sampling error </a:t>
                </a:r>
                <a:r>
                  <a:rPr lang="en-US" dirty="0"/>
                  <a:t>and </a:t>
                </a:r>
                <a:r>
                  <a:rPr lang="en-US" b="1" dirty="0"/>
                  <a:t>residual (true) variance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5400" dirty="0"/>
              </a:p>
              <a:p>
                <a:pPr lvl="1"/>
                <a:endParaRPr lang="en-US" sz="5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6956220" y="4259757"/>
            <a:ext cx="3157598" cy="1045028"/>
          </a:xfrm>
          <a:prstGeom prst="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1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Observed variance:</a:t>
                </a:r>
              </a:p>
              <a:p>
                <a:pPr lvl="1"/>
                <a:r>
                  <a:rPr lang="en-US" dirty="0"/>
                  <a:t>Weighted variance of effect sizes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Expected/Predicted Variance </a:t>
            </a:r>
            <a:br>
              <a:rPr lang="en-US" dirty="0"/>
            </a:br>
            <a:r>
              <a:rPr lang="en-US" dirty="0"/>
              <a:t>(Sampling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  <m:sup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correlation, in one study: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we combine studies in meta-analysis, the sampling errors average across studies</a:t>
                </a:r>
              </a:p>
              <a:p>
                <a:r>
                  <a:rPr lang="en-US" dirty="0"/>
                  <a:t>For studies in a meta-analysis as a whole: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  <a:blipFill>
                <a:blip r:embed="rId2"/>
                <a:stretch>
                  <a:fillRect l="-1086" t="-2520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τ</a:t>
            </a:r>
            <a:r>
              <a:rPr lang="en-US" baseline="30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(Residual, True, Random Effects)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Conceptually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There are a variety of </a:t>
                </a:r>
                <a:r>
                  <a:rPr lang="en-US" b="1" dirty="0"/>
                  <a:t>estimators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3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083-DE19-8943-BABE-561E39A4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7B9B-DBC7-494A-81EA-811459C2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39710"/>
          </a:xfrm>
        </p:spPr>
        <p:txBody>
          <a:bodyPr/>
          <a:lstStyle/>
          <a:p>
            <a:r>
              <a:rPr lang="en-US" dirty="0"/>
              <a:t>Hunter-Schmidt estimator</a:t>
            </a:r>
          </a:p>
          <a:p>
            <a:r>
              <a:rPr lang="en-US" b="1" dirty="0"/>
              <a:t>k-corrected Hunter-Schmidt estimator </a:t>
            </a:r>
          </a:p>
          <a:p>
            <a:r>
              <a:rPr lang="en-US" b="1" dirty="0" err="1"/>
              <a:t>DerSimonian</a:t>
            </a:r>
            <a:r>
              <a:rPr lang="en-US" b="1" dirty="0"/>
              <a:t>-Laird estimator </a:t>
            </a:r>
          </a:p>
          <a:p>
            <a:r>
              <a:rPr lang="en-US" dirty="0"/>
              <a:t>Hedges estimator </a:t>
            </a:r>
          </a:p>
          <a:p>
            <a:r>
              <a:rPr lang="en-US" dirty="0" err="1"/>
              <a:t>Sidik-Jonkman</a:t>
            </a:r>
            <a:r>
              <a:rPr lang="en-US" dirty="0"/>
              <a:t> estimator </a:t>
            </a:r>
          </a:p>
          <a:p>
            <a:r>
              <a:rPr lang="en-US" dirty="0"/>
              <a:t>Maximum likelihood estimator </a:t>
            </a:r>
          </a:p>
          <a:p>
            <a:r>
              <a:rPr lang="en-US" b="1" dirty="0"/>
              <a:t>Restricted maximum likelihood estimator*** </a:t>
            </a:r>
          </a:p>
          <a:p>
            <a:r>
              <a:rPr lang="en-US" dirty="0"/>
              <a:t>Empirical Bayes / </a:t>
            </a:r>
            <a:r>
              <a:rPr lang="en-US" dirty="0" err="1"/>
              <a:t>Paule</a:t>
            </a:r>
            <a:r>
              <a:rPr lang="en-US" dirty="0"/>
              <a:t>-Mandel estimator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1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4D8-F36E-DE4A-B31D-C3E3E62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Hunter–Schmidt (HS)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k</a:t>
                </a:r>
                <a:r>
                  <a:rPr lang="en-US" dirty="0"/>
                  <a:t>-corrected Hunter–Schmidt (</a:t>
                </a:r>
                <a:r>
                  <a:rPr lang="en-US" dirty="0" err="1"/>
                  <a:t>HSk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265" b="-26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81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2564</TotalTime>
  <Words>668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.AppleSystemUIFont</vt:lpstr>
      <vt:lpstr>Arial</vt:lpstr>
      <vt:lpstr>Calibri</vt:lpstr>
      <vt:lpstr>Cambria Math</vt:lpstr>
      <vt:lpstr>FiraGO</vt:lpstr>
      <vt:lpstr>Font Awesome 5 Brands Regular</vt:lpstr>
      <vt:lpstr>LucidaGrande</vt:lpstr>
      <vt:lpstr>Wingdings</vt:lpstr>
      <vt:lpstr>1_Office Theme</vt:lpstr>
      <vt:lpstr>Heterogeneity</vt:lpstr>
      <vt:lpstr>Random effects model</vt:lpstr>
      <vt:lpstr>Estimating the mean effect size</vt:lpstr>
      <vt:lpstr>Estimating random effects variance</vt:lpstr>
      <vt:lpstr>Observed Variance</vt:lpstr>
      <vt:lpstr>Expected/Predicted Variance  (Sampling Error)</vt:lpstr>
      <vt:lpstr>Estimating τ2  (Residual, True, Random Effects) Variance</vt:lpstr>
      <vt:lpstr>Estimators for τ2 </vt:lpstr>
      <vt:lpstr>Estimators for τ2 </vt:lpstr>
      <vt:lpstr>Estimators for τ2 </vt:lpstr>
      <vt:lpstr>Related statistics</vt:lpstr>
      <vt:lpstr>Relative vs. Absolute Heterogeneity </vt:lpstr>
      <vt:lpstr>Intervals: Confidence interval for mean</vt:lpstr>
      <vt:lpstr>Intervals: Prediction interval</vt:lpstr>
      <vt:lpstr>Intervals: Confidence interval for τ</vt:lpstr>
      <vt:lpstr>Best linear unbiased predictions (BLUPs)</vt:lpstr>
      <vt:lpstr>Best linear unbiased predictions (BLUPs)</vt:lpstr>
      <vt:lpstr>Best linear unbiased predictions (BLUPs)</vt:lpstr>
      <vt:lpstr>Best linear unbiased  predictions (BLUPs)</vt:lpstr>
      <vt:lpstr>Best linear unbiased  predictions (BLUPs)</vt:lpstr>
      <vt:lpstr>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14</cp:revision>
  <dcterms:created xsi:type="dcterms:W3CDTF">2020-08-15T16:22:41Z</dcterms:created>
  <dcterms:modified xsi:type="dcterms:W3CDTF">2023-03-07T14:44:43Z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