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1"/>
  </p:notesMasterIdLst>
  <p:sldIdLst>
    <p:sldId id="663" r:id="rId5"/>
    <p:sldId id="690" r:id="rId6"/>
    <p:sldId id="691" r:id="rId7"/>
    <p:sldId id="692" r:id="rId8"/>
    <p:sldId id="693" r:id="rId9"/>
    <p:sldId id="694" r:id="rId10"/>
    <p:sldId id="695" r:id="rId11"/>
    <p:sldId id="696" r:id="rId12"/>
    <p:sldId id="697" r:id="rId13"/>
    <p:sldId id="677" r:id="rId14"/>
    <p:sldId id="698" r:id="rId15"/>
    <p:sldId id="699" r:id="rId16"/>
    <p:sldId id="700" r:id="rId17"/>
    <p:sldId id="701" r:id="rId18"/>
    <p:sldId id="704" r:id="rId19"/>
    <p:sldId id="702" r:id="rId20"/>
    <p:sldId id="706" r:id="rId21"/>
    <p:sldId id="707" r:id="rId22"/>
    <p:sldId id="708" r:id="rId23"/>
    <p:sldId id="709" r:id="rId24"/>
    <p:sldId id="711" r:id="rId25"/>
    <p:sldId id="710" r:id="rId26"/>
    <p:sldId id="712" r:id="rId27"/>
    <p:sldId id="713" r:id="rId28"/>
    <p:sldId id="714" r:id="rId29"/>
    <p:sldId id="715" r:id="rId30"/>
    <p:sldId id="716" r:id="rId31"/>
    <p:sldId id="721" r:id="rId32"/>
    <p:sldId id="722" r:id="rId33"/>
    <p:sldId id="723" r:id="rId34"/>
    <p:sldId id="725" r:id="rId35"/>
    <p:sldId id="726" r:id="rId36"/>
    <p:sldId id="727" r:id="rId37"/>
    <p:sldId id="724" r:id="rId38"/>
    <p:sldId id="718" r:id="rId39"/>
    <p:sldId id="732" r:id="rId40"/>
    <p:sldId id="733" r:id="rId41"/>
    <p:sldId id="720" r:id="rId42"/>
    <p:sldId id="719" r:id="rId43"/>
    <p:sldId id="728" r:id="rId44"/>
    <p:sldId id="729" r:id="rId45"/>
    <p:sldId id="730" r:id="rId46"/>
    <p:sldId id="731" r:id="rId47"/>
    <p:sldId id="703" r:id="rId48"/>
    <p:sldId id="705" r:id="rId49"/>
    <p:sldId id="71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79" autoAdjust="0"/>
    <p:restoredTop sz="94694"/>
  </p:normalViewPr>
  <p:slideViewPr>
    <p:cSldViewPr snapToGrid="0">
      <p:cViewPr varScale="1">
        <p:scale>
          <a:sx n="89" d="100"/>
          <a:sy n="89" d="100"/>
        </p:scale>
        <p:origin x="63" y="5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E9DD-BE87-46D0-98E6-18D835742F3D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3104-5B66-4F3A-89CF-EEB8E84C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3104-5B66-4F3A-89CF-EEB8E84CD7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0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>
            <a:normAutofit/>
          </a:bodyPr>
          <a:lstStyle>
            <a:lvl1pPr marL="0" indent="0" algn="ctr">
              <a:buNone/>
              <a:defRPr sz="2881" b="1">
                <a:latin typeface="Calibri" charset="0"/>
                <a:ea typeface="Calibri" charset="0"/>
                <a:cs typeface="Calibri" charset="0"/>
              </a:defRPr>
            </a:lvl1pPr>
            <a:lvl2pPr marL="457262" indent="0" algn="ctr">
              <a:buNone/>
              <a:defRPr sz="2000"/>
            </a:lvl2pPr>
            <a:lvl3pPr marL="914524" indent="0" algn="ctr">
              <a:buNone/>
              <a:defRPr sz="1800"/>
            </a:lvl3pPr>
            <a:lvl4pPr marL="1371786" indent="0" algn="ctr">
              <a:buNone/>
              <a:defRPr sz="1600"/>
            </a:lvl4pPr>
            <a:lvl5pPr marL="1829046" indent="0" algn="ctr">
              <a:buNone/>
              <a:defRPr sz="1600"/>
            </a:lvl5pPr>
            <a:lvl6pPr marL="2286308" indent="0" algn="ctr">
              <a:buNone/>
              <a:defRPr sz="1600"/>
            </a:lvl6pPr>
            <a:lvl7pPr marL="2743570" indent="0" algn="ctr">
              <a:buNone/>
              <a:defRPr sz="1600"/>
            </a:lvl7pPr>
            <a:lvl8pPr marL="3200832" indent="0" algn="ctr">
              <a:buNone/>
              <a:defRPr sz="1600"/>
            </a:lvl8pPr>
            <a:lvl9pPr marL="365809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46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7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903" y="365126"/>
            <a:ext cx="1455248" cy="5811839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9188116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1pPr>
            <a:lvl2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2pPr>
            <a:lvl3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3pPr>
            <a:lvl4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4pPr>
            <a:lvl5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3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3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1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193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7615"/>
            <a:ext cx="5157787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7978"/>
            <a:ext cx="5157787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17615"/>
            <a:ext cx="5183188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77978"/>
            <a:ext cx="5183188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19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5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45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62" indent="0">
              <a:buNone/>
              <a:defRPr sz="2800"/>
            </a:lvl2pPr>
            <a:lvl3pPr marL="914524" indent="0">
              <a:buNone/>
              <a:defRPr sz="2400"/>
            </a:lvl3pPr>
            <a:lvl4pPr marL="1371786" indent="0">
              <a:buNone/>
              <a:defRPr sz="2000"/>
            </a:lvl4pPr>
            <a:lvl5pPr marL="1829046" indent="0">
              <a:buNone/>
              <a:defRPr sz="2000"/>
            </a:lvl5pPr>
            <a:lvl6pPr marL="2286308" indent="0">
              <a:buNone/>
              <a:defRPr sz="2000"/>
            </a:lvl6pPr>
            <a:lvl7pPr marL="2743570" indent="0">
              <a:buNone/>
              <a:defRPr sz="2000"/>
            </a:lvl7pPr>
            <a:lvl8pPr marL="3200832" indent="0">
              <a:buNone/>
              <a:defRPr sz="2000"/>
            </a:lvl8pPr>
            <a:lvl9pPr marL="365809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5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745"/>
            <a:ext cx="10515600" cy="420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01564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6326053"/>
            <a:ext cx="12192000" cy="43543"/>
          </a:xfrm>
          <a:prstGeom prst="rect">
            <a:avLst/>
          </a:prstGeom>
          <a:solidFill>
            <a:srgbClr val="D6C898"/>
          </a:solidFill>
          <a:ln>
            <a:solidFill>
              <a:srgbClr val="D6C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8" name="Rectangle 17"/>
          <p:cNvSpPr/>
          <p:nvPr userDrawn="1"/>
        </p:nvSpPr>
        <p:spPr>
          <a:xfrm>
            <a:off x="0" y="6277671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7" name="TextBox 6"/>
          <p:cNvSpPr txBox="1"/>
          <p:nvPr userDrawn="1"/>
        </p:nvSpPr>
        <p:spPr>
          <a:xfrm>
            <a:off x="-57637" y="6673638"/>
            <a:ext cx="430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Copyright 2022 |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Brenton M. </a:t>
            </a:r>
            <a:r>
              <a:rPr lang="en-US" sz="800" baseline="0" dirty="0" err="1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Wiernik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| </a:t>
            </a:r>
            <a:r>
              <a:rPr lang="en-US" sz="800" b="0" u="none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Please do not share or cite without permission</a:t>
            </a:r>
            <a:endParaRPr lang="en-US" sz="800" b="0" u="none" dirty="0">
              <a:solidFill>
                <a:schemeClr val="bg1">
                  <a:lumMod val="50000"/>
                </a:schemeClr>
              </a:solidFill>
              <a:latin typeface="Font Awesome 5 Brands Regular" panose="02000503000000000000" pitchFamily="50" charset="0"/>
              <a:cs typeface="FiraGO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524" rtl="0" eaLnBrk="1" latinLnBrk="0" hangingPunct="1">
        <a:lnSpc>
          <a:spcPct val="90000"/>
        </a:lnSpc>
        <a:spcBef>
          <a:spcPct val="0"/>
        </a:spcBef>
        <a:buNone/>
        <a:defRPr sz="4401" b="1" kern="1200">
          <a:solidFill>
            <a:srgbClr val="075F42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</p:titleStyle>
    <p:bodyStyle>
      <a:lvl1pPr marL="228630" indent="-228630" algn="l" defTabSz="91452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lang="en-US" sz="2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  <a:lvl2pPr marL="685892" indent="-228630" algn="l" defTabSz="914524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lang="en-US" sz="24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2pPr>
      <a:lvl3pPr marL="1143154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lang="en-US" sz="20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3pPr>
      <a:lvl4pPr marL="1600416" indent="-228630" algn="l" defTabSz="914524" rtl="0" eaLnBrk="1" latinLnBrk="0" hangingPunct="1">
        <a:lnSpc>
          <a:spcPct val="90000"/>
        </a:lnSpc>
        <a:spcBef>
          <a:spcPts val="500"/>
        </a:spcBef>
        <a:buFont typeface="LucidaGrande" charset="0"/>
        <a:buChar char="□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4pPr>
      <a:lvl5pPr marL="2057678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5pPr>
      <a:lvl6pPr marL="2514940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0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46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4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8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7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i.org/gmdbx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rystalprisonzone.blogspot.com/2016/07/the-failure-of-fail-safe-n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jrsm.1464" TargetMode="External"/><Relationship Id="rId2" Type="http://schemas.openxmlformats.org/officeDocument/2006/relationships/hyperlink" Target="https://doi.org/10/gf3vw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37/apl000018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Publication Bias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0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1E8B-88EF-F047-8123-2267572C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Variability in Outcomes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FC47E-4F62-3A4E-B81F-0BC6A9D9B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1" y="1077114"/>
            <a:ext cx="9960429" cy="54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4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4F52-BF75-AA40-8150-4AFA3279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Publication bias and questionable research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DFAB6-C956-E94F-93B6-0287CF1FC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4"/>
            <a:ext cx="10515600" cy="51751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Statistically significant findings are: </a:t>
            </a:r>
          </a:p>
          <a:p>
            <a:pPr lvl="1"/>
            <a:r>
              <a:rPr lang="en-US" dirty="0"/>
              <a:t>more likely to be published </a:t>
            </a:r>
          </a:p>
          <a:p>
            <a:pPr lvl="1"/>
            <a:r>
              <a:rPr lang="en-US" dirty="0"/>
              <a:t>more likely to be published quicker </a:t>
            </a:r>
          </a:p>
          <a:p>
            <a:pPr lvl="1"/>
            <a:r>
              <a:rPr lang="en-US" dirty="0"/>
              <a:t>more likely to be cited in English journals </a:t>
            </a:r>
          </a:p>
          <a:p>
            <a:pPr lvl="1"/>
            <a:r>
              <a:rPr lang="en-US" dirty="0"/>
              <a:t>more likely to be published more than once </a:t>
            </a:r>
          </a:p>
          <a:p>
            <a:pPr lvl="1"/>
            <a:r>
              <a:rPr lang="en-US" dirty="0"/>
              <a:t>more likely to be cited by others </a:t>
            </a:r>
          </a:p>
          <a:p>
            <a:pPr lvl="1"/>
            <a:r>
              <a:rPr lang="en-US" dirty="0"/>
              <a:t>… </a:t>
            </a:r>
          </a:p>
          <a:p>
            <a:pPr marL="0" indent="0">
              <a:buNone/>
            </a:pPr>
            <a:r>
              <a:rPr lang="en-US" dirty="0"/>
              <a:t>To get statistically significant results, researchers are likely to:</a:t>
            </a:r>
          </a:p>
          <a:p>
            <a:pPr lvl="1"/>
            <a:r>
              <a:rPr lang="en-US" dirty="0"/>
              <a:t>try out several analyses</a:t>
            </a:r>
          </a:p>
          <a:p>
            <a:pPr lvl="1"/>
            <a:r>
              <a:rPr lang="en-US" dirty="0"/>
              <a:t>selectively drop “outliers” or other cases</a:t>
            </a:r>
          </a:p>
          <a:p>
            <a:pPr lvl="1"/>
            <a:r>
              <a:rPr lang="en-US" dirty="0"/>
              <a:t>drop measures or conditions that “didn’t work”</a:t>
            </a:r>
          </a:p>
          <a:p>
            <a:pPr lvl="1"/>
            <a:r>
              <a:rPr lang="en-US" dirty="0"/>
              <a:t>round numbers selectively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9630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F93FB8-E93E-F241-AB07-AA2E49FC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762000"/>
            <a:ext cx="7899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65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3DD3-9EDB-254F-BD93-7D4A6DCF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your literature have publication bias?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7561-CDF2-4741-BB84-6701BAE24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 err="1"/>
              <a:t>tl;dr</a:t>
            </a:r>
            <a:r>
              <a:rPr lang="en-US" sz="11500" dirty="0"/>
              <a:t> : Yes</a:t>
            </a:r>
          </a:p>
        </p:txBody>
      </p:sp>
    </p:spTree>
    <p:extLst>
      <p:ext uri="{BB962C8B-B14F-4D97-AF65-F5344CB8AC3E}">
        <p14:creationId xmlns:p14="http://schemas.microsoft.com/office/powerpoint/2010/main" val="3833699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3DD3-9EDB-254F-BD93-7D4A6DCF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your literature have publication bias?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C7561-CDF2-4741-BB84-6701BAE24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nuanced: It depends. Probably. </a:t>
            </a:r>
          </a:p>
          <a:p>
            <a:r>
              <a:rPr lang="en-US" dirty="0"/>
              <a:t>Less likely:</a:t>
            </a:r>
          </a:p>
          <a:p>
            <a:pPr lvl="1"/>
            <a:r>
              <a:rPr lang="en-US" dirty="0"/>
              <a:t>Meta-analyses of registered studies</a:t>
            </a:r>
          </a:p>
          <a:p>
            <a:pPr lvl="1"/>
            <a:r>
              <a:rPr lang="en-US" dirty="0"/>
              <a:t>Meta-analyses of “non-headline” results</a:t>
            </a:r>
          </a:p>
          <a:p>
            <a:pPr lvl="1"/>
            <a:r>
              <a:rPr lang="en-US" dirty="0"/>
              <a:t>(Mathur &amp; </a:t>
            </a:r>
            <a:r>
              <a:rPr lang="en-US" dirty="0" err="1"/>
              <a:t>VanderWeele</a:t>
            </a:r>
            <a:r>
              <a:rPr lang="en-US" dirty="0"/>
              <a:t>, 2021, </a:t>
            </a:r>
            <a:r>
              <a:rPr lang="en-US" dirty="0">
                <a:hlinkClick r:id="rId2"/>
              </a:rPr>
              <a:t>https://doi.org/gmdbxw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8292E-A12E-124F-B1DB-4AAA03F87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485" y="3570514"/>
            <a:ext cx="8372516" cy="32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37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0127-C002-0D46-AFCD-DB37D4B5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Dealing with Publication Bias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B9BF-94D4-E84C-992C-2242C9E1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815426"/>
          </a:xfrm>
        </p:spPr>
        <p:txBody>
          <a:bodyPr>
            <a:normAutofit/>
          </a:bodyPr>
          <a:lstStyle/>
          <a:p>
            <a:r>
              <a:rPr lang="en-US" dirty="0"/>
              <a:t>Visualizing the meta-analytic data</a:t>
            </a:r>
          </a:p>
          <a:p>
            <a:pPr lvl="1"/>
            <a:r>
              <a:rPr lang="en-US" dirty="0"/>
              <a:t>Funnel plot</a:t>
            </a:r>
          </a:p>
          <a:p>
            <a:pPr lvl="1"/>
            <a:endParaRPr lang="en-US" dirty="0"/>
          </a:p>
          <a:p>
            <a:r>
              <a:rPr lang="en-US" dirty="0"/>
              <a:t>Funnel plot asymmetry </a:t>
            </a:r>
            <a:br>
              <a:rPr lang="en-US" dirty="0"/>
            </a:br>
            <a:r>
              <a:rPr lang="en-US" dirty="0"/>
              <a:t>(are small studies different from large studies)</a:t>
            </a:r>
          </a:p>
          <a:p>
            <a:pPr lvl="1"/>
            <a:r>
              <a:rPr lang="en-US" dirty="0"/>
              <a:t>Regression tests (“Egger”, PET–PEESE)</a:t>
            </a:r>
          </a:p>
          <a:p>
            <a:pPr lvl="1"/>
            <a:r>
              <a:rPr lang="en-US" strike="sngStrike" dirty="0"/>
              <a:t>Trim and fill</a:t>
            </a:r>
          </a:p>
          <a:p>
            <a:pPr marL="457262" lvl="1" indent="0">
              <a:buNone/>
            </a:pPr>
            <a:endParaRPr lang="en-US" strike="sngStrike" dirty="0"/>
          </a:p>
          <a:p>
            <a:r>
              <a:rPr lang="en-US" dirty="0"/>
              <a:t>Cumulative meta-analysis </a:t>
            </a:r>
            <a:br>
              <a:rPr lang="en-US" dirty="0"/>
            </a:br>
            <a:r>
              <a:rPr lang="en-US" dirty="0"/>
              <a:t>(does adding small studies change result)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637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0127-C002-0D46-AFCD-DB37D4B5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Dealing with Publication Bias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B9BF-94D4-E84C-992C-2242C9E1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8154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“Robustness” </a:t>
            </a:r>
            <a:br>
              <a:rPr lang="en-US" dirty="0"/>
            </a:br>
            <a:r>
              <a:rPr lang="en-US" dirty="0"/>
              <a:t>(how many null studies would we need to cancel results)</a:t>
            </a:r>
          </a:p>
          <a:p>
            <a:pPr lvl="1"/>
            <a:r>
              <a:rPr lang="en-US" strike="sngStrike" dirty="0"/>
              <a:t>Failsafe N / File drawer analysis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p</a:t>
            </a:r>
            <a:r>
              <a:rPr lang="en-US" dirty="0"/>
              <a:t> value distribution (do </a:t>
            </a:r>
            <a:r>
              <a:rPr lang="en-US" i="1" dirty="0"/>
              <a:t>p</a:t>
            </a:r>
            <a:r>
              <a:rPr lang="en-US" dirty="0"/>
              <a:t> values resemble a reliable literature)</a:t>
            </a:r>
          </a:p>
          <a:p>
            <a:pPr lvl="1"/>
            <a:r>
              <a:rPr lang="en-US" dirty="0"/>
              <a:t>Contour-enhanced funnel plot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curve</a:t>
            </a:r>
          </a:p>
          <a:p>
            <a:pPr lvl="1"/>
            <a:r>
              <a:rPr lang="en-US" i="1" dirty="0"/>
              <a:t>p </a:t>
            </a:r>
            <a:r>
              <a:rPr lang="en-US" dirty="0"/>
              <a:t>uniform</a:t>
            </a:r>
          </a:p>
          <a:p>
            <a:pPr lvl="1"/>
            <a:endParaRPr lang="en-US" dirty="0"/>
          </a:p>
          <a:p>
            <a:r>
              <a:rPr lang="en-US" dirty="0"/>
              <a:t>Modeling the publication process </a:t>
            </a:r>
            <a:br>
              <a:rPr lang="en-US" dirty="0"/>
            </a:br>
            <a:r>
              <a:rPr lang="en-US" dirty="0"/>
              <a:t>(why do we think things are published vs not)</a:t>
            </a:r>
          </a:p>
          <a:p>
            <a:pPr lvl="1"/>
            <a:r>
              <a:rPr lang="en-US" dirty="0"/>
              <a:t>Selection models</a:t>
            </a:r>
          </a:p>
          <a:p>
            <a:pPr lvl="1"/>
            <a:r>
              <a:rPr lang="en-US" dirty="0"/>
              <a:t>Agent based models</a:t>
            </a:r>
          </a:p>
        </p:txBody>
      </p:sp>
    </p:spTree>
    <p:extLst>
      <p:ext uri="{BB962C8B-B14F-4D97-AF65-F5344CB8AC3E}">
        <p14:creationId xmlns:p14="http://schemas.microsoft.com/office/powerpoint/2010/main" val="275267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1ED7-F361-D343-9B0B-789C1A9C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 plot asymmetry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1F97-9F34-8D4F-8249-3248B165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Logic: Do large and small studies get systematically different results?</a:t>
            </a:r>
          </a:p>
          <a:p>
            <a:pPr lvl="1"/>
            <a:r>
              <a:rPr lang="en-US" dirty="0"/>
              <a:t>Larger studies are less “swingy” — less opportunity to censor</a:t>
            </a:r>
          </a:p>
          <a:p>
            <a:pPr lvl="1"/>
            <a:r>
              <a:rPr lang="en-US" dirty="0"/>
              <a:t>Larger studies more likely to have </a:t>
            </a:r>
            <a:r>
              <a:rPr lang="en-US" i="1" dirty="0"/>
              <a:t>p</a:t>
            </a:r>
            <a:r>
              <a:rPr lang="en-US" dirty="0"/>
              <a:t> &lt; .05 regardless of ES</a:t>
            </a:r>
          </a:p>
          <a:p>
            <a:pPr lvl="1"/>
            <a:endParaRPr lang="en-US" dirty="0"/>
          </a:p>
          <a:p>
            <a:r>
              <a:rPr lang="en-US" dirty="0"/>
              <a:t>Tested by examining whether the funnel plot is asymmetrical</a:t>
            </a:r>
          </a:p>
          <a:p>
            <a:pPr lvl="1"/>
            <a:r>
              <a:rPr lang="en-US" dirty="0"/>
              <a:t>Does the precision/standard error predict the observed effect size?</a:t>
            </a:r>
          </a:p>
          <a:p>
            <a:pPr marL="45726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73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5B7B-CA40-E54D-B61E-B69086A4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F27FB8-1411-ED47-9B53-863C36126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686" y="1317744"/>
            <a:ext cx="6921964" cy="510210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4B4814-B2A8-2041-8F16-9935C25935CF}"/>
              </a:ext>
            </a:extLst>
          </p:cNvPr>
          <p:cNvCxnSpPr/>
          <p:nvPr/>
        </p:nvCxnSpPr>
        <p:spPr>
          <a:xfrm flipH="1">
            <a:off x="6223322" y="1979271"/>
            <a:ext cx="1439119" cy="38543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546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5B7B-CA40-E54D-B61E-B69086A4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EA74F-836C-F848-A3E5-25829A61ECFE}"/>
              </a:ext>
            </a:extLst>
          </p:cNvPr>
          <p:cNvSpPr/>
          <p:nvPr/>
        </p:nvSpPr>
        <p:spPr>
          <a:xfrm>
            <a:off x="6564339" y="159307"/>
            <a:ext cx="1179871" cy="2265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D76D44-2AB1-204B-8A17-5B40EC359AA4}"/>
              </a:ext>
            </a:extLst>
          </p:cNvPr>
          <p:cNvCxnSpPr>
            <a:cxnSpLocks/>
          </p:cNvCxnSpPr>
          <p:nvPr/>
        </p:nvCxnSpPr>
        <p:spPr>
          <a:xfrm>
            <a:off x="5756339" y="319872"/>
            <a:ext cx="0" cy="55163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847FF2-7C12-114D-A4C4-58B5B9690949}"/>
              </a:ext>
            </a:extLst>
          </p:cNvPr>
          <p:cNvCxnSpPr>
            <a:cxnSpLocks/>
          </p:cNvCxnSpPr>
          <p:nvPr/>
        </p:nvCxnSpPr>
        <p:spPr>
          <a:xfrm flipH="1">
            <a:off x="5745453" y="5822599"/>
            <a:ext cx="56605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FCD774-2C87-494A-AC6D-5D1C2EAE1742}"/>
              </a:ext>
            </a:extLst>
          </p:cNvPr>
          <p:cNvSpPr txBox="1"/>
          <p:nvPr/>
        </p:nvSpPr>
        <p:spPr>
          <a:xfrm>
            <a:off x="4226151" y="293322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872ACB-520A-A945-9224-D6BBACB315A5}"/>
              </a:ext>
            </a:extLst>
          </p:cNvPr>
          <p:cNvSpPr txBox="1"/>
          <p:nvPr/>
        </p:nvSpPr>
        <p:spPr>
          <a:xfrm>
            <a:off x="8066085" y="5822599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error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00F6F2-85CB-6C45-85CF-7B6B154C1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00" r="9669" b="16700"/>
          <a:stretch/>
        </p:blipFill>
        <p:spPr>
          <a:xfrm rot="16200000">
            <a:off x="5772788" y="927771"/>
            <a:ext cx="4362985" cy="425003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4B4814-B2A8-2041-8F16-9935C25935CF}"/>
              </a:ext>
            </a:extLst>
          </p:cNvPr>
          <p:cNvCxnSpPr>
            <a:cxnSpLocks/>
          </p:cNvCxnSpPr>
          <p:nvPr/>
        </p:nvCxnSpPr>
        <p:spPr>
          <a:xfrm>
            <a:off x="6389225" y="2222338"/>
            <a:ext cx="4285254" cy="21433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9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5F32-D581-914B-96AF-1EFAB430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Magnesium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B18B-AC17-EE4D-A0B4-EC8E05C5D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Meta-analysis on the effectiveness of intravenous magnesium treatment in acute myocardial infarction for reducing the risk of mortality and arrhythmias </a:t>
            </a:r>
          </a:p>
          <a:p>
            <a:endParaRPr lang="en-US" dirty="0"/>
          </a:p>
        </p:txBody>
      </p:sp>
      <p:pic>
        <p:nvPicPr>
          <p:cNvPr id="1026" name="Picture 2" descr="Magnesium Sulfate Injection | Empower Pharmacy | Outsourcing">
            <a:extLst>
              <a:ext uri="{FF2B5EF4-FFF2-40B4-BE49-F238E27FC236}">
                <a16:creationId xmlns:a16="http://schemas.microsoft.com/office/drawing/2014/main" id="{2DFDB79A-7208-9C45-B941-F12BF49FB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554" y="2547257"/>
            <a:ext cx="2586446" cy="431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1BEF96-010B-7E41-9D58-6DE63D0DF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832" y="3185821"/>
            <a:ext cx="5793722" cy="356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19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CA88-0D2F-6E45-871D-B1735A0E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14BCF-2FB1-BA45-A3A6-A4BF98A4E4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5"/>
                <a:ext cx="10515600" cy="466636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Use an index of precision as a moderator in a meta-regression</a:t>
                </a:r>
              </a:p>
              <a:p>
                <a:pPr lvl="1"/>
                <a:r>
                  <a:rPr lang="en-US" dirty="0"/>
                  <a:t>Standard error (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"sei"</a:t>
                </a:r>
                <a:r>
                  <a:rPr lang="en-US" dirty="0"/>
                  <a:t>) </a:t>
                </a:r>
                <a:br>
                  <a:rPr lang="en-US" dirty="0"/>
                </a:br>
                <a:r>
                  <a:rPr lang="en-US" dirty="0"/>
                  <a:t>   </a:t>
                </a:r>
                <a:r>
                  <a:rPr lang="en-US" i="1" dirty="0"/>
                  <a:t>aka</a:t>
                </a:r>
                <a:r>
                  <a:rPr lang="en-US" dirty="0"/>
                  <a:t> “PET” (precision-effect test)</a:t>
                </a:r>
              </a:p>
              <a:p>
                <a:pPr lvl="1"/>
                <a:r>
                  <a:rPr lang="en-US" dirty="0"/>
                  <a:t>Sampling variance (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"vi"</a:t>
                </a:r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dirty="0"/>
                  <a:t>   </a:t>
                </a:r>
                <a:r>
                  <a:rPr lang="en-US" i="1" dirty="0"/>
                  <a:t>aka</a:t>
                </a:r>
                <a:r>
                  <a:rPr lang="en-US" dirty="0"/>
                  <a:t> “PEESE” (precision-effect estimate with standard error)</a:t>
                </a:r>
              </a:p>
              <a:p>
                <a:pPr lvl="1"/>
                <a:r>
                  <a:rPr lang="en-US" dirty="0"/>
                  <a:t>Sample size (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</a:t>
                </a:r>
                <a:r>
                  <a:rPr lang="en-US" dirty="0" err="1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ni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</a:t>
                </a:r>
                <a:r>
                  <a:rPr lang="en-US" dirty="0"/>
                  <a:t>) or square-root sample size (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</a:t>
                </a:r>
                <a:r>
                  <a:rPr lang="en-US" dirty="0" err="1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sqrtni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</a:t>
                </a:r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Caution!</a:t>
                </a:r>
                <a:r>
                  <a:rPr lang="en-US" dirty="0"/>
                  <a:t> If effect size is part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formula (e.g., SMD, UCOR), can create artificial association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Solution: Use </a:t>
                </a:r>
                <a:r>
                  <a:rPr lang="en-US" dirty="0" err="1"/>
                  <a:t>vtype</a:t>
                </a:r>
                <a:r>
                  <a:rPr lang="en-US" dirty="0"/>
                  <a:t> = "AV”</a:t>
                </a:r>
              </a:p>
              <a:p>
                <a:pPr lvl="1"/>
                <a:r>
                  <a:rPr lang="en-US" dirty="0"/>
                  <a:t>Solution: Use 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</a:t>
                </a:r>
                <a:r>
                  <a:rPr lang="en-US" dirty="0" err="1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sqrtni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</a:t>
                </a:r>
                <a:r>
                  <a:rPr lang="en-US" dirty="0">
                    <a:ea typeface="Fira Code" pitchFamily="49" charset="0"/>
                  </a:rPr>
                  <a:t>/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</a:t>
                </a:r>
                <a:r>
                  <a:rPr lang="en-US" dirty="0" err="1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ni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</a:t>
                </a:r>
                <a:r>
                  <a:rPr lang="en-US" dirty="0">
                    <a:ea typeface="Fira Code" pitchFamily="49" charset="0"/>
                  </a:rPr>
                  <a:t> in place of 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"sei"</a:t>
                </a:r>
                <a:r>
                  <a:rPr lang="en-US" dirty="0">
                    <a:ea typeface="Fira Code" pitchFamily="49" charset="0"/>
                  </a:rPr>
                  <a:t>/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"vi"</a:t>
                </a:r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14BCF-2FB1-BA45-A3A6-A4BF98A4E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5"/>
                <a:ext cx="10515600" cy="4666366"/>
              </a:xfrm>
              <a:blipFill>
                <a:blip r:embed="rId2"/>
                <a:stretch>
                  <a:fillRect l="-1086" t="-2168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139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1805-16A6-774B-837E-D62A88F0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63837B2-981C-6245-B19C-620D72781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010874" cy="4950888"/>
          </a:xfrm>
        </p:spPr>
        <p:txBody>
          <a:bodyPr>
            <a:normAutofit/>
          </a:bodyPr>
          <a:lstStyle/>
          <a:p>
            <a:r>
              <a:rPr lang="en-US" dirty="0"/>
              <a:t>PET (sei)</a:t>
            </a:r>
          </a:p>
          <a:p>
            <a:pPr lvl="1"/>
            <a:r>
              <a:rPr lang="en-US" dirty="0"/>
              <a:t>t = -3.1486, df = 12, p = 0.0084</a:t>
            </a:r>
          </a:p>
          <a:p>
            <a:pPr lvl="1"/>
            <a:r>
              <a:rPr lang="en-US" dirty="0"/>
              <a:t>Limit Estimate (as sei -&gt; 0):   </a:t>
            </a:r>
            <a:br>
              <a:rPr lang="en-US" dirty="0"/>
            </a:br>
            <a:r>
              <a:rPr lang="en-US" dirty="0"/>
              <a:t>b = -0.1222 (CI: -0.46, 0.21)</a:t>
            </a:r>
          </a:p>
          <a:p>
            <a:endParaRPr lang="en-US" dirty="0"/>
          </a:p>
          <a:p>
            <a:r>
              <a:rPr lang="en-US" dirty="0"/>
              <a:t>PEESE (vi)</a:t>
            </a:r>
          </a:p>
          <a:p>
            <a:pPr lvl="1"/>
            <a:r>
              <a:rPr lang="en-US" dirty="0"/>
              <a:t>t = -2.0103, df = 12, p = 0.0674</a:t>
            </a:r>
          </a:p>
          <a:p>
            <a:pPr lvl="1"/>
            <a:r>
              <a:rPr lang="en-US" dirty="0"/>
              <a:t>Limit Estimate (as vi -&gt; 0):    </a:t>
            </a:r>
            <a:br>
              <a:rPr lang="en-US" dirty="0"/>
            </a:br>
            <a:r>
              <a:rPr lang="en-US" dirty="0"/>
              <a:t>b = -0.4396 (CI: -0.82, -0.05)</a:t>
            </a:r>
          </a:p>
          <a:p>
            <a:pPr lvl="1"/>
            <a:endParaRPr lang="en-US" dirty="0"/>
          </a:p>
        </p:txBody>
      </p:sp>
      <p:pic>
        <p:nvPicPr>
          <p:cNvPr id="14" name="Content Placeholder 5">
            <a:extLst>
              <a:ext uri="{FF2B5EF4-FFF2-40B4-BE49-F238E27FC236}">
                <a16:creationId xmlns:a16="http://schemas.microsoft.com/office/drawing/2014/main" id="{710E175F-9E19-4D4E-9E35-ABD9A0929C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2927" y="-9669"/>
            <a:ext cx="5849073" cy="6846074"/>
          </a:xfrm>
        </p:spPr>
      </p:pic>
    </p:spTree>
    <p:extLst>
      <p:ext uri="{BB962C8B-B14F-4D97-AF65-F5344CB8AC3E}">
        <p14:creationId xmlns:p14="http://schemas.microsoft.com/office/powerpoint/2010/main" val="3961109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006-161C-6D42-9728-3601CD68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PET–PEESE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4288-E24E-0641-B203-A435F70F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PET is more accurate when there is no true effect</a:t>
            </a:r>
          </a:p>
          <a:p>
            <a:r>
              <a:rPr lang="en-US" dirty="0"/>
              <a:t>PEESE is more accurate when there is a true effect</a:t>
            </a:r>
          </a:p>
          <a:p>
            <a:endParaRPr lang="en-US" dirty="0"/>
          </a:p>
          <a:p>
            <a:r>
              <a:rPr lang="en-US" dirty="0"/>
              <a:t>PET–PEESE balances the two</a:t>
            </a:r>
          </a:p>
          <a:p>
            <a:pPr lvl="1"/>
            <a:r>
              <a:rPr lang="en-US" dirty="0"/>
              <a:t>If PET “Limit” CI includes 0, keep the PET estimate</a:t>
            </a:r>
          </a:p>
          <a:p>
            <a:pPr lvl="1"/>
            <a:r>
              <a:rPr lang="en-US" dirty="0"/>
              <a:t>Otherwise, keep the PEESE estimate</a:t>
            </a:r>
          </a:p>
          <a:p>
            <a:pPr lvl="1"/>
            <a:endParaRPr lang="en-US" dirty="0"/>
          </a:p>
          <a:p>
            <a:r>
              <a:rPr lang="en-US" dirty="0"/>
              <a:t>My recommendation: Report both; the best estimate lies somewhere in between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76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BBF1-B928-EC49-9AE7-C372B71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 and Fill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C0AAA-5461-7749-A48A-2CE95144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586375"/>
            <a:ext cx="83820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68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BBF1-B928-EC49-9AE7-C372B71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 and Fill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C0AAA-5461-7749-A48A-2CE95144E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8600" y="1586375"/>
            <a:ext cx="79248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05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BBF1-B928-EC49-9AE7-C372B71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 and Fill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C0AAA-5461-7749-A48A-2CE95144E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8600" y="1586375"/>
            <a:ext cx="79248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96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2FED-39F5-874D-84A7-89C2AFA7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 and Fill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0407D-7CDA-8E46-9279-0FD289F83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352" y="0"/>
            <a:ext cx="5860648" cy="6859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E59168-7D6D-BE4D-A966-20076D4D9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3671"/>
            <a:ext cx="6238161" cy="383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44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E6EA7E-97F1-6747-ABFD-AFE8BA44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 and Fill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8B082-BB94-A345-BB57-56FF74ED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No real reason to expect </a:t>
            </a:r>
            <a:r>
              <a:rPr lang="en-US" i="1" dirty="0"/>
              <a:t>exact</a:t>
            </a:r>
            <a:r>
              <a:rPr lang="en-US" dirty="0"/>
              <a:t> symmetry of the funnel plot</a:t>
            </a:r>
          </a:p>
          <a:p>
            <a:endParaRPr lang="en-US" dirty="0"/>
          </a:p>
          <a:p>
            <a:r>
              <a:rPr lang="en-US" dirty="0"/>
              <a:t>Problem: Forcing asymmetry into specific discrete studies is inflexible</a:t>
            </a:r>
          </a:p>
          <a:p>
            <a:pPr lvl="1"/>
            <a:r>
              <a:rPr lang="en-US" dirty="0"/>
              <a:t>Regression tests like PET–PEESE have the same logic, but model the asymmetry more flexibly</a:t>
            </a:r>
          </a:p>
          <a:p>
            <a:pPr lvl="1"/>
            <a:endParaRPr lang="en-US" dirty="0"/>
          </a:p>
          <a:p>
            <a:r>
              <a:rPr lang="en-US" dirty="0"/>
              <a:t>Problem: Trim-and-fill tends to </a:t>
            </a:r>
            <a:r>
              <a:rPr lang="en-US" dirty="0" err="1"/>
              <a:t>undercorrect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26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EFDB-DE86-D640-8C2F-98CB89B2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Caution: Asymmetry due to moderators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AB3088-D357-E546-A513-F00D765896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Asymmetry doesn’t always mean publication bias!</a:t>
            </a:r>
          </a:p>
          <a:p>
            <a:endParaRPr lang="en-US" dirty="0"/>
          </a:p>
          <a:p>
            <a:r>
              <a:rPr lang="en-US" dirty="0"/>
              <a:t>Legitimate reasons for asymmetry</a:t>
            </a:r>
          </a:p>
          <a:p>
            <a:pPr lvl="1"/>
            <a:r>
              <a:rPr lang="en-US" dirty="0"/>
              <a:t>Moderators: Smaller studies are more robust</a:t>
            </a:r>
          </a:p>
          <a:p>
            <a:pPr lvl="1"/>
            <a:r>
              <a:rPr lang="en-US" dirty="0"/>
              <a:t>Artefacts: Smaller studies used better measurement</a:t>
            </a:r>
          </a:p>
          <a:p>
            <a:pPr lvl="1"/>
            <a:endParaRPr lang="en-US" dirty="0"/>
          </a:p>
          <a:p>
            <a:r>
              <a:rPr lang="en-US" dirty="0"/>
              <a:t>Remedies</a:t>
            </a:r>
          </a:p>
          <a:p>
            <a:pPr lvl="1"/>
            <a:r>
              <a:rPr lang="en-US" dirty="0"/>
              <a:t>Include moderators/corrections and conduct tests on residuals</a:t>
            </a:r>
          </a:p>
          <a:p>
            <a:pPr lvl="1"/>
            <a:r>
              <a:rPr lang="en-US" dirty="0"/>
              <a:t>Be cautious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4E7F04-C455-0749-9574-E36660312F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7081" y="1200519"/>
            <a:ext cx="5934919" cy="445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22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52F2-A9E6-E94E-AB1E-8750A10E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meta-analysis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85CFD56-3D0A-134D-B685-CA2E1E723B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Logic: Smaller studies are more likely to be publication biased</a:t>
                </a:r>
              </a:p>
              <a:p>
                <a:pPr lvl="1"/>
                <a:r>
                  <a:rPr lang="en-US" dirty="0"/>
                  <a:t>How much does adding these more biased studies affect results?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Procedure</a:t>
                </a:r>
              </a:p>
              <a:p>
                <a:pPr lvl="1"/>
                <a:r>
                  <a:rPr lang="en-US" dirty="0"/>
                  <a:t>Start with largest study (smallest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Add 1 study at a time in order of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:br>
                  <a:rPr lang="en-US" dirty="0"/>
                </a:br>
                <a:r>
                  <a:rPr lang="en-US" dirty="0"/>
                  <a:t>re-estimate meta-analyses</a:t>
                </a:r>
              </a:p>
              <a:p>
                <a:pPr lvl="1"/>
                <a:r>
                  <a:rPr lang="en-US" dirty="0"/>
                  <a:t>See how results change as smaller studies are added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85CFD56-3D0A-134D-B685-CA2E1E723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10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31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E960-0DF2-4145-9E25-3B33CA37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Magnesium treatment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E7450-8BC6-634E-AFCB-892BCE73C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242786"/>
            <a:ext cx="8128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09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52F2-A9E6-E94E-AB1E-8750A10E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15087"/>
          </a:xfrm>
        </p:spPr>
        <p:txBody>
          <a:bodyPr>
            <a:normAutofit/>
          </a:bodyPr>
          <a:lstStyle/>
          <a:p>
            <a:r>
              <a:rPr lang="en-US" dirty="0"/>
              <a:t>Cumulative </a:t>
            </a:r>
            <a:br>
              <a:rPr lang="en-US" dirty="0"/>
            </a:br>
            <a:r>
              <a:rPr lang="en-US" dirty="0"/>
              <a:t>meta-analysis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5E02C-4B8F-A043-B654-21579DB59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205" y="-1207362"/>
            <a:ext cx="6890795" cy="806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84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52F2-A9E6-E94E-AB1E-8750A10E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15087"/>
          </a:xfrm>
        </p:spPr>
        <p:txBody>
          <a:bodyPr>
            <a:normAutofit/>
          </a:bodyPr>
          <a:lstStyle/>
          <a:p>
            <a:r>
              <a:rPr lang="en-US" dirty="0"/>
              <a:t>Cumulative </a:t>
            </a:r>
            <a:br>
              <a:rPr lang="en-US" dirty="0"/>
            </a:br>
            <a:r>
              <a:rPr lang="en-US" dirty="0"/>
              <a:t>meta-analysis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5E02C-4B8F-A043-B654-21579DB59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6481" y="-636740"/>
            <a:ext cx="6925519" cy="810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85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52F2-A9E6-E94E-AB1E-8750A10E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36485"/>
          </a:xfrm>
        </p:spPr>
        <p:txBody>
          <a:bodyPr>
            <a:normAutofit/>
          </a:bodyPr>
          <a:lstStyle/>
          <a:p>
            <a:r>
              <a:rPr lang="en-US" dirty="0"/>
              <a:t>WAAP:</a:t>
            </a:r>
            <a:br>
              <a:rPr lang="en-US" dirty="0"/>
            </a:br>
            <a:r>
              <a:rPr lang="en-US" dirty="0"/>
              <a:t>Weighted</a:t>
            </a:r>
            <a:br>
              <a:rPr lang="en-US" dirty="0"/>
            </a:br>
            <a:r>
              <a:rPr lang="en-US" dirty="0"/>
              <a:t>average</a:t>
            </a:r>
            <a:br>
              <a:rPr lang="en-US" dirty="0"/>
            </a:br>
            <a:r>
              <a:rPr lang="en-US" dirty="0"/>
              <a:t>of adequately</a:t>
            </a:r>
            <a:br>
              <a:rPr lang="en-US" dirty="0"/>
            </a:br>
            <a:r>
              <a:rPr lang="en-US" dirty="0"/>
              <a:t>powered</a:t>
            </a:r>
            <a:br>
              <a:rPr lang="en-US" dirty="0"/>
            </a:br>
            <a:r>
              <a:rPr lang="en-US" dirty="0"/>
              <a:t>studies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5E02C-4B8F-A043-B654-21579DB59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6481" y="-636740"/>
            <a:ext cx="6925519" cy="810600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30E623-9021-9446-9A98-225A76B3CEEA}"/>
              </a:ext>
            </a:extLst>
          </p:cNvPr>
          <p:cNvCxnSpPr>
            <a:cxnSpLocks/>
          </p:cNvCxnSpPr>
          <p:nvPr/>
        </p:nvCxnSpPr>
        <p:spPr>
          <a:xfrm>
            <a:off x="5503572" y="695459"/>
            <a:ext cx="656373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438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1875-4161-4349-A0C2-EA7F4253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WAAP: Weighted average of adequately</a:t>
            </a:r>
            <a:br>
              <a:rPr lang="en-US" dirty="0"/>
            </a:br>
            <a:r>
              <a:rPr lang="en-US" dirty="0"/>
              <a:t>powered studies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97797-ED5C-E34A-89EE-D3879A2E82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0144"/>
                <a:ext cx="10515600" cy="43226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Estimate power of each study to detect the mean effect from the meta-analysis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𝑃𝑜𝑤𝑒𝑟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𝑐𝑟𝑖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3"/>
                <a:endParaRPr lang="en-US" dirty="0"/>
              </a:p>
              <a:p>
                <a:pPr lvl="1"/>
                <a:r>
                  <a:rPr lang="en-US" dirty="0"/>
                  <a:t>e.g., </a:t>
                </a:r>
                <a:r>
                  <a:rPr lang="en-US" dirty="0" err="1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pnorm</a:t>
                </a:r>
                <a:r>
                  <a:rPr lang="en-US" dirty="0">
                    <a:latin typeface="Fira Code" pitchFamily="49" charset="0"/>
                    <a:ea typeface="Fira Code" pitchFamily="49" charset="0"/>
                    <a:cs typeface="Fira Code" pitchFamily="49" charset="0"/>
                  </a:rPr>
                  <a:t>(abs(-.76) / 1.2 - 1.96)</a:t>
                </a:r>
              </a:p>
              <a:p>
                <a:pPr lvl="3"/>
                <a:endParaRPr lang="en-US" dirty="0"/>
              </a:p>
              <a:p>
                <a:r>
                  <a:rPr lang="en-US" dirty="0"/>
                  <a:t>Filter data to only those studies with “adequate” power </a:t>
                </a:r>
                <a:br>
                  <a:rPr lang="en-US" dirty="0"/>
                </a:br>
                <a:r>
                  <a:rPr lang="en-US" dirty="0"/>
                  <a:t>(e.g., 80%)</a:t>
                </a:r>
              </a:p>
              <a:p>
                <a:r>
                  <a:rPr lang="en-US" dirty="0"/>
                  <a:t>Re-estimate the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97797-ED5C-E34A-89EE-D3879A2E82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0144"/>
                <a:ext cx="10515600" cy="4322619"/>
              </a:xfrm>
              <a:blipFill>
                <a:blip r:embed="rId2"/>
                <a:stretch>
                  <a:fillRect l="-1086" t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864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791C-8D01-D248-ACFB-FA501940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D1D63-479C-A24E-9E1B-9651201E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7174"/>
            <a:ext cx="5537200" cy="3695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49CB78-8007-2647-A951-EC2B2ED25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0" y="763732"/>
            <a:ext cx="6502400" cy="3695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4AB32B-D4BD-D042-ACC7-224FE4273B38}"/>
              </a:ext>
            </a:extLst>
          </p:cNvPr>
          <p:cNvSpPr/>
          <p:nvPr/>
        </p:nvSpPr>
        <p:spPr>
          <a:xfrm>
            <a:off x="159328" y="2149917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iraGO" panose="020B0503050000020004" pitchFamily="34" charset="0"/>
                <a:cs typeface="FiraGO" panose="020B0503050000020004" pitchFamily="34" charset="0"/>
              </a:rPr>
              <a:t>Magnesium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165F35-63D0-A446-841C-F4CC7A19CCF4}"/>
              </a:ext>
            </a:extLst>
          </p:cNvPr>
          <p:cNvSpPr/>
          <p:nvPr/>
        </p:nvSpPr>
        <p:spPr>
          <a:xfrm>
            <a:off x="2933717" y="921018"/>
            <a:ext cx="2755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FiraGO" panose="020B0503050000020004" pitchFamily="34" charset="0"/>
                <a:cs typeface="FiraGO" panose="020B0503050000020004" pitchFamily="34" charset="0"/>
              </a:rPr>
              <a:t>Conscientiousness</a:t>
            </a:r>
          </a:p>
        </p:txBody>
      </p:sp>
    </p:spTree>
    <p:extLst>
      <p:ext uri="{BB962C8B-B14F-4D97-AF65-F5344CB8AC3E}">
        <p14:creationId xmlns:p14="http://schemas.microsoft.com/office/powerpoint/2010/main" val="2928162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441C-6731-2244-8151-A5B33BCA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4859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p</a:t>
            </a:r>
            <a:r>
              <a:rPr lang="en-US" dirty="0"/>
              <a:t>-value based </a:t>
            </a:r>
            <a:br>
              <a:rPr lang="en-US" dirty="0"/>
            </a:br>
            <a:r>
              <a:rPr lang="en-US" dirty="0"/>
              <a:t>methods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7736-823B-AF44-8F37-76B6F54BD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79271"/>
            <a:ext cx="5181600" cy="4197692"/>
          </a:xfrm>
        </p:spPr>
        <p:txBody>
          <a:bodyPr>
            <a:normAutofit/>
          </a:bodyPr>
          <a:lstStyle/>
          <a:p>
            <a:r>
              <a:rPr lang="en-US" dirty="0"/>
              <a:t>Contour-enhanced funnel plots</a:t>
            </a:r>
          </a:p>
          <a:p>
            <a:pPr lvl="1"/>
            <a:r>
              <a:rPr lang="en-US" dirty="0"/>
              <a:t>Center funnel plot around 0</a:t>
            </a:r>
          </a:p>
          <a:p>
            <a:pPr lvl="1"/>
            <a:r>
              <a:rPr lang="en-US" dirty="0"/>
              <a:t>Add confidence regions </a:t>
            </a:r>
            <a:br>
              <a:rPr lang="en-US" dirty="0"/>
            </a:br>
            <a:r>
              <a:rPr lang="en-US" dirty="0"/>
              <a:t>&gt; 0.05; .05 to .01, &lt; .01</a:t>
            </a:r>
          </a:p>
          <a:p>
            <a:pPr lvl="1"/>
            <a:endParaRPr lang="en-US" dirty="0"/>
          </a:p>
          <a:p>
            <a:r>
              <a:rPr lang="en-US" dirty="0"/>
              <a:t>Are effect sizes clustered in the “danger zone” between </a:t>
            </a:r>
            <a:br>
              <a:rPr lang="en-US" dirty="0"/>
            </a:br>
            <a:r>
              <a:rPr lang="en-US" dirty="0"/>
              <a:t>p = .05 and .01?</a:t>
            </a:r>
          </a:p>
          <a:p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484E5-91B1-3A4B-99C0-A806B0A8C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738" y="0"/>
            <a:ext cx="5859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74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452A-5229-4C23-A7E1-84FD1F9B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Countour</a:t>
            </a:r>
            <a:r>
              <a:rPr lang="en-US" dirty="0"/>
              <a:t>-Enhanced Funnel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E9A6D-1100-4681-AE4F-8ACC925027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FDA registered trials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7068D-7388-483F-9B03-B0C5469A99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Published studies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2742F13-8A10-495E-8AEF-32AE361D8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661" y="1874738"/>
            <a:ext cx="9276678" cy="449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957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452A-5229-4C23-A7E1-84FD1F9B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Countour</a:t>
            </a:r>
            <a:r>
              <a:rPr lang="en-US" dirty="0"/>
              <a:t>-Enhanced Funnel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E9A6D-1100-4681-AE4F-8ACC925027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7068D-7388-483F-9B03-B0C5469A99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ontour-enhanced funnel plot still suggests publication ...">
            <a:extLst>
              <a:ext uri="{FF2B5EF4-FFF2-40B4-BE49-F238E27FC236}">
                <a16:creationId xmlns:a16="http://schemas.microsoft.com/office/drawing/2014/main" id="{D129E9F0-F744-498C-8D43-54C013C3C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81" y="1046181"/>
            <a:ext cx="5811819" cy="581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597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441C-6731-2244-8151-A5B33BCA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</a:t>
            </a:r>
            <a:r>
              <a:rPr lang="en-US" dirty="0"/>
              <a:t>-value based methods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7736-823B-AF44-8F37-76B6F54BD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620068"/>
          </a:xfrm>
        </p:spPr>
        <p:txBody>
          <a:bodyPr>
            <a:normAutofit/>
          </a:bodyPr>
          <a:lstStyle/>
          <a:p>
            <a:r>
              <a:rPr lang="en-US" i="1" dirty="0"/>
              <a:t>p</a:t>
            </a:r>
            <a:r>
              <a:rPr lang="en-US" dirty="0"/>
              <a:t>-curve</a:t>
            </a:r>
          </a:p>
          <a:p>
            <a:pPr lvl="1"/>
            <a:r>
              <a:rPr lang="en-US" dirty="0"/>
              <a:t>If the effect is non-null, </a:t>
            </a:r>
            <a:r>
              <a:rPr lang="en-US" i="1" dirty="0"/>
              <a:t>p</a:t>
            </a:r>
            <a:r>
              <a:rPr lang="en-US" dirty="0"/>
              <a:t> values against 0 should be right-skewed </a:t>
            </a:r>
            <a:br>
              <a:rPr lang="en-US" dirty="0"/>
            </a:br>
            <a:r>
              <a:rPr lang="en-US" dirty="0"/>
              <a:t>(lots of very small, few close to .05 or larger)</a:t>
            </a:r>
          </a:p>
          <a:p>
            <a:pPr lvl="1"/>
            <a:r>
              <a:rPr lang="en-US" dirty="0"/>
              <a:t>Compare distribution of significant </a:t>
            </a:r>
            <a:r>
              <a:rPr lang="en-US" i="1" dirty="0"/>
              <a:t>p</a:t>
            </a:r>
            <a:r>
              <a:rPr lang="en-US" dirty="0"/>
              <a:t> values to expected patterns</a:t>
            </a:r>
          </a:p>
          <a:p>
            <a:pPr lvl="2"/>
            <a:r>
              <a:rPr lang="en-US" dirty="0"/>
              <a:t>Right skewed: Evidence for a real effect</a:t>
            </a:r>
          </a:p>
          <a:p>
            <a:pPr lvl="2"/>
            <a:r>
              <a:rPr lang="en-US" dirty="0"/>
              <a:t>Flat/uniform: Evidence for a null effect</a:t>
            </a:r>
          </a:p>
          <a:p>
            <a:pPr lvl="2"/>
            <a:r>
              <a:rPr lang="en-US" dirty="0"/>
              <a:t>Left skewed (stacked near .05): Evidence for “p-hacking”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Problem: Only uses significant studies</a:t>
            </a:r>
          </a:p>
          <a:p>
            <a:pPr lvl="1"/>
            <a:r>
              <a:rPr lang="en-US" dirty="0"/>
              <a:t>Problem: Performs poorly when there is heterogeneity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0101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441C-6731-2244-8151-A5B33BCA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</a:t>
            </a:r>
            <a:r>
              <a:rPr lang="en-US" dirty="0"/>
              <a:t>-value based methods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7736-823B-AF44-8F37-76B6F54BD4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p</a:t>
            </a:r>
            <a:r>
              <a:rPr lang="en-US" dirty="0"/>
              <a:t>-uniform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values tested against the true parameter value </a:t>
            </a:r>
            <a:br>
              <a:rPr lang="en-US" dirty="0"/>
            </a:br>
            <a:r>
              <a:rPr lang="en-US" dirty="0"/>
              <a:t>(i.e., not against 0) are uniformly (flat) distributed</a:t>
            </a:r>
          </a:p>
          <a:p>
            <a:pPr lvl="1"/>
            <a:r>
              <a:rPr lang="en-US" dirty="0"/>
              <a:t>Find the effect size that makes the distribution of </a:t>
            </a:r>
            <a:r>
              <a:rPr lang="en-US" i="1" dirty="0"/>
              <a:t>p</a:t>
            </a:r>
            <a:r>
              <a:rPr lang="en-US" dirty="0"/>
              <a:t> values as close to uniform as possible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Problem: Performs poorly when there is heterogeneity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E443BF-54A8-C94B-993A-0E2E5A888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8800"/>
            <a:ext cx="5836697" cy="33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7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E960-0DF2-4145-9E25-3B33CA37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Magnesium treatment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E7450-8BC6-634E-AFCB-892BCE73C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242786"/>
            <a:ext cx="8128000" cy="5003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1D4E81-DDDE-B445-921B-AAA420F85152}"/>
              </a:ext>
            </a:extLst>
          </p:cNvPr>
          <p:cNvSpPr txBox="1"/>
          <p:nvPr/>
        </p:nvSpPr>
        <p:spPr>
          <a:xfrm>
            <a:off x="3766457" y="1077114"/>
            <a:ext cx="5050971" cy="37856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“intravenous magnesium is a safe, effective, widely practicable, and inexpensive intervention” </a:t>
            </a:r>
          </a:p>
        </p:txBody>
      </p:sp>
    </p:spTree>
    <p:extLst>
      <p:ext uri="{BB962C8B-B14F-4D97-AF65-F5344CB8AC3E}">
        <p14:creationId xmlns:p14="http://schemas.microsoft.com/office/powerpoint/2010/main" val="2385654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6903-B2CD-2F49-BE2F-992CBB54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publication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985D8-0B31-4042-8CA5-D74369464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Logic: Rather than heuristics like asymmetry or </a:t>
            </a:r>
            <a:r>
              <a:rPr lang="en-US" i="1" dirty="0"/>
              <a:t>p</a:t>
            </a:r>
            <a:r>
              <a:rPr lang="en-US" dirty="0"/>
              <a:t> distributions, let’s examine publication bias by actually modeling how we think the publication process works</a:t>
            </a:r>
          </a:p>
          <a:p>
            <a:endParaRPr lang="en-US" dirty="0"/>
          </a:p>
          <a:p>
            <a:r>
              <a:rPr lang="en-US" dirty="0"/>
              <a:t>Examples: </a:t>
            </a:r>
          </a:p>
          <a:p>
            <a:pPr lvl="1"/>
            <a:r>
              <a:rPr lang="en-US" b="1" dirty="0"/>
              <a:t>Selection model: </a:t>
            </a:r>
            <a:r>
              <a:rPr lang="en-US" dirty="0"/>
              <a:t>Let’s model whether a study was published or not based on its </a:t>
            </a:r>
            <a:r>
              <a:rPr lang="en-US" i="1" dirty="0"/>
              <a:t>p</a:t>
            </a:r>
            <a:r>
              <a:rPr lang="en-US" dirty="0"/>
              <a:t> value or other features (e.g., preregistered, topic)</a:t>
            </a:r>
          </a:p>
          <a:p>
            <a:pPr lvl="1"/>
            <a:r>
              <a:rPr lang="en-US" b="1" dirty="0"/>
              <a:t>Agent based model: </a:t>
            </a:r>
            <a:r>
              <a:rPr lang="en-US" dirty="0"/>
              <a:t>Let’s simulate literatures with different processes and see which our data resemble</a:t>
            </a:r>
          </a:p>
        </p:txBody>
      </p:sp>
    </p:spTree>
    <p:extLst>
      <p:ext uri="{BB962C8B-B14F-4D97-AF65-F5344CB8AC3E}">
        <p14:creationId xmlns:p14="http://schemas.microsoft.com/office/powerpoint/2010/main" val="9628992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13C5-8095-6247-AB20-395625CE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9DAD-EE45-AF45-8444-162B6A542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7089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Logic: Assume an inverse relationship between the </a:t>
            </a:r>
            <a:r>
              <a:rPr lang="en-US" i="1" dirty="0"/>
              <a:t>p</a:t>
            </a:r>
            <a:r>
              <a:rPr lang="en-US" dirty="0"/>
              <a:t> value against 0 and the probability of publication </a:t>
            </a:r>
          </a:p>
          <a:p>
            <a:pPr lvl="1"/>
            <a:r>
              <a:rPr lang="en-US" dirty="0"/>
              <a:t>This induces bias in meta-analytic findings </a:t>
            </a:r>
          </a:p>
          <a:p>
            <a:endParaRPr lang="en-US" dirty="0"/>
          </a:p>
          <a:p>
            <a:r>
              <a:rPr lang="en-US" dirty="0"/>
              <a:t>With enough studies, we can estimate this relationship and and remove the bias from the meta-analytic findings </a:t>
            </a:r>
          </a:p>
          <a:p>
            <a:pPr lvl="1"/>
            <a:r>
              <a:rPr lang="en-US" dirty="0"/>
              <a:t>Difficult to use in practice (</a:t>
            </a:r>
            <a:r>
              <a:rPr lang="en-US" i="1" dirty="0"/>
              <a:t>k</a:t>
            </a:r>
            <a:r>
              <a:rPr lang="en-US" dirty="0"/>
              <a:t> must be large) </a:t>
            </a:r>
          </a:p>
          <a:p>
            <a:endParaRPr lang="en-US" dirty="0"/>
          </a:p>
          <a:p>
            <a:r>
              <a:rPr lang="en-US" dirty="0"/>
              <a:t>Two flavors:</a:t>
            </a:r>
          </a:p>
          <a:p>
            <a:pPr lvl="1"/>
            <a:r>
              <a:rPr lang="en-US" dirty="0"/>
              <a:t>Logistic regression — smaller </a:t>
            </a:r>
            <a:r>
              <a:rPr lang="en-US" i="1" dirty="0"/>
              <a:t>k okay</a:t>
            </a:r>
            <a:r>
              <a:rPr lang="en-US" dirty="0"/>
              <a:t>, but less connected with process</a:t>
            </a:r>
          </a:p>
          <a:p>
            <a:pPr lvl="1"/>
            <a:r>
              <a:rPr lang="en-US" dirty="0"/>
              <a:t>Step function — more like real publication process, but need large </a:t>
            </a:r>
            <a:r>
              <a:rPr lang="en-US" i="1" dirty="0"/>
              <a:t>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53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ED9B37-92D1-3749-9C54-D837D367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4292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Selection models: </a:t>
            </a:r>
            <a:br>
              <a:rPr lang="en-US" dirty="0"/>
            </a:br>
            <a:r>
              <a:rPr lang="en-US" dirty="0"/>
              <a:t>Magnesium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DC814E-FEA9-B948-9628-2D0FA988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009" y="1579419"/>
            <a:ext cx="8139992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25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ED9B37-92D1-3749-9C54-D837D367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models: Conscientiousness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9DFA553-E7A9-2C49-BAD4-A7CDB211F4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1" y="1225550"/>
            <a:ext cx="4705966" cy="5508120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749ABF8-DC5B-4B46-996A-63853EBDEF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7833" y="1225550"/>
            <a:ext cx="4705966" cy="55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85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A127-F450-BD47-AE0C-83DE39FB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“Robustness”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36CA-B612-D241-B237-5CEF2FB0B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4"/>
            <a:ext cx="10515600" cy="49715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Logic: If a large number of null studies would be needed to cancel the effect, the result is robust to publication bias</a:t>
            </a:r>
          </a:p>
          <a:p>
            <a:endParaRPr lang="en-US" dirty="0"/>
          </a:p>
          <a:p>
            <a:r>
              <a:rPr lang="en-US" dirty="0"/>
              <a:t>Approaches:</a:t>
            </a:r>
          </a:p>
          <a:p>
            <a:pPr lvl="1"/>
            <a:r>
              <a:rPr lang="en-US" dirty="0"/>
              <a:t>Rosenberg: How many studies needed to raise </a:t>
            </a:r>
            <a:r>
              <a:rPr lang="en-US" i="1" dirty="0"/>
              <a:t>p</a:t>
            </a:r>
            <a:r>
              <a:rPr lang="en-US" dirty="0"/>
              <a:t> for a FE model above .05?</a:t>
            </a:r>
          </a:p>
          <a:p>
            <a:pPr lvl="1"/>
            <a:r>
              <a:rPr lang="en-US" dirty="0" err="1"/>
              <a:t>Orwin</a:t>
            </a:r>
            <a:r>
              <a:rPr lang="en-US" dirty="0"/>
              <a:t>: How many studies needed to reduce weighted mean ES below minimally relevant threshold?</a:t>
            </a:r>
          </a:p>
          <a:p>
            <a:pPr lvl="1"/>
            <a:endParaRPr lang="en-US" dirty="0"/>
          </a:p>
          <a:p>
            <a:r>
              <a:rPr lang="en-US" dirty="0"/>
              <a:t>e.g., Magnesium</a:t>
            </a:r>
          </a:p>
          <a:p>
            <a:pPr lvl="1"/>
            <a:r>
              <a:rPr lang="en-US" dirty="0"/>
              <a:t>Rosenberg N: 66 studies</a:t>
            </a:r>
          </a:p>
          <a:p>
            <a:pPr lvl="1"/>
            <a:r>
              <a:rPr lang="en-US" dirty="0" err="1"/>
              <a:t>Orwin</a:t>
            </a:r>
            <a:r>
              <a:rPr lang="en-US" dirty="0"/>
              <a:t> N [log(.90)]: 52 studies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18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FBF7-7607-A843-BD2A-BB2BE621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“Robustness”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DD0B6-FF66-2448-9238-54378475F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581250"/>
          </a:xfrm>
        </p:spPr>
        <p:txBody>
          <a:bodyPr>
            <a:normAutofit fontScale="92500"/>
          </a:bodyPr>
          <a:lstStyle/>
          <a:p>
            <a:r>
              <a:rPr lang="en-US" dirty="0"/>
              <a:t>Problem: Failsafe N is basically just a transformation of the </a:t>
            </a:r>
            <a:r>
              <a:rPr lang="en-US" i="1" dirty="0"/>
              <a:t>p</a:t>
            </a:r>
            <a:r>
              <a:rPr lang="en-US" dirty="0"/>
              <a:t> value</a:t>
            </a:r>
          </a:p>
          <a:p>
            <a:endParaRPr lang="en-US" dirty="0"/>
          </a:p>
          <a:p>
            <a:r>
              <a:rPr lang="en-US" dirty="0"/>
              <a:t>Problem: More bias in the literature </a:t>
            </a:r>
            <a:r>
              <a:rPr lang="en-US" dirty="0">
                <a:sym typeface="Wingdings" pitchFamily="2" charset="2"/>
              </a:rPr>
              <a:t> more “robust” results!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Problem: Big Failsafe N</a:t>
            </a:r>
          </a:p>
          <a:p>
            <a:pPr lvl="1"/>
            <a:r>
              <a:rPr lang="en-US" dirty="0">
                <a:sym typeface="Wingdings" pitchFamily="2" charset="2"/>
              </a:rPr>
              <a:t>e.g., “ego depletion” meta-analysis reported FSN &gt; 50,000!</a:t>
            </a:r>
          </a:p>
          <a:p>
            <a:pPr lvl="1"/>
            <a:r>
              <a:rPr lang="en-US" dirty="0">
                <a:sym typeface="Wingdings" pitchFamily="2" charset="2"/>
              </a:rPr>
              <a:t>Regression tests and subsequent replications found ES = 0</a:t>
            </a:r>
            <a:endParaRPr lang="en-US" dirty="0"/>
          </a:p>
          <a:p>
            <a:endParaRPr lang="en-US" dirty="0"/>
          </a:p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https://crystalprisonzone.blogspot.com/2016/07/the-failure-of-fail-safe-n.html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32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1A0F-FB02-E742-942A-CAF85B5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B03F3-3E5B-A54D-912B-300AB6FC9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4"/>
            <a:ext cx="10515600" cy="4747389"/>
          </a:xfrm>
        </p:spPr>
        <p:txBody>
          <a:bodyPr>
            <a:normAutofit fontScale="92500"/>
          </a:bodyPr>
          <a:lstStyle/>
          <a:p>
            <a:r>
              <a:rPr lang="en-US" dirty="0"/>
              <a:t>Overview of publication bias methods with 5 practical recommendations</a:t>
            </a:r>
          </a:p>
          <a:p>
            <a:pPr lvl="1"/>
            <a:r>
              <a:rPr lang="en-US" dirty="0"/>
              <a:t>Carter et al. (2019). Correcting for bias in psychology: A comparison of meta-analytic methods. </a:t>
            </a:r>
            <a:r>
              <a:rPr lang="en-US" dirty="0">
                <a:hlinkClick r:id="rId2"/>
              </a:rPr>
              <a:t>https://doi.org/10/gf3vww</a:t>
            </a:r>
            <a:endParaRPr lang="en-US" dirty="0"/>
          </a:p>
          <a:p>
            <a:r>
              <a:rPr lang="en-US" dirty="0"/>
              <a:t>Evidence for reduced publication bias with “non-headline” results</a:t>
            </a:r>
          </a:p>
          <a:p>
            <a:pPr lvl="1"/>
            <a:r>
              <a:rPr lang="en-US" dirty="0"/>
              <a:t>Mathur, M. B., &amp; </a:t>
            </a:r>
            <a:r>
              <a:rPr lang="en-US" dirty="0" err="1"/>
              <a:t>VanderWeele</a:t>
            </a:r>
            <a:r>
              <a:rPr lang="en-US" dirty="0"/>
              <a:t>, T. J. (2021). Estimating publication bias in meta-analyses of peer-reviewed studies: A meta-meta-analysis across disciplines and journal tiers. </a:t>
            </a:r>
            <a:r>
              <a:rPr lang="en-US" dirty="0">
                <a:hlinkClick r:id="rId3"/>
              </a:rPr>
              <a:t>https://doi.org/10.1002/jrsm.1464</a:t>
            </a:r>
            <a:endParaRPr lang="en-US" dirty="0"/>
          </a:p>
          <a:p>
            <a:r>
              <a:rPr lang="en-US" dirty="0"/>
              <a:t>Nice short demonstration of various methods</a:t>
            </a:r>
          </a:p>
          <a:p>
            <a:pPr lvl="1"/>
            <a:r>
              <a:rPr lang="en-US" dirty="0" err="1"/>
              <a:t>Zigerell</a:t>
            </a:r>
            <a:r>
              <a:rPr lang="en-US" dirty="0"/>
              <a:t>, L. J. (2017). Potential publication bias in the stereotype threat literature: Comment on Nguyen and Ryan (2008). </a:t>
            </a:r>
            <a:r>
              <a:rPr lang="en-US" dirty="0">
                <a:hlinkClick r:id="rId4"/>
              </a:rPr>
              <a:t>https://doi.org/10.1037/apl0000188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E960-0DF2-4145-9E25-3B33CA37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Magnesium treatment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E7450-8BC6-634E-AFCB-892BCE73C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32000" y="1242786"/>
            <a:ext cx="8128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0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A41C1E-48F6-EA4B-AC42-24F4B2186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438150"/>
            <a:ext cx="81153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4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A41C1E-48F6-EA4B-AC42-24F4B2186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36" r="11251" b="17607"/>
          <a:stretch/>
        </p:blipFill>
        <p:spPr>
          <a:xfrm rot="16200000">
            <a:off x="2882678" y="940935"/>
            <a:ext cx="5373453" cy="492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CFC62CE-233B-F341-9862-726B8B73B9E9}"/>
              </a:ext>
            </a:extLst>
          </p:cNvPr>
          <p:cNvSpPr/>
          <p:nvPr/>
        </p:nvSpPr>
        <p:spPr>
          <a:xfrm>
            <a:off x="4041057" y="285749"/>
            <a:ext cx="1179871" cy="2265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B89401-1572-7545-98EE-580EAD37CBA4}"/>
              </a:ext>
            </a:extLst>
          </p:cNvPr>
          <p:cNvCxnSpPr>
            <a:cxnSpLocks/>
          </p:cNvCxnSpPr>
          <p:nvPr/>
        </p:nvCxnSpPr>
        <p:spPr>
          <a:xfrm>
            <a:off x="3233057" y="446314"/>
            <a:ext cx="0" cy="55163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173121-A840-F64C-88CD-DE852E5079FB}"/>
              </a:ext>
            </a:extLst>
          </p:cNvPr>
          <p:cNvCxnSpPr>
            <a:cxnSpLocks/>
          </p:cNvCxnSpPr>
          <p:nvPr/>
        </p:nvCxnSpPr>
        <p:spPr>
          <a:xfrm flipH="1">
            <a:off x="3222171" y="5949041"/>
            <a:ext cx="566057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76E6B9-2697-EA45-B625-0E6E53A43BB7}"/>
              </a:ext>
            </a:extLst>
          </p:cNvPr>
          <p:cNvSpPr txBox="1"/>
          <p:nvPr/>
        </p:nvSpPr>
        <p:spPr>
          <a:xfrm>
            <a:off x="1702869" y="3059668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AFD3B-9E58-8C4A-9269-3B0733128926}"/>
              </a:ext>
            </a:extLst>
          </p:cNvPr>
          <p:cNvSpPr txBox="1"/>
          <p:nvPr/>
        </p:nvSpPr>
        <p:spPr>
          <a:xfrm>
            <a:off x="5542803" y="5949041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190394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59A1FA-EEDC-0E49-A243-632BADC4C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438150"/>
            <a:ext cx="81153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7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FBF4-0CF9-7F4C-839A-316DBC1A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Magnesium Treatment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84FAB-0B4E-0A48-A42E-A63077FC9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1166248"/>
            <a:ext cx="7899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045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DFCDA9A-08C7-464F-BC0C-6BFBE80981C8}" vid="{685F6AD9-4AE4-431C-BC78-AF001F829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0C8780454A64385BF21049B1850C5" ma:contentTypeVersion="7" ma:contentTypeDescription="Create a new document." ma:contentTypeScope="" ma:versionID="47a68a81adc4e0e7972bb95a1a99f0b4">
  <xsd:schema xmlns:xsd="http://www.w3.org/2001/XMLSchema" xmlns:xs="http://www.w3.org/2001/XMLSchema" xmlns:p="http://schemas.microsoft.com/office/2006/metadata/properties" xmlns:ns2="d0331357-42e6-4e40-bf0a-1c2f9464db1b" targetNamespace="http://schemas.microsoft.com/office/2006/metadata/properties" ma:root="true" ma:fieldsID="01ec8d09ee7b5b75bd0cb813fd513e00" ns2:_="">
    <xsd:import namespace="d0331357-42e6-4e40-bf0a-1c2f9464db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31357-42e6-4e40-bf0a-1c2f9464db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197415-BC9D-4352-8615-FFE6194E516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d0331357-42e6-4e40-bf0a-1c2f9464db1b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5F011C9-6572-4E3B-BA4C-E687532965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01F417-FF7B-490D-BC83-D2E21BA12BB0}">
  <ds:schemaRefs>
    <ds:schemaRef ds:uri="d0331357-42e6-4e40-bf0a-1c2f9464db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 Slides</Template>
  <TotalTime>2897</TotalTime>
  <Words>1536</Words>
  <Application>Microsoft Office PowerPoint</Application>
  <PresentationFormat>Widescreen</PresentationFormat>
  <Paragraphs>207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.AppleSystemUIFont</vt:lpstr>
      <vt:lpstr>Arial</vt:lpstr>
      <vt:lpstr>Calibri</vt:lpstr>
      <vt:lpstr>Cambria Math</vt:lpstr>
      <vt:lpstr>Fira Code</vt:lpstr>
      <vt:lpstr>FiraGO</vt:lpstr>
      <vt:lpstr>Font Awesome 5 Brands Regular</vt:lpstr>
      <vt:lpstr>LucidaGrande</vt:lpstr>
      <vt:lpstr>Wingdings</vt:lpstr>
      <vt:lpstr>1_Office Theme</vt:lpstr>
      <vt:lpstr>Publication Bias</vt:lpstr>
      <vt:lpstr>Example: Magnesium treatment</vt:lpstr>
      <vt:lpstr>Example: Magnesium treatment</vt:lpstr>
      <vt:lpstr>Example: Magnesium treatment</vt:lpstr>
      <vt:lpstr>Example: Magnesium treatment</vt:lpstr>
      <vt:lpstr>PowerPoint Presentation</vt:lpstr>
      <vt:lpstr>PowerPoint Presentation</vt:lpstr>
      <vt:lpstr>PowerPoint Presentation</vt:lpstr>
      <vt:lpstr>Example: Magnesium Treatment</vt:lpstr>
      <vt:lpstr>Sources of Variability in Outcomes</vt:lpstr>
      <vt:lpstr>Publication bias and questionable research practices</vt:lpstr>
      <vt:lpstr>PowerPoint Presentation</vt:lpstr>
      <vt:lpstr>Does your literature have publication bias?</vt:lpstr>
      <vt:lpstr>Does your literature have publication bias?</vt:lpstr>
      <vt:lpstr>Dealing with Publication Bias </vt:lpstr>
      <vt:lpstr>Dealing with Publication Bias </vt:lpstr>
      <vt:lpstr>Funnel plot asymmetry</vt:lpstr>
      <vt:lpstr>Regression test</vt:lpstr>
      <vt:lpstr>Regression test</vt:lpstr>
      <vt:lpstr>Regression test</vt:lpstr>
      <vt:lpstr>Regression Test</vt:lpstr>
      <vt:lpstr>PET–PEESE</vt:lpstr>
      <vt:lpstr>Trim and Fill</vt:lpstr>
      <vt:lpstr>Trim and Fill</vt:lpstr>
      <vt:lpstr>Trim and Fill</vt:lpstr>
      <vt:lpstr>Trim and Fill</vt:lpstr>
      <vt:lpstr>Trim and Fill</vt:lpstr>
      <vt:lpstr>Caution: Asymmetry due to moderators</vt:lpstr>
      <vt:lpstr>Cumulative meta-analysis</vt:lpstr>
      <vt:lpstr>Cumulative  meta-analysis</vt:lpstr>
      <vt:lpstr>Cumulative  meta-analysis</vt:lpstr>
      <vt:lpstr>WAAP: Weighted average of adequately powered studies</vt:lpstr>
      <vt:lpstr>WAAP: Weighted average of adequately powered studies</vt:lpstr>
      <vt:lpstr>WAAP</vt:lpstr>
      <vt:lpstr>p-value based  methods</vt:lpstr>
      <vt:lpstr>Countour-Enhanced Funnel Plot</vt:lpstr>
      <vt:lpstr>Countour-Enhanced Funnel Plot</vt:lpstr>
      <vt:lpstr>p-value based methods</vt:lpstr>
      <vt:lpstr>p-value based methods</vt:lpstr>
      <vt:lpstr>Modeling the publication process</vt:lpstr>
      <vt:lpstr>Selection model</vt:lpstr>
      <vt:lpstr>Selection models:  Magnesium</vt:lpstr>
      <vt:lpstr>Selection models: Conscientiousness</vt:lpstr>
      <vt:lpstr>“Robustness” methods</vt:lpstr>
      <vt:lpstr>“Robustness” methods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Brenton Wiernik</dc:creator>
  <cp:lastModifiedBy>Brenton Wiernik</cp:lastModifiedBy>
  <cp:revision>15</cp:revision>
  <dcterms:created xsi:type="dcterms:W3CDTF">2020-08-15T16:22:41Z</dcterms:created>
  <dcterms:modified xsi:type="dcterms:W3CDTF">2022-03-09T15:29:46Z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0x010100C510C8780454A64385BF21049B1850C5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xd_Signature">
    <vt:bool>false</vt:bool>
  </property>
</Properties>
</file>