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663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77" r:id="rId14"/>
    <p:sldId id="698" r:id="rId15"/>
    <p:sldId id="699" r:id="rId16"/>
    <p:sldId id="700" r:id="rId17"/>
    <p:sldId id="701" r:id="rId18"/>
    <p:sldId id="704" r:id="rId19"/>
    <p:sldId id="702" r:id="rId20"/>
    <p:sldId id="706" r:id="rId21"/>
    <p:sldId id="707" r:id="rId22"/>
    <p:sldId id="708" r:id="rId23"/>
    <p:sldId id="709" r:id="rId24"/>
    <p:sldId id="711" r:id="rId25"/>
    <p:sldId id="710" r:id="rId26"/>
    <p:sldId id="712" r:id="rId27"/>
    <p:sldId id="713" r:id="rId28"/>
    <p:sldId id="714" r:id="rId29"/>
    <p:sldId id="715" r:id="rId30"/>
    <p:sldId id="716" r:id="rId31"/>
    <p:sldId id="721" r:id="rId32"/>
    <p:sldId id="722" r:id="rId33"/>
    <p:sldId id="723" r:id="rId34"/>
    <p:sldId id="725" r:id="rId35"/>
    <p:sldId id="726" r:id="rId36"/>
    <p:sldId id="727" r:id="rId37"/>
    <p:sldId id="724" r:id="rId38"/>
    <p:sldId id="718" r:id="rId39"/>
    <p:sldId id="720" r:id="rId40"/>
    <p:sldId id="719" r:id="rId41"/>
    <p:sldId id="728" r:id="rId42"/>
    <p:sldId id="729" r:id="rId43"/>
    <p:sldId id="730" r:id="rId44"/>
    <p:sldId id="731" r:id="rId45"/>
    <p:sldId id="703" r:id="rId46"/>
    <p:sldId id="705" r:id="rId47"/>
    <p:sldId id="7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>
        <p:scale>
          <a:sx n="90" d="100"/>
          <a:sy n="90" d="100"/>
        </p:scale>
        <p:origin x="12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104-5B66-4F3A-89CF-EEB8E84CD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gmdbx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rystalprisonzone.blogspot.com/2016/07/the-failure-of-fail-safe-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464" TargetMode="External"/><Relationship Id="rId2" Type="http://schemas.openxmlformats.org/officeDocument/2006/relationships/hyperlink" Target="https://doi.org/10/gf3vw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7/apl00001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 Bias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E8B-88EF-F047-8123-226757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C47E-4F62-3A4E-B81F-0BC6A9D9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077114"/>
            <a:ext cx="9960429" cy="5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4F52-BF75-AA40-8150-4AFA327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Publication bias and questionable research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AB6-C956-E94F-93B6-0287CF1F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517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Statistically significant findings are: </a:t>
            </a:r>
          </a:p>
          <a:p>
            <a:pPr lvl="1"/>
            <a:r>
              <a:rPr lang="en-US" dirty="0"/>
              <a:t>more likely to be published </a:t>
            </a:r>
          </a:p>
          <a:p>
            <a:pPr lvl="1"/>
            <a:r>
              <a:rPr lang="en-US" dirty="0"/>
              <a:t>more likely to be published quicker </a:t>
            </a:r>
          </a:p>
          <a:p>
            <a:pPr lvl="1"/>
            <a:r>
              <a:rPr lang="en-US" dirty="0"/>
              <a:t>more likely to be cited in English journals </a:t>
            </a:r>
          </a:p>
          <a:p>
            <a:pPr lvl="1"/>
            <a:r>
              <a:rPr lang="en-US" dirty="0"/>
              <a:t>more likely to be published more than once </a:t>
            </a:r>
          </a:p>
          <a:p>
            <a:pPr lvl="1"/>
            <a:r>
              <a:rPr lang="en-US" dirty="0"/>
              <a:t>more likely to be cited by others </a:t>
            </a:r>
          </a:p>
          <a:p>
            <a:pPr lvl="1"/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dirty="0"/>
              <a:t>To get statistically significant results, researchers are likely to:</a:t>
            </a:r>
          </a:p>
          <a:p>
            <a:pPr lvl="1"/>
            <a:r>
              <a:rPr lang="en-US" dirty="0"/>
              <a:t>try out several analyses</a:t>
            </a:r>
          </a:p>
          <a:p>
            <a:pPr lvl="1"/>
            <a:r>
              <a:rPr lang="en-US" dirty="0"/>
              <a:t>selectively drop “outliers” or other cases</a:t>
            </a:r>
          </a:p>
          <a:p>
            <a:pPr lvl="1"/>
            <a:r>
              <a:rPr lang="en-US" dirty="0"/>
              <a:t>drop measures or conditions that “didn’t work”</a:t>
            </a:r>
          </a:p>
          <a:p>
            <a:pPr lvl="1"/>
            <a:r>
              <a:rPr lang="en-US" dirty="0"/>
              <a:t>round numbers selectively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63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93FB8-E93E-F241-AB07-AA2E49FC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762000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err="1"/>
              <a:t>tl;dr</a:t>
            </a:r>
            <a:r>
              <a:rPr lang="en-US" sz="11500" dirty="0"/>
              <a:t> : Yes</a:t>
            </a:r>
          </a:p>
        </p:txBody>
      </p:sp>
    </p:spTree>
    <p:extLst>
      <p:ext uri="{BB962C8B-B14F-4D97-AF65-F5344CB8AC3E}">
        <p14:creationId xmlns:p14="http://schemas.microsoft.com/office/powerpoint/2010/main" val="38336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nuanced: It depends. Probably. </a:t>
            </a:r>
          </a:p>
          <a:p>
            <a:r>
              <a:rPr lang="en-US" dirty="0"/>
              <a:t>Less likely:</a:t>
            </a:r>
          </a:p>
          <a:p>
            <a:pPr lvl="1"/>
            <a:r>
              <a:rPr lang="en-US" dirty="0"/>
              <a:t>Meta-analyses of registered studies</a:t>
            </a:r>
          </a:p>
          <a:p>
            <a:pPr lvl="1"/>
            <a:r>
              <a:rPr lang="en-US" dirty="0"/>
              <a:t>Meta-analyses of “non-headline” results</a:t>
            </a:r>
          </a:p>
          <a:p>
            <a:pPr lvl="1"/>
            <a:r>
              <a:rPr lang="en-US" dirty="0"/>
              <a:t>(Mathur &amp; </a:t>
            </a:r>
            <a:r>
              <a:rPr lang="en-US" dirty="0" err="1"/>
              <a:t>VanderWeele</a:t>
            </a:r>
            <a:r>
              <a:rPr lang="en-US" dirty="0"/>
              <a:t>, 2021, </a:t>
            </a:r>
            <a:r>
              <a:rPr lang="en-US" dirty="0">
                <a:hlinkClick r:id="rId2"/>
              </a:rPr>
              <a:t>https://doi.org/gmdbxw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8292E-A12E-124F-B1DB-4AAA03F8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85" y="3570514"/>
            <a:ext cx="8372516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/>
          </a:bodyPr>
          <a:lstStyle/>
          <a:p>
            <a:r>
              <a:rPr lang="en-US" dirty="0"/>
              <a:t>Visualizing the meta-analytic data</a:t>
            </a:r>
          </a:p>
          <a:p>
            <a:pPr lvl="1"/>
            <a:r>
              <a:rPr lang="en-US" dirty="0"/>
              <a:t>Funnel plot</a:t>
            </a:r>
          </a:p>
          <a:p>
            <a:pPr lvl="1"/>
            <a:endParaRPr lang="en-US" dirty="0"/>
          </a:p>
          <a:p>
            <a:r>
              <a:rPr lang="en-US" dirty="0"/>
              <a:t>Funnel plot asymmetry </a:t>
            </a:r>
            <a:br>
              <a:rPr lang="en-US" dirty="0"/>
            </a:br>
            <a:r>
              <a:rPr lang="en-US" dirty="0"/>
              <a:t>(are small studies different from large studies)</a:t>
            </a:r>
          </a:p>
          <a:p>
            <a:pPr lvl="1"/>
            <a:r>
              <a:rPr lang="en-US" dirty="0"/>
              <a:t>Regression tests (“Egger”, PET–PEESE)</a:t>
            </a:r>
          </a:p>
          <a:p>
            <a:pPr lvl="1"/>
            <a:r>
              <a:rPr lang="en-US" strike="sngStrike" dirty="0"/>
              <a:t>Trim and fill</a:t>
            </a:r>
          </a:p>
          <a:p>
            <a:pPr marL="457262" lvl="1" indent="0">
              <a:buNone/>
            </a:pPr>
            <a:endParaRPr lang="en-US" strike="sngStrike" dirty="0"/>
          </a:p>
          <a:p>
            <a:r>
              <a:rPr lang="en-US" dirty="0"/>
              <a:t>Cumulative meta-analysis </a:t>
            </a:r>
            <a:br>
              <a:rPr lang="en-US" dirty="0"/>
            </a:br>
            <a:r>
              <a:rPr lang="en-US" dirty="0"/>
              <a:t>(does adding small studies change 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3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“Robustness” </a:t>
            </a:r>
            <a:br>
              <a:rPr lang="en-US" dirty="0"/>
            </a:br>
            <a:r>
              <a:rPr lang="en-US" dirty="0"/>
              <a:t>(how many null studies would we need to cancel results)</a:t>
            </a:r>
          </a:p>
          <a:p>
            <a:pPr lvl="1"/>
            <a:r>
              <a:rPr lang="en-US" strike="sngStrike" dirty="0"/>
              <a:t>Failsafe N / File drawer analysis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 value distribution (do </a:t>
            </a:r>
            <a:r>
              <a:rPr lang="en-US" i="1" dirty="0"/>
              <a:t>p</a:t>
            </a:r>
            <a:r>
              <a:rPr lang="en-US" dirty="0"/>
              <a:t> values resemble a reliable literature)</a:t>
            </a:r>
          </a:p>
          <a:p>
            <a:pPr lvl="1"/>
            <a:r>
              <a:rPr lang="en-US" dirty="0"/>
              <a:t>Contour-enhanced funnel plot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curve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uniform</a:t>
            </a:r>
          </a:p>
          <a:p>
            <a:pPr lvl="1"/>
            <a:endParaRPr lang="en-US" dirty="0"/>
          </a:p>
          <a:p>
            <a:r>
              <a:rPr lang="en-US" dirty="0"/>
              <a:t>Modeling the publication process </a:t>
            </a:r>
            <a:br>
              <a:rPr lang="en-US" dirty="0"/>
            </a:br>
            <a:r>
              <a:rPr lang="en-US" dirty="0"/>
              <a:t>(why do we think things are published vs not)</a:t>
            </a:r>
          </a:p>
          <a:p>
            <a:pPr lvl="1"/>
            <a:r>
              <a:rPr lang="en-US" dirty="0"/>
              <a:t>Selection models</a:t>
            </a:r>
          </a:p>
          <a:p>
            <a:pPr lvl="1"/>
            <a:r>
              <a:rPr lang="en-US" dirty="0"/>
              <a:t>Agent based models</a:t>
            </a:r>
          </a:p>
        </p:txBody>
      </p:sp>
    </p:spTree>
    <p:extLst>
      <p:ext uri="{BB962C8B-B14F-4D97-AF65-F5344CB8AC3E}">
        <p14:creationId xmlns:p14="http://schemas.microsoft.com/office/powerpoint/2010/main" val="275267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1ED7-F361-D343-9B0B-789C1A9C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asymmetry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1F97-9F34-8D4F-8249-3248B165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Do large and small studies get systematically different results?</a:t>
            </a:r>
          </a:p>
          <a:p>
            <a:pPr lvl="1"/>
            <a:r>
              <a:rPr lang="en-US" dirty="0"/>
              <a:t>Larger studies are less “swingy” — less opportunity to censor</a:t>
            </a:r>
          </a:p>
          <a:p>
            <a:pPr lvl="1"/>
            <a:r>
              <a:rPr lang="en-US" dirty="0"/>
              <a:t>Larger studies more likely to have </a:t>
            </a:r>
            <a:r>
              <a:rPr lang="en-US" i="1" dirty="0"/>
              <a:t>p</a:t>
            </a:r>
            <a:r>
              <a:rPr lang="en-US" dirty="0"/>
              <a:t> &lt; .05 regardless of ES</a:t>
            </a:r>
          </a:p>
          <a:p>
            <a:pPr lvl="1"/>
            <a:endParaRPr lang="en-US" dirty="0"/>
          </a:p>
          <a:p>
            <a:r>
              <a:rPr lang="en-US" dirty="0"/>
              <a:t>Tested by examining whether the funnel plot is asymmetrical</a:t>
            </a:r>
          </a:p>
          <a:p>
            <a:pPr lvl="1"/>
            <a:r>
              <a:rPr lang="en-US" dirty="0"/>
              <a:t>Does the precision/standard error predict the observed effect size?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27FB8-1411-ED47-9B53-863C3612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6" y="1317744"/>
            <a:ext cx="6921964" cy="5102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/>
          <p:nvPr/>
        </p:nvCxnSpPr>
        <p:spPr>
          <a:xfrm flipH="1">
            <a:off x="6223322" y="1979271"/>
            <a:ext cx="1439119" cy="3854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4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EA74F-836C-F848-A3E5-25829A61ECFE}"/>
              </a:ext>
            </a:extLst>
          </p:cNvPr>
          <p:cNvSpPr/>
          <p:nvPr/>
        </p:nvSpPr>
        <p:spPr>
          <a:xfrm>
            <a:off x="6564339" y="159307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76D44-2AB1-204B-8A17-5B40EC359AA4}"/>
              </a:ext>
            </a:extLst>
          </p:cNvPr>
          <p:cNvCxnSpPr>
            <a:cxnSpLocks/>
          </p:cNvCxnSpPr>
          <p:nvPr/>
        </p:nvCxnSpPr>
        <p:spPr>
          <a:xfrm>
            <a:off x="5756339" y="319872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847FF2-7C12-114D-A4C4-58B5B9690949}"/>
              </a:ext>
            </a:extLst>
          </p:cNvPr>
          <p:cNvCxnSpPr>
            <a:cxnSpLocks/>
          </p:cNvCxnSpPr>
          <p:nvPr/>
        </p:nvCxnSpPr>
        <p:spPr>
          <a:xfrm flipH="1">
            <a:off x="5745453" y="5822599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FCD774-2C87-494A-AC6D-5D1C2EAE1742}"/>
              </a:ext>
            </a:extLst>
          </p:cNvPr>
          <p:cNvSpPr txBox="1"/>
          <p:nvPr/>
        </p:nvSpPr>
        <p:spPr>
          <a:xfrm>
            <a:off x="4226151" y="293322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72ACB-520A-A945-9224-D6BBACB315A5}"/>
              </a:ext>
            </a:extLst>
          </p:cNvPr>
          <p:cNvSpPr txBox="1"/>
          <p:nvPr/>
        </p:nvSpPr>
        <p:spPr>
          <a:xfrm>
            <a:off x="8066085" y="582259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0F6F2-85CB-6C45-85CF-7B6B154C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0" r="9669" b="16700"/>
          <a:stretch/>
        </p:blipFill>
        <p:spPr>
          <a:xfrm rot="16200000">
            <a:off x="5772788" y="927771"/>
            <a:ext cx="4362985" cy="42500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>
            <a:cxnSpLocks/>
          </p:cNvCxnSpPr>
          <p:nvPr/>
        </p:nvCxnSpPr>
        <p:spPr>
          <a:xfrm>
            <a:off x="6389225" y="2222338"/>
            <a:ext cx="4285254" cy="21433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5F32-D581-914B-96AF-1EFAB43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B18B-AC17-EE4D-A0B4-EC8E05C5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on the effectiveness of intravenous magnesium treatment in acute myocardial infarction for reducing the risk of mortality and arrhythmias </a:t>
            </a:r>
          </a:p>
          <a:p>
            <a:endParaRPr lang="en-US" dirty="0"/>
          </a:p>
        </p:txBody>
      </p:sp>
      <p:pic>
        <p:nvPicPr>
          <p:cNvPr id="1026" name="Picture 2" descr="Magnesium Sulfate Injection | Empower Pharmacy | Outsourcing">
            <a:extLst>
              <a:ext uri="{FF2B5EF4-FFF2-40B4-BE49-F238E27FC236}">
                <a16:creationId xmlns:a16="http://schemas.microsoft.com/office/drawing/2014/main" id="{2DFDB79A-7208-9C45-B941-F12BF49F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54" y="2547257"/>
            <a:ext cx="2586446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BEF96-010B-7E41-9D58-6DE63D0D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32" y="3185821"/>
            <a:ext cx="5793722" cy="3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CA88-0D2F-6E45-871D-B1735A0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an index of precision as a moderator in a meta-regression</a:t>
                </a:r>
              </a:p>
              <a:p>
                <a:pPr lvl="1"/>
                <a:r>
                  <a:rPr lang="en-US" dirty="0"/>
                  <a:t>Standard error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/>
                  <a:t>)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“PET” (precision-effect test)</a:t>
                </a:r>
              </a:p>
              <a:p>
                <a:pPr lvl="1"/>
                <a:r>
                  <a:rPr lang="en-US" dirty="0"/>
                  <a:t>Sampling variance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“PEESE” (precision-effect estimate with standard error)</a:t>
                </a:r>
              </a:p>
              <a:p>
                <a:pPr lvl="1"/>
                <a:r>
                  <a:rPr lang="en-US" dirty="0"/>
                  <a:t>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 or square-root 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Caution!</a:t>
                </a:r>
                <a:r>
                  <a:rPr lang="en-US" dirty="0"/>
                  <a:t> If effect size is part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formula (e.g., SMD, UCOR), can create artificial association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 err="1"/>
                  <a:t>vtype</a:t>
                </a:r>
                <a:r>
                  <a:rPr lang="en-US" dirty="0"/>
                  <a:t> = "AV”</a:t>
                </a:r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 in place of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  <a:blipFill>
                <a:blip r:embed="rId2"/>
                <a:stretch>
                  <a:fillRect l="-1086" t="-216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3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805-16A6-774B-837E-D62A88F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3837B2-981C-6245-B19C-620D727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010874" cy="4950888"/>
          </a:xfrm>
        </p:spPr>
        <p:txBody>
          <a:bodyPr>
            <a:normAutofit/>
          </a:bodyPr>
          <a:lstStyle/>
          <a:p>
            <a:r>
              <a:rPr lang="en-US" dirty="0"/>
              <a:t>PET (sei)</a:t>
            </a:r>
          </a:p>
          <a:p>
            <a:pPr lvl="1"/>
            <a:r>
              <a:rPr lang="en-US" dirty="0"/>
              <a:t>t = -3.1486, df = 12, p = 0.0084</a:t>
            </a:r>
          </a:p>
          <a:p>
            <a:pPr lvl="1"/>
            <a:r>
              <a:rPr lang="en-US" dirty="0"/>
              <a:t>Limit Estimate (as sei -&gt; 0):   </a:t>
            </a:r>
            <a:br>
              <a:rPr lang="en-US" dirty="0"/>
            </a:br>
            <a:r>
              <a:rPr lang="en-US" dirty="0"/>
              <a:t>b = -0.1222 (CI: -0.46, 0.21)</a:t>
            </a:r>
          </a:p>
          <a:p>
            <a:endParaRPr lang="en-US" dirty="0"/>
          </a:p>
          <a:p>
            <a:r>
              <a:rPr lang="en-US" dirty="0"/>
              <a:t>PEESE (sei)</a:t>
            </a:r>
          </a:p>
          <a:p>
            <a:pPr lvl="1"/>
            <a:r>
              <a:rPr lang="en-US" dirty="0"/>
              <a:t>t = -2.0103, df = 12, p = 0.0674</a:t>
            </a:r>
          </a:p>
          <a:p>
            <a:pPr lvl="1"/>
            <a:r>
              <a:rPr lang="en-US" dirty="0"/>
              <a:t>Limit Estimate (as vi -&gt; 0):    </a:t>
            </a:r>
            <a:br>
              <a:rPr lang="en-US" dirty="0"/>
            </a:br>
            <a:r>
              <a:rPr lang="en-US" dirty="0"/>
              <a:t>b = -0.4396 (CI: -0.82, -0.05)</a:t>
            </a:r>
          </a:p>
          <a:p>
            <a:pPr lvl="1"/>
            <a:endParaRPr lang="en-US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10E175F-9E19-4D4E-9E35-ABD9A0929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2927" y="-9669"/>
            <a:ext cx="5849073" cy="6846074"/>
          </a:xfrm>
        </p:spPr>
      </p:pic>
    </p:spTree>
    <p:extLst>
      <p:ext uri="{BB962C8B-B14F-4D97-AF65-F5344CB8AC3E}">
        <p14:creationId xmlns:p14="http://schemas.microsoft.com/office/powerpoint/2010/main" val="396110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006-161C-6D42-9728-3601CD6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PET–PEESE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4288-E24E-0641-B203-A435F70F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is more accurate when there is no true effect</a:t>
            </a:r>
          </a:p>
          <a:p>
            <a:r>
              <a:rPr lang="en-US" dirty="0"/>
              <a:t>PEESE is more accurate when there is a true effect</a:t>
            </a:r>
          </a:p>
          <a:p>
            <a:endParaRPr lang="en-US" dirty="0"/>
          </a:p>
          <a:p>
            <a:r>
              <a:rPr lang="en-US" dirty="0"/>
              <a:t>PET–PEESE balances the two</a:t>
            </a:r>
          </a:p>
          <a:p>
            <a:pPr lvl="1"/>
            <a:r>
              <a:rPr lang="en-US" dirty="0"/>
              <a:t>If PET “Limit” CI includes 0, keep the PET estimate</a:t>
            </a:r>
          </a:p>
          <a:p>
            <a:pPr lvl="1"/>
            <a:r>
              <a:rPr lang="en-US" dirty="0"/>
              <a:t>Otherwise, keep the PEESE estimate</a:t>
            </a:r>
          </a:p>
          <a:p>
            <a:pPr lvl="1"/>
            <a:endParaRPr lang="en-US" dirty="0"/>
          </a:p>
          <a:p>
            <a:r>
              <a:rPr lang="en-US" dirty="0"/>
              <a:t>My recommendation: Report both; the best estimate lies somewhere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7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86375"/>
            <a:ext cx="838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9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2FED-39F5-874D-84A7-89C2AFA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407D-7CDA-8E46-9279-0FD289F8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2" y="0"/>
            <a:ext cx="5860648" cy="6859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59168-7D6D-BE4D-A966-20076D4D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71"/>
            <a:ext cx="6238161" cy="38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6EA7E-97F1-6747-ABFD-AFE8BA4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8B082-BB94-A345-BB57-56FF74ED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No real reason to expect </a:t>
            </a:r>
            <a:r>
              <a:rPr lang="en-US" i="1" dirty="0"/>
              <a:t>exact</a:t>
            </a:r>
            <a:r>
              <a:rPr lang="en-US" dirty="0"/>
              <a:t> symmetry of the funnel plot</a:t>
            </a:r>
          </a:p>
          <a:p>
            <a:endParaRPr lang="en-US" dirty="0"/>
          </a:p>
          <a:p>
            <a:r>
              <a:rPr lang="en-US" dirty="0"/>
              <a:t>Problem: Forcing asymmetry into specific discrete studies is inflexible</a:t>
            </a:r>
          </a:p>
          <a:p>
            <a:pPr lvl="1"/>
            <a:r>
              <a:rPr lang="en-US" dirty="0"/>
              <a:t>Regression tests like PET–PEESE have the same logic, but model the asymmetry more flexibly</a:t>
            </a:r>
          </a:p>
          <a:p>
            <a:pPr lvl="1"/>
            <a:endParaRPr lang="en-US" dirty="0"/>
          </a:p>
          <a:p>
            <a:r>
              <a:rPr lang="en-US" dirty="0"/>
              <a:t>Problem: Trim-and-fill tends to </a:t>
            </a:r>
            <a:r>
              <a:rPr lang="en-US" dirty="0" err="1"/>
              <a:t>undercorrect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EFDB-DE86-D640-8C2F-98CB89B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Asymmetry due to moderators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B3088-D357-E546-A513-F00D76589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Asymmetry doesn’t always mean publication bias!</a:t>
            </a:r>
          </a:p>
          <a:p>
            <a:endParaRPr lang="en-US" dirty="0"/>
          </a:p>
          <a:p>
            <a:r>
              <a:rPr lang="en-US" dirty="0"/>
              <a:t>Legitimate reasons for asymmetry</a:t>
            </a:r>
          </a:p>
          <a:p>
            <a:pPr lvl="1"/>
            <a:r>
              <a:rPr lang="en-US" dirty="0"/>
              <a:t>Moderators: Smaller studies are more robust</a:t>
            </a:r>
          </a:p>
          <a:p>
            <a:pPr lvl="1"/>
            <a:r>
              <a:rPr lang="en-US" dirty="0"/>
              <a:t>Artefacts: Smaller studies used better measurement</a:t>
            </a:r>
          </a:p>
          <a:p>
            <a:pPr lvl="1"/>
            <a:endParaRPr lang="en-US" dirty="0"/>
          </a:p>
          <a:p>
            <a:r>
              <a:rPr lang="en-US" dirty="0"/>
              <a:t>Remedies</a:t>
            </a:r>
          </a:p>
          <a:p>
            <a:pPr lvl="1"/>
            <a:r>
              <a:rPr lang="en-US" dirty="0"/>
              <a:t>Include moderators/corrections and conduct tests on residuals</a:t>
            </a:r>
          </a:p>
          <a:p>
            <a:pPr lvl="1"/>
            <a:r>
              <a:rPr lang="en-US" dirty="0"/>
              <a:t>Be cautious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E7F04-C455-0749-9574-E36660312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081" y="1200519"/>
            <a:ext cx="5934919" cy="44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meta-analysis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Logic: Smaller studies are more likely to be publication biased</a:t>
                </a:r>
              </a:p>
              <a:p>
                <a:pPr lvl="1"/>
                <a:r>
                  <a:rPr lang="en-US" dirty="0"/>
                  <a:t>How much does adding these more biased studies affect results?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Start with largest study (smallest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Add 1 study at a time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re-estimate meta-analyses</a:t>
                </a:r>
              </a:p>
              <a:p>
                <a:pPr lvl="1"/>
                <a:r>
                  <a:rPr lang="en-US" dirty="0"/>
                  <a:t>See how results change as smaller studies are added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05" y="-1207362"/>
            <a:ext cx="6890795" cy="80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36485"/>
          </a:xfrm>
        </p:spPr>
        <p:txBody>
          <a:bodyPr>
            <a:normAutofit/>
          </a:bodyPr>
          <a:lstStyle/>
          <a:p>
            <a:r>
              <a:rPr lang="en-US" dirty="0"/>
              <a:t>WAAP:</a:t>
            </a:r>
            <a:br>
              <a:rPr lang="en-US" dirty="0"/>
            </a:br>
            <a:r>
              <a:rPr lang="en-US" dirty="0"/>
              <a:t>Weighted</a:t>
            </a:r>
            <a:br>
              <a:rPr lang="en-US" dirty="0"/>
            </a:br>
            <a:r>
              <a:rPr lang="en-US" dirty="0"/>
              <a:t>average</a:t>
            </a:r>
            <a:br>
              <a:rPr lang="en-US" dirty="0"/>
            </a:br>
            <a:r>
              <a:rPr lang="en-US" dirty="0"/>
              <a:t>of adequately</a:t>
            </a:r>
            <a:br>
              <a:rPr lang="en-US" dirty="0"/>
            </a:br>
            <a:r>
              <a:rPr lang="en-US" dirty="0"/>
              <a:t>powered</a:t>
            </a:r>
            <a:br>
              <a:rPr lang="en-US" dirty="0"/>
            </a:br>
            <a:r>
              <a:rPr lang="en-US" dirty="0"/>
              <a:t>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30E623-9021-9446-9A98-225A76B3CEEA}"/>
              </a:ext>
            </a:extLst>
          </p:cNvPr>
          <p:cNvCxnSpPr>
            <a:cxnSpLocks/>
          </p:cNvCxnSpPr>
          <p:nvPr/>
        </p:nvCxnSpPr>
        <p:spPr>
          <a:xfrm>
            <a:off x="5503572" y="695459"/>
            <a:ext cx="65637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3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75-4161-4349-A0C2-EA7F4253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WAAP: Weighted average of adequately</a:t>
            </a:r>
            <a:br>
              <a:rPr lang="en-US" dirty="0"/>
            </a:br>
            <a:r>
              <a:rPr lang="en-US" dirty="0"/>
              <a:t>powered studies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power of each study to detect the mean effect from the meta-analysis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𝑐𝑟𝑖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pnorm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(abs(-.76) / 1.2 - 1.96)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Filter data to only those studies with “adequate” power </a:t>
                </a:r>
                <a:br>
                  <a:rPr lang="en-US" dirty="0"/>
                </a:br>
                <a:r>
                  <a:rPr lang="en-US" dirty="0"/>
                  <a:t>(e.g., 80%)</a:t>
                </a:r>
              </a:p>
              <a:p>
                <a:r>
                  <a:rPr lang="en-US" dirty="0"/>
                  <a:t>Re-estimate the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  <a:blipFill>
                <a:blip r:embed="rId2"/>
                <a:stretch>
                  <a:fillRect l="-1086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64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791C-8D01-D248-ACFB-FA50194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D1D63-479C-A24E-9E1B-9651201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174"/>
            <a:ext cx="5537200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9CB78-8007-2647-A951-EC2B2ED2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763732"/>
            <a:ext cx="6502400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AB32B-D4BD-D042-ACC7-224FE4273B38}"/>
              </a:ext>
            </a:extLst>
          </p:cNvPr>
          <p:cNvSpPr/>
          <p:nvPr/>
        </p:nvSpPr>
        <p:spPr>
          <a:xfrm>
            <a:off x="159328" y="214991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Magnesium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65F35-63D0-A446-841C-F4CC7A19CCF4}"/>
              </a:ext>
            </a:extLst>
          </p:cNvPr>
          <p:cNvSpPr/>
          <p:nvPr/>
        </p:nvSpPr>
        <p:spPr>
          <a:xfrm>
            <a:off x="2933717" y="9210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Conscientiousness</a:t>
            </a:r>
          </a:p>
        </p:txBody>
      </p:sp>
    </p:spTree>
    <p:extLst>
      <p:ext uri="{BB962C8B-B14F-4D97-AF65-F5344CB8AC3E}">
        <p14:creationId xmlns:p14="http://schemas.microsoft.com/office/powerpoint/2010/main" val="2928162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85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</a:t>
            </a:r>
            <a:r>
              <a:rPr lang="en-US" dirty="0"/>
              <a:t>-value based </a:t>
            </a:r>
            <a:br>
              <a:rPr lang="en-US" dirty="0"/>
            </a:br>
            <a:r>
              <a:rPr lang="en-US" dirty="0"/>
              <a:t>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271"/>
            <a:ext cx="5181600" cy="4197692"/>
          </a:xfrm>
        </p:spPr>
        <p:txBody>
          <a:bodyPr>
            <a:normAutofit/>
          </a:bodyPr>
          <a:lstStyle/>
          <a:p>
            <a:r>
              <a:rPr lang="en-US" dirty="0"/>
              <a:t>Contour-enhanced funnel plots</a:t>
            </a:r>
          </a:p>
          <a:p>
            <a:pPr lvl="1"/>
            <a:r>
              <a:rPr lang="en-US" dirty="0"/>
              <a:t>Center funnel plot around 0</a:t>
            </a:r>
          </a:p>
          <a:p>
            <a:pPr lvl="1"/>
            <a:r>
              <a:rPr lang="en-US" dirty="0"/>
              <a:t>Add confidence regions </a:t>
            </a:r>
            <a:br>
              <a:rPr lang="en-US" dirty="0"/>
            </a:br>
            <a:r>
              <a:rPr lang="en-US" dirty="0"/>
              <a:t>&gt; 0.05; .05 to .01, &lt; .01</a:t>
            </a:r>
          </a:p>
          <a:p>
            <a:pPr lvl="1"/>
            <a:endParaRPr lang="en-US" dirty="0"/>
          </a:p>
          <a:p>
            <a:r>
              <a:rPr lang="en-US" dirty="0"/>
              <a:t>Are effect sizes clustered in the “danger zone” between </a:t>
            </a:r>
            <a:br>
              <a:rPr lang="en-US" dirty="0"/>
            </a:br>
            <a:r>
              <a:rPr lang="en-US" dirty="0"/>
              <a:t>p = .05 and .01?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84E5-91B1-3A4B-99C0-A806B0A8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38" y="0"/>
            <a:ext cx="5859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20068"/>
          </a:xfrm>
        </p:spPr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-curve</a:t>
            </a:r>
          </a:p>
          <a:p>
            <a:pPr lvl="1"/>
            <a:r>
              <a:rPr lang="en-US" dirty="0"/>
              <a:t>If the effect is non-null, </a:t>
            </a:r>
            <a:r>
              <a:rPr lang="en-US" i="1" dirty="0"/>
              <a:t>p</a:t>
            </a:r>
            <a:r>
              <a:rPr lang="en-US" dirty="0"/>
              <a:t> values against 0 should be right-skewed </a:t>
            </a:r>
            <a:br>
              <a:rPr lang="en-US" dirty="0"/>
            </a:br>
            <a:r>
              <a:rPr lang="en-US" dirty="0"/>
              <a:t>(lots of very small, few close to .05 or larger)</a:t>
            </a:r>
          </a:p>
          <a:p>
            <a:pPr lvl="1"/>
            <a:r>
              <a:rPr lang="en-US" dirty="0"/>
              <a:t>Compare distribution of significant </a:t>
            </a:r>
            <a:r>
              <a:rPr lang="en-US" i="1" dirty="0"/>
              <a:t>p</a:t>
            </a:r>
            <a:r>
              <a:rPr lang="en-US" dirty="0"/>
              <a:t> values to expected patterns</a:t>
            </a:r>
          </a:p>
          <a:p>
            <a:pPr lvl="2"/>
            <a:r>
              <a:rPr lang="en-US" dirty="0"/>
              <a:t>Right skewed: Evidence for a real effect</a:t>
            </a:r>
          </a:p>
          <a:p>
            <a:pPr lvl="2"/>
            <a:r>
              <a:rPr lang="en-US" dirty="0"/>
              <a:t>Flat/uniform: Evidence for a null effect</a:t>
            </a:r>
          </a:p>
          <a:p>
            <a:pPr lvl="2"/>
            <a:r>
              <a:rPr lang="en-US" dirty="0"/>
              <a:t>Left skewed (stacked near .05): Evidence for “p-hacking”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Only uses significant studies</a:t>
            </a:r>
          </a:p>
          <a:p>
            <a:pPr lvl="1"/>
            <a:r>
              <a:rPr lang="en-US" dirty="0"/>
              <a:t>Problem: Performs poorly when there is heterogeneity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10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-uniform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values tested against the true parameter value </a:t>
            </a:r>
            <a:br>
              <a:rPr lang="en-US" dirty="0"/>
            </a:br>
            <a:r>
              <a:rPr lang="en-US" dirty="0"/>
              <a:t>(i.e., not against 0) are uniformly (flat) distributed</a:t>
            </a:r>
          </a:p>
          <a:p>
            <a:pPr lvl="1"/>
            <a:r>
              <a:rPr lang="en-US" dirty="0"/>
              <a:t>Find the effect size that makes the distribution of </a:t>
            </a:r>
            <a:r>
              <a:rPr lang="en-US" i="1" dirty="0"/>
              <a:t>p</a:t>
            </a:r>
            <a:r>
              <a:rPr lang="en-US" dirty="0"/>
              <a:t> values as close to uniform as 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Performs poorly when there is heterogeneity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443BF-54A8-C94B-993A-0E2E5A8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8800"/>
            <a:ext cx="5836697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1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6903-B2CD-2F49-BE2F-992CBB54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publication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5D8-0B31-4042-8CA5-D7436946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Rather than heuristics like asymmetry or </a:t>
            </a:r>
            <a:r>
              <a:rPr lang="en-US" i="1" dirty="0"/>
              <a:t>p</a:t>
            </a:r>
            <a:r>
              <a:rPr lang="en-US" dirty="0"/>
              <a:t> distributions, let’s examine publication bias by actually modeling how we think the publication process works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b="1" dirty="0"/>
              <a:t>Selection model: </a:t>
            </a:r>
            <a:r>
              <a:rPr lang="en-US" dirty="0"/>
              <a:t>Let’s model whether a study was published or not based on its </a:t>
            </a:r>
            <a:r>
              <a:rPr lang="en-US" i="1" dirty="0"/>
              <a:t>p</a:t>
            </a:r>
            <a:r>
              <a:rPr lang="en-US" dirty="0"/>
              <a:t> value or other features (e.g., preregistered, topic)</a:t>
            </a:r>
          </a:p>
          <a:p>
            <a:pPr lvl="1"/>
            <a:r>
              <a:rPr lang="en-US" b="1" dirty="0"/>
              <a:t>Agent based model: </a:t>
            </a:r>
            <a:r>
              <a:rPr lang="en-US" dirty="0"/>
              <a:t>Let’s simulate literatures with different processes and see which our data resemble</a:t>
            </a:r>
          </a:p>
        </p:txBody>
      </p:sp>
    </p:spTree>
    <p:extLst>
      <p:ext uri="{BB962C8B-B14F-4D97-AF65-F5344CB8AC3E}">
        <p14:creationId xmlns:p14="http://schemas.microsoft.com/office/powerpoint/2010/main" val="96289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C5-8095-6247-AB20-395625C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9DAD-EE45-AF45-8444-162B6A54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8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Assume an inverse relationship between the </a:t>
            </a:r>
            <a:r>
              <a:rPr lang="en-US" i="1" dirty="0"/>
              <a:t>p</a:t>
            </a:r>
            <a:r>
              <a:rPr lang="en-US" dirty="0"/>
              <a:t> value against 0 and the probability of publication </a:t>
            </a:r>
          </a:p>
          <a:p>
            <a:pPr lvl="1"/>
            <a:r>
              <a:rPr lang="en-US" dirty="0"/>
              <a:t>This induces bias in meta-analytic findings </a:t>
            </a:r>
          </a:p>
          <a:p>
            <a:endParaRPr lang="en-US" dirty="0"/>
          </a:p>
          <a:p>
            <a:r>
              <a:rPr lang="en-US" dirty="0"/>
              <a:t>With enough studies, we can estimate this relationship and and remove the bias from the meta-analytic findings </a:t>
            </a:r>
          </a:p>
          <a:p>
            <a:pPr lvl="1"/>
            <a:r>
              <a:rPr lang="en-US" dirty="0"/>
              <a:t>Difficult to use in practice (</a:t>
            </a:r>
            <a:r>
              <a:rPr lang="en-US" i="1" dirty="0"/>
              <a:t>k</a:t>
            </a:r>
            <a:r>
              <a:rPr lang="en-US" dirty="0"/>
              <a:t> must be large) </a:t>
            </a:r>
          </a:p>
          <a:p>
            <a:endParaRPr lang="en-US" dirty="0"/>
          </a:p>
          <a:p>
            <a:r>
              <a:rPr lang="en-US" dirty="0"/>
              <a:t>Two flavors:</a:t>
            </a:r>
          </a:p>
          <a:p>
            <a:pPr lvl="1"/>
            <a:r>
              <a:rPr lang="en-US" dirty="0"/>
              <a:t>Logistic regression — smaller </a:t>
            </a:r>
            <a:r>
              <a:rPr lang="en-US" i="1" dirty="0"/>
              <a:t>k okay</a:t>
            </a:r>
            <a:r>
              <a:rPr lang="en-US" dirty="0"/>
              <a:t>, but less connected with process</a:t>
            </a:r>
          </a:p>
          <a:p>
            <a:pPr lvl="1"/>
            <a:r>
              <a:rPr lang="en-US" dirty="0"/>
              <a:t>Step function — more like real publication process, but need large </a:t>
            </a:r>
            <a:r>
              <a:rPr lang="en-US" i="1" dirty="0"/>
              <a:t>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D4E81-DDDE-B445-921B-AAA420F85152}"/>
              </a:ext>
            </a:extLst>
          </p:cNvPr>
          <p:cNvSpPr txBox="1"/>
          <p:nvPr/>
        </p:nvSpPr>
        <p:spPr>
          <a:xfrm>
            <a:off x="3766457" y="1077114"/>
            <a:ext cx="5050971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“intravenous magnesium is a safe, effective, widely practicable, and inexpensive intervention” </a:t>
            </a:r>
          </a:p>
        </p:txBody>
      </p:sp>
    </p:spTree>
    <p:extLst>
      <p:ext uri="{BB962C8B-B14F-4D97-AF65-F5344CB8AC3E}">
        <p14:creationId xmlns:p14="http://schemas.microsoft.com/office/powerpoint/2010/main" val="238565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429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models: </a:t>
            </a:r>
            <a:br>
              <a:rPr lang="en-US" dirty="0"/>
            </a:br>
            <a:r>
              <a:rPr lang="en-US" dirty="0"/>
              <a:t>Magnesium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C814E-FEA9-B948-9628-2D0FA988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9" y="1579419"/>
            <a:ext cx="8139992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5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models: Conscientiousness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9DFA553-E7A9-2C49-BAD4-A7CDB211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225550"/>
            <a:ext cx="4705966" cy="550812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49ABF8-DC5B-4B46-996A-63853EBDE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7833" y="1225550"/>
            <a:ext cx="4705966" cy="55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5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127-F450-BD47-AE0C-83DE39FB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6CA-B612-D241-B237-5CEF2FB0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71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If a large number of null studies would be needed to cancel the effect, the result is robust to publication bias</a:t>
            </a:r>
          </a:p>
          <a:p>
            <a:endParaRPr lang="en-US" dirty="0"/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Rosenberg: How many studies needed to raise </a:t>
            </a:r>
            <a:r>
              <a:rPr lang="en-US" i="1" dirty="0"/>
              <a:t>p</a:t>
            </a:r>
            <a:r>
              <a:rPr lang="en-US" dirty="0"/>
              <a:t> for a FE model above .05?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: How many studies needed to reduce weighted mean ES below minimally relevant threshold?</a:t>
            </a:r>
          </a:p>
          <a:p>
            <a:pPr lvl="1"/>
            <a:endParaRPr lang="en-US" dirty="0"/>
          </a:p>
          <a:p>
            <a:r>
              <a:rPr lang="en-US" dirty="0"/>
              <a:t>e.g., Magnesium</a:t>
            </a:r>
          </a:p>
          <a:p>
            <a:pPr lvl="1"/>
            <a:r>
              <a:rPr lang="en-US" dirty="0"/>
              <a:t>Rosenberg N: 66 studies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 N [log(.90)]: 52 studies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FBF7-7607-A843-BD2A-BB2BE621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0B6-FF66-2448-9238-5437847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1250"/>
          </a:xfrm>
        </p:spPr>
        <p:txBody>
          <a:bodyPr>
            <a:normAutofit fontScale="92500"/>
          </a:bodyPr>
          <a:lstStyle/>
          <a:p>
            <a:r>
              <a:rPr lang="en-US" dirty="0"/>
              <a:t>Problem: Failsafe N is basically just a transformation of the </a:t>
            </a:r>
            <a:r>
              <a:rPr lang="en-US" i="1" dirty="0"/>
              <a:t>p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Problem: More bias in the literature </a:t>
            </a:r>
            <a:r>
              <a:rPr lang="en-US" dirty="0">
                <a:sym typeface="Wingdings" pitchFamily="2" charset="2"/>
              </a:rPr>
              <a:t> more “robust” results!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Problem: Big Failsafe N</a:t>
            </a:r>
          </a:p>
          <a:p>
            <a:pPr lvl="1"/>
            <a:r>
              <a:rPr lang="en-US" dirty="0">
                <a:sym typeface="Wingdings" pitchFamily="2" charset="2"/>
              </a:rPr>
              <a:t>e.g., “ego depletion” meta-analysis reported FSN &gt; 50,000!</a:t>
            </a:r>
          </a:p>
          <a:p>
            <a:pPr lvl="1"/>
            <a:r>
              <a:rPr lang="en-US" dirty="0">
                <a:sym typeface="Wingdings" pitchFamily="2" charset="2"/>
              </a:rPr>
              <a:t>Regression tests and subsequent replications found ES = 0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https://crystalprisonzone.blogspot.com/2016/07/the-failure-of-fail-safe-n.html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2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A0F-FB02-E742-942A-CAF85B5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3F3-3E5B-A54D-912B-300AB6FC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47389"/>
          </a:xfrm>
        </p:spPr>
        <p:txBody>
          <a:bodyPr>
            <a:normAutofit fontScale="92500"/>
          </a:bodyPr>
          <a:lstStyle/>
          <a:p>
            <a:r>
              <a:rPr lang="en-US" dirty="0"/>
              <a:t>Overview of publication bias methods with 5 practical recommendations</a:t>
            </a:r>
          </a:p>
          <a:p>
            <a:pPr lvl="1"/>
            <a:r>
              <a:rPr lang="en-US" dirty="0"/>
              <a:t>Carter et al. (2019). Correcting for bias in psychology: A comparison of meta-analytic methods. </a:t>
            </a:r>
            <a:r>
              <a:rPr lang="en-US" dirty="0">
                <a:hlinkClick r:id="rId2"/>
              </a:rPr>
              <a:t>https://doi.org/10/gf3vww</a:t>
            </a:r>
            <a:endParaRPr lang="en-US" dirty="0"/>
          </a:p>
          <a:p>
            <a:r>
              <a:rPr lang="en-US" dirty="0"/>
              <a:t>Evidence for reduced publication bias with “non-headline” results</a:t>
            </a:r>
          </a:p>
          <a:p>
            <a:pPr lvl="1"/>
            <a:r>
              <a:rPr lang="en-US" dirty="0"/>
              <a:t>Mathur, M. B., &amp; </a:t>
            </a:r>
            <a:r>
              <a:rPr lang="en-US" dirty="0" err="1"/>
              <a:t>VanderWeele</a:t>
            </a:r>
            <a:r>
              <a:rPr lang="en-US" dirty="0"/>
              <a:t>, T. J. (2021). Estimating publication bias in meta-analyses of peer-reviewed studies: A meta-meta-analysis across disciplines and journal tiers. </a:t>
            </a:r>
            <a:r>
              <a:rPr lang="en-US" dirty="0">
                <a:hlinkClick r:id="rId3"/>
              </a:rPr>
              <a:t>https://doi.org/10.1002/jrsm.1464</a:t>
            </a:r>
            <a:endParaRPr lang="en-US" dirty="0"/>
          </a:p>
          <a:p>
            <a:r>
              <a:rPr lang="en-US" dirty="0"/>
              <a:t>Nice short demonstration of various methods</a:t>
            </a:r>
          </a:p>
          <a:p>
            <a:pPr lvl="1"/>
            <a:r>
              <a:rPr lang="en-US" dirty="0" err="1"/>
              <a:t>Zigerell</a:t>
            </a:r>
            <a:r>
              <a:rPr lang="en-US" dirty="0"/>
              <a:t>, L. J. (2017). Potential publication bias in the stereotype threat literature: Comment on Nguyen and Ryan (2008). </a:t>
            </a:r>
            <a:r>
              <a:rPr lang="en-US" dirty="0">
                <a:hlinkClick r:id="rId4"/>
              </a:rPr>
              <a:t>https://doi.org/10.1037/apl0000188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6" r="11251" b="17607"/>
          <a:stretch/>
        </p:blipFill>
        <p:spPr>
          <a:xfrm rot="16200000">
            <a:off x="2882678" y="940935"/>
            <a:ext cx="5373453" cy="492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FC62CE-233B-F341-9862-726B8B73B9E9}"/>
              </a:ext>
            </a:extLst>
          </p:cNvPr>
          <p:cNvSpPr/>
          <p:nvPr/>
        </p:nvSpPr>
        <p:spPr>
          <a:xfrm>
            <a:off x="4041057" y="285749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89401-1572-7545-98EE-580EAD37CBA4}"/>
              </a:ext>
            </a:extLst>
          </p:cNvPr>
          <p:cNvCxnSpPr>
            <a:cxnSpLocks/>
          </p:cNvCxnSpPr>
          <p:nvPr/>
        </p:nvCxnSpPr>
        <p:spPr>
          <a:xfrm>
            <a:off x="3233057" y="446314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173121-A840-F64C-88CD-DE852E5079FB}"/>
              </a:ext>
            </a:extLst>
          </p:cNvPr>
          <p:cNvCxnSpPr>
            <a:cxnSpLocks/>
          </p:cNvCxnSpPr>
          <p:nvPr/>
        </p:nvCxnSpPr>
        <p:spPr>
          <a:xfrm flipH="1">
            <a:off x="3222171" y="5949041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76E6B9-2697-EA45-B625-0E6E53A43BB7}"/>
              </a:ext>
            </a:extLst>
          </p:cNvPr>
          <p:cNvSpPr txBox="1"/>
          <p:nvPr/>
        </p:nvSpPr>
        <p:spPr>
          <a:xfrm>
            <a:off x="1702869" y="30596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AFD3B-9E58-8C4A-9269-3B0733128926}"/>
              </a:ext>
            </a:extLst>
          </p:cNvPr>
          <p:cNvSpPr txBox="1"/>
          <p:nvPr/>
        </p:nvSpPr>
        <p:spPr>
          <a:xfrm>
            <a:off x="5542803" y="594904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90394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9A1FA-EEDC-0E49-A243-632BADC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BF4-0CF9-7F4C-839A-316DBC1A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4FAB-0B4E-0A48-A42E-A63077FC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166248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4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2748</TotalTime>
  <Words>1524</Words>
  <Application>Microsoft Macintosh PowerPoint</Application>
  <PresentationFormat>Widescreen</PresentationFormat>
  <Paragraphs>203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Publication Bias</vt:lpstr>
      <vt:lpstr>Example: Magnesium treatment</vt:lpstr>
      <vt:lpstr>Example: Magnesium treatment</vt:lpstr>
      <vt:lpstr>Example: Magnesium treatment</vt:lpstr>
      <vt:lpstr>Example: Magnesium treatment</vt:lpstr>
      <vt:lpstr>PowerPoint Presentation</vt:lpstr>
      <vt:lpstr>PowerPoint Presentation</vt:lpstr>
      <vt:lpstr>PowerPoint Presentation</vt:lpstr>
      <vt:lpstr>Example: Magnesium Treatment</vt:lpstr>
      <vt:lpstr>Sources of Variability in Outcomes</vt:lpstr>
      <vt:lpstr>Publication bias and questionable research practices</vt:lpstr>
      <vt:lpstr>PowerPoint Presentation</vt:lpstr>
      <vt:lpstr>Does your literature have publication bias?</vt:lpstr>
      <vt:lpstr>Does your literature have publication bias?</vt:lpstr>
      <vt:lpstr>Dealing with Publication Bias </vt:lpstr>
      <vt:lpstr>Dealing with Publication Bias </vt:lpstr>
      <vt:lpstr>Funnel plot asymmetry</vt:lpstr>
      <vt:lpstr>Regression test</vt:lpstr>
      <vt:lpstr>Regression test</vt:lpstr>
      <vt:lpstr>Regression test</vt:lpstr>
      <vt:lpstr>Regression Test</vt:lpstr>
      <vt:lpstr>PET–PEESE</vt:lpstr>
      <vt:lpstr>Trim and Fill</vt:lpstr>
      <vt:lpstr>Trim and Fill</vt:lpstr>
      <vt:lpstr>Trim and Fill</vt:lpstr>
      <vt:lpstr>Trim and Fill</vt:lpstr>
      <vt:lpstr>Trim and Fill</vt:lpstr>
      <vt:lpstr>Caution: Asymmetry due to moderators</vt:lpstr>
      <vt:lpstr>Cumulative meta-analysis</vt:lpstr>
      <vt:lpstr>Cumulative  meta-analysis</vt:lpstr>
      <vt:lpstr>Cumulative  meta-analysis</vt:lpstr>
      <vt:lpstr>WAAP: Weighted average of adequately powered studies</vt:lpstr>
      <vt:lpstr>WAAP: Weighted average of adequately powered studies</vt:lpstr>
      <vt:lpstr>WAAP</vt:lpstr>
      <vt:lpstr>p-value based  methods</vt:lpstr>
      <vt:lpstr>p-value based methods</vt:lpstr>
      <vt:lpstr>p-value based methods</vt:lpstr>
      <vt:lpstr>Modeling the publication process</vt:lpstr>
      <vt:lpstr>Selection model</vt:lpstr>
      <vt:lpstr>Selection models:  Magnesium</vt:lpstr>
      <vt:lpstr>Selection models: Conscientiousness</vt:lpstr>
      <vt:lpstr>“Robustness” methods</vt:lpstr>
      <vt:lpstr>“Robustness” methods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13</cp:revision>
  <dcterms:created xsi:type="dcterms:W3CDTF">2020-08-15T16:22:41Z</dcterms:created>
  <dcterms:modified xsi:type="dcterms:W3CDTF">2022-03-09T10:03:29Z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