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647" r:id="rId5"/>
    <p:sldId id="648" r:id="rId6"/>
    <p:sldId id="637" r:id="rId7"/>
    <p:sldId id="649" r:id="rId8"/>
    <p:sldId id="654" r:id="rId9"/>
    <p:sldId id="563" r:id="rId10"/>
    <p:sldId id="564" r:id="rId11"/>
    <p:sldId id="677" r:id="rId12"/>
    <p:sldId id="678" r:id="rId13"/>
    <p:sldId id="656" r:id="rId14"/>
    <p:sldId id="655" r:id="rId15"/>
    <p:sldId id="679" r:id="rId16"/>
    <p:sldId id="565" r:id="rId17"/>
    <p:sldId id="657" r:id="rId18"/>
    <p:sldId id="658" r:id="rId19"/>
    <p:sldId id="680" r:id="rId20"/>
    <p:sldId id="683" r:id="rId21"/>
    <p:sldId id="684" r:id="rId22"/>
    <p:sldId id="682" r:id="rId23"/>
    <p:sldId id="681" r:id="rId24"/>
    <p:sldId id="6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9" autoAdjust="0"/>
    <p:restoredTop sz="94694"/>
  </p:normalViewPr>
  <p:slideViewPr>
    <p:cSldViewPr snapToGrid="0">
      <p:cViewPr varScale="1">
        <p:scale>
          <a:sx n="87" d="100"/>
          <a:sy n="87" d="100"/>
        </p:scale>
        <p:origin x="20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18:16:34.9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0T18:27:18.9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9946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76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2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937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32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1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1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53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5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74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55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430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2022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</a:t>
            </a:r>
            <a:r>
              <a:rPr lang="en-US" sz="800" baseline="0" dirty="0" err="1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Wiernik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Please do not share or cite without permission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6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Heterogeneity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Observed, expected, and residual variability</a:t>
            </a:r>
          </a:p>
          <a:p>
            <a:r>
              <a:rPr lang="en-US" dirty="0"/>
              <a:t>Estimators for random effects variance</a:t>
            </a:r>
          </a:p>
        </p:txBody>
      </p:sp>
    </p:spTree>
    <p:extLst>
      <p:ext uri="{BB962C8B-B14F-4D97-AF65-F5344CB8AC3E}">
        <p14:creationId xmlns:p14="http://schemas.microsoft.com/office/powerpoint/2010/main" val="292699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Estimators for τ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2368" y="1397705"/>
                <a:ext cx="10515600" cy="47050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DerSimonian–Laird (DL)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/>
                  <a:t>Restricted maximum likelihood (REML)</a:t>
                </a:r>
              </a:p>
              <a:p>
                <a:pPr lvl="1"/>
                <a:r>
                  <a:rPr lang="en-US" dirty="0"/>
                  <a:t>Iteratively estimated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𝑅𝐸𝑀𝐿</m:t>
                            </m:r>
                          </m:e>
                        </m:d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sz="32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3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i="1" dirty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3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𝑀𝐿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2368" y="1397705"/>
                <a:ext cx="10515600" cy="4705004"/>
              </a:xfrm>
              <a:blipFill>
                <a:blip r:embed="rId2"/>
                <a:stretch>
                  <a:fillRect l="-1086" t="-2151" b="-5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38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ED51-AF70-4967-8B3C-4466B37E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92632-C7C6-4E99-87A1-CDF75523A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(I-squared)</a:t>
                </a:r>
              </a:p>
              <a:p>
                <a:pPr lvl="1"/>
                <a:r>
                  <a:rPr lang="en-US" dirty="0"/>
                  <a:t>Proportion of the total observed variability not due to sampling error</a:t>
                </a:r>
              </a:p>
              <a:p>
                <a:pPr lvl="1"/>
                <a:r>
                  <a:rPr lang="en-US" dirty="0"/>
                  <a:t>(Room for moderators)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VAF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(H-squared)</a:t>
                </a:r>
              </a:p>
              <a:p>
                <a:pPr lvl="1"/>
                <a:r>
                  <a:rPr lang="en-US" dirty="0"/>
                  <a:t>How many times larger is is the </a:t>
                </a:r>
                <a:br>
                  <a:rPr lang="en-US" dirty="0"/>
                </a:br>
                <a:r>
                  <a:rPr lang="en-US" dirty="0"/>
                  <a:t>total observed variability compared to </a:t>
                </a:r>
                <a:br>
                  <a:rPr lang="en-US" dirty="0"/>
                </a:br>
                <a:r>
                  <a:rPr lang="en-US" dirty="0"/>
                  <a:t>that expected by sampling error?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92632-C7C6-4E99-87A1-CDF75523A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47310B-1E78-2748-AE46-CB915AB41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94" y="2413275"/>
            <a:ext cx="5423077" cy="33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0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420D2-43FC-6E46-834C-35E66CDC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vs. Absolute Heterogeneity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7272C-35B6-D74D-941A-0DDB22E34E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relative measure of heterogeneity </a:t>
                </a:r>
              </a:p>
              <a:p>
                <a:pPr lvl="1"/>
                <a:r>
                  <a:rPr lang="en-US" dirty="0"/>
                  <a:t>Often misinterpreted as an absolute measure</a:t>
                </a:r>
              </a:p>
              <a:p>
                <a:pPr marL="457262" lvl="1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If you want to know in absolute terms how much heterogeneity there is, look at the prediction interval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7272C-35B6-D74D-941A-0DDB22E34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67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Intervals: Confidence interval for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Confidence interval for mean</a:t>
                </a:r>
              </a:p>
              <a:p>
                <a:pPr lvl="1"/>
                <a:r>
                  <a:rPr lang="en-US" dirty="0"/>
                  <a:t>Precision of our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of </a:t>
                </a:r>
                <a:r>
                  <a:rPr lang="en-US" b="1" dirty="0"/>
                  <a:t>second-order sampling error</a:t>
                </a:r>
              </a:p>
              <a:p>
                <a:pPr lvl="1"/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1.96×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1.96×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1.96×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“How much might the estimate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/>
                  <a:t> move around with more studies?”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26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Intervals: Prediction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Prediction interval</a:t>
                </a:r>
              </a:p>
              <a:p>
                <a:pPr lvl="1"/>
                <a:r>
                  <a:rPr lang="en-US" dirty="0"/>
                  <a:t>Where might the true effects be?</a:t>
                </a:r>
              </a:p>
              <a:p>
                <a:pPr lvl="1"/>
                <a:endParaRPr lang="en-US" sz="1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1.96×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“Where do I expect 95% of real effects to be?”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36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70F128-8EFE-9643-ACEB-1DE62FC0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86" y="1859025"/>
            <a:ext cx="6746587" cy="2959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61C28A-0DA4-5141-98CE-6942412DAB57}"/>
              </a:ext>
            </a:extLst>
          </p:cNvPr>
          <p:cNvSpPr/>
          <p:nvPr/>
        </p:nvSpPr>
        <p:spPr>
          <a:xfrm>
            <a:off x="5084618" y="1859025"/>
            <a:ext cx="2507673" cy="648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08332-30C0-4874-8A7C-7AE33A17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Intervals: Confidence interval for 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DE00-28FE-44DF-85E0-C1E59A5B2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5055346"/>
          </a:xfrm>
        </p:spPr>
        <p:txBody>
          <a:bodyPr>
            <a:normAutofit/>
          </a:bodyPr>
          <a:lstStyle/>
          <a:p>
            <a:r>
              <a:rPr lang="en-US" dirty="0"/>
              <a:t>Confidence interval for τ</a:t>
            </a:r>
          </a:p>
          <a:p>
            <a:pPr lvl="1"/>
            <a:r>
              <a:rPr lang="en-US" dirty="0"/>
              <a:t>Constructed using profile likelihood – change </a:t>
            </a:r>
            <a:r>
              <a:rPr lang="en-US" dirty="0">
                <a:latin typeface="FiraGO" panose="020B0503050000020004" pitchFamily="34" charset="0"/>
                <a:cs typeface="FiraGO" panose="020B0503050000020004" pitchFamily="34" charset="0"/>
              </a:rPr>
              <a:t>τ</a:t>
            </a:r>
            <a:r>
              <a:rPr lang="en-US" baseline="30000" dirty="0">
                <a:latin typeface="FiraGO" panose="020B0503050000020004" pitchFamily="34" charset="0"/>
                <a:cs typeface="FiraGO" panose="020B0503050000020004" pitchFamily="34" charset="0"/>
              </a:rPr>
              <a:t>2</a:t>
            </a:r>
            <a:endParaRPr lang="en-US" b="0" i="1" dirty="0">
              <a:latin typeface="Cambria Math" panose="020405030504060302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62" lvl="1" indent="0">
              <a:buNone/>
            </a:pPr>
            <a:endParaRPr lang="en-US" dirty="0"/>
          </a:p>
          <a:p>
            <a:pPr lvl="1"/>
            <a:r>
              <a:rPr lang="en-US" dirty="0"/>
              <a:t>“How confident are we in our estimate of the heterogeneity?”</a:t>
            </a:r>
          </a:p>
          <a:p>
            <a:pPr lvl="1"/>
            <a:r>
              <a:rPr lang="en-US" dirty="0"/>
              <a:t>“How much stock should we place in the prediction intervals?”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4AD185-F681-E04B-A5BC-831E11B8F3FF}"/>
              </a:ext>
            </a:extLst>
          </p:cNvPr>
          <p:cNvSpPr/>
          <p:nvPr/>
        </p:nvSpPr>
        <p:spPr>
          <a:xfrm>
            <a:off x="5902678" y="4859035"/>
            <a:ext cx="3866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FiraGO" panose="020B0503050000020004" pitchFamily="34" charset="0"/>
                <a:cs typeface="FiraGO" panose="020B0503050000020004" pitchFamily="34" charset="0"/>
              </a:rPr>
              <a:t>τ</a:t>
            </a:r>
            <a:r>
              <a:rPr lang="en-US" sz="2000" baseline="30000" dirty="0">
                <a:latin typeface="FiraGO" panose="020B0503050000020004" pitchFamily="34" charset="0"/>
                <a:cs typeface="FiraGO" panose="020B0503050000020004" pitchFamily="34" charset="0"/>
              </a:rPr>
              <a:t>2</a:t>
            </a:r>
            <a:endParaRPr lang="en-US" sz="2000" dirty="0">
              <a:latin typeface="FiraGO" panose="020B0503050000020004" pitchFamily="34" charset="0"/>
              <a:cs typeface="FiraGO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3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linear unbiased predictions (BLUPs)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58E1C-951B-C346-8341-D11B3F90CC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947" y="813588"/>
            <a:ext cx="8334677" cy="56792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6AC6A5-4795-2841-822C-95A41FBE485B}"/>
              </a:ext>
            </a:extLst>
          </p:cNvPr>
          <p:cNvCxnSpPr>
            <a:cxnSpLocks/>
          </p:cNvCxnSpPr>
          <p:nvPr/>
        </p:nvCxnSpPr>
        <p:spPr>
          <a:xfrm flipH="1">
            <a:off x="7184570" y="5799815"/>
            <a:ext cx="5442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73A921-9D58-DC4E-A6F5-FE50A3505BD2}"/>
              </a:ext>
            </a:extLst>
          </p:cNvPr>
          <p:cNvCxnSpPr>
            <a:cxnSpLocks/>
          </p:cNvCxnSpPr>
          <p:nvPr/>
        </p:nvCxnSpPr>
        <p:spPr>
          <a:xfrm flipH="1">
            <a:off x="7184570" y="3045729"/>
            <a:ext cx="6313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1E724-8452-7B48-9325-B776F5E9A8CB}"/>
              </a:ext>
            </a:extLst>
          </p:cNvPr>
          <p:cNvCxnSpPr>
            <a:cxnSpLocks/>
          </p:cNvCxnSpPr>
          <p:nvPr/>
        </p:nvCxnSpPr>
        <p:spPr>
          <a:xfrm>
            <a:off x="5617030" y="3949242"/>
            <a:ext cx="35922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FB4995-867A-AA45-9ACD-9DC0A4F32404}"/>
              </a:ext>
            </a:extLst>
          </p:cNvPr>
          <p:cNvCxnSpPr>
            <a:cxnSpLocks/>
          </p:cNvCxnSpPr>
          <p:nvPr/>
        </p:nvCxnSpPr>
        <p:spPr>
          <a:xfrm>
            <a:off x="6574973" y="4820099"/>
            <a:ext cx="2830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06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linear unbiased predictions (BLUPs)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our best guess for the true outcome value for each study</a:t>
                </a:r>
              </a:p>
              <a:p>
                <a:pPr lvl="1"/>
                <a:r>
                  <a:rPr lang="en-US" dirty="0"/>
                  <a:t>Shrink each study toward the mean effect size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Balance two sources of information</a:t>
                </a:r>
              </a:p>
              <a:p>
                <a:pPr lvl="1"/>
                <a:r>
                  <a:rPr lang="en-US" dirty="0"/>
                  <a:t>What is common across all studies?</a:t>
                </a:r>
              </a:p>
              <a:p>
                <a:pPr lvl="1"/>
                <a:r>
                  <a:rPr lang="en-US" dirty="0"/>
                  <a:t>What is unique to each study?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Amount of shrinkage determined by:</a:t>
                </a:r>
              </a:p>
              <a:p>
                <a:pPr lvl="1"/>
                <a:r>
                  <a:rPr lang="en-US" dirty="0"/>
                  <a:t>How extreme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?</a:t>
                </a:r>
              </a:p>
              <a:p>
                <a:pPr lvl="1"/>
                <a:r>
                  <a:rPr lang="en-US" dirty="0"/>
                  <a:t>How large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  <a:blipFill>
                <a:blip r:embed="rId2"/>
                <a:stretch>
                  <a:fillRect l="-1086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26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linear unbiased predictions (BLUPs)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0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BLUP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𝑅𝑒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98B032-ED35-3742-AA66-C8436D34C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701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53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657" cy="2780846"/>
          </a:xfrm>
        </p:spPr>
        <p:txBody>
          <a:bodyPr>
            <a:normAutofit/>
          </a:bodyPr>
          <a:lstStyle/>
          <a:p>
            <a:r>
              <a:rPr lang="en-US" dirty="0"/>
              <a:t>Best linear unbiased </a:t>
            </a:r>
            <a:br>
              <a:rPr lang="en-US" dirty="0"/>
            </a:br>
            <a:r>
              <a:rPr lang="en-US" dirty="0"/>
              <a:t>predictions (BLUPs)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FC8E9-10F7-3A4E-B5A2-9FB85D0A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9597" y="0"/>
            <a:ext cx="6324007" cy="68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6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2DB3-A910-4C37-AA21-A4212E9C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effects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90AB5-0008-4FE4-9359-2847F9D1E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4"/>
                <a:ext cx="10515600" cy="478411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│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90AB5-0008-4FE4-9359-2847F9D1E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4"/>
                <a:ext cx="10515600" cy="478411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35AA42-D421-44CB-B1B4-6FFD7BA679B1}"/>
                  </a:ext>
                </a:extLst>
              </p14:cNvPr>
              <p14:cNvContentPartPr/>
              <p14:nvPr/>
            </p14:nvContentPartPr>
            <p14:xfrm>
              <a:off x="7032502" y="323644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35AA42-D421-44CB-B1B4-6FFD7BA679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4502" y="32184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FCB88B-688B-4100-9F1C-9FDA3D9E1954}"/>
                  </a:ext>
                </a:extLst>
              </p14:cNvPr>
              <p14:cNvContentPartPr/>
              <p14:nvPr/>
            </p14:nvContentPartPr>
            <p14:xfrm>
              <a:off x="6140062" y="6550244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FCB88B-688B-4100-9F1C-9FDA3D9E19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2062" y="653224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24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7799-4E89-F14F-85B2-A1038169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4657" cy="2780846"/>
          </a:xfrm>
        </p:spPr>
        <p:txBody>
          <a:bodyPr>
            <a:normAutofit/>
          </a:bodyPr>
          <a:lstStyle/>
          <a:p>
            <a:r>
              <a:rPr lang="en-US" dirty="0"/>
              <a:t>Best linear unbiased </a:t>
            </a:r>
            <a:br>
              <a:rPr lang="en-US" dirty="0"/>
            </a:br>
            <a:r>
              <a:rPr lang="en-US" dirty="0"/>
              <a:t>predictions (BLUPs)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FC8E9-10F7-3A4E-B5A2-9FB85D0A8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1" y="0"/>
            <a:ext cx="6400800" cy="684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58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281FB5-E4F0-F846-9165-12242AA6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37E25-B4FD-044C-BD1F-3CFFA2DD8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mean 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an intercept-only meta-regression, we compute a weighted mean of the effect sizes</a:t>
                </a:r>
              </a:p>
              <a:p>
                <a:pPr lvl="1"/>
                <a:r>
                  <a:rPr lang="en-US" dirty="0"/>
                  <a:t>A variety of choices of weights (invers-variance using sample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inverse-variance using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sample size; with or without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89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random effects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variance in effect sizes we </a:t>
                </a:r>
                <a:r>
                  <a:rPr lang="en-US" b="1" dirty="0"/>
                  <a:t>observe</a:t>
                </a:r>
                <a:r>
                  <a:rPr lang="en-US" dirty="0"/>
                  <a:t> across studies can be broken in </a:t>
                </a:r>
                <a:r>
                  <a:rPr lang="en-US" b="1" dirty="0"/>
                  <a:t>sampling error </a:t>
                </a:r>
                <a:r>
                  <a:rPr lang="en-US" dirty="0"/>
                  <a:t>and </a:t>
                </a:r>
                <a:r>
                  <a:rPr lang="en-US" b="1" dirty="0"/>
                  <a:t>residual (true) variance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5400" dirty="0"/>
              </a:p>
              <a:p>
                <a:pPr lvl="1"/>
                <a:endParaRPr lang="en-US" sz="54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54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 bwMode="auto">
          <a:xfrm>
            <a:off x="6956220" y="4259757"/>
            <a:ext cx="3157598" cy="1045028"/>
          </a:xfrm>
          <a:prstGeom prst="rect">
            <a:avLst/>
          </a:prstGeom>
          <a:noFill/>
          <a:ln w="730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  <a:ea typeface="ＭＳ Ｐゴシック" pitchFamily="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51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Observed variance:</a:t>
                </a:r>
              </a:p>
              <a:p>
                <a:pPr lvl="1"/>
                <a:r>
                  <a:rPr lang="en-US" dirty="0"/>
                  <a:t>Weighted variance of effect sizes </a:t>
                </a: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40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40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4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40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73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Expected/Predicted Variance </a:t>
            </a:r>
            <a:br>
              <a:rPr lang="en-US" dirty="0"/>
            </a:br>
            <a:r>
              <a:rPr lang="en-US" dirty="0"/>
              <a:t>(Sampling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745"/>
                <a:ext cx="10515600" cy="46729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6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  <m:sup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4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6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4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4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60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4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4600" i="1" dirty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4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6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correlation, in one study: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we combine studies in meta-analysis, the sampling errors average across studies</a:t>
                </a:r>
              </a:p>
              <a:p>
                <a:r>
                  <a:rPr lang="en-US" dirty="0"/>
                  <a:t>For studies in a meta-analysis as a whole: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745"/>
                <a:ext cx="10515600" cy="4672960"/>
              </a:xfrm>
              <a:blipFill>
                <a:blip r:embed="rId2"/>
                <a:stretch>
                  <a:fillRect l="-1086" t="-25203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03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τ</a:t>
            </a:r>
            <a:r>
              <a:rPr lang="en-US" baseline="30000" dirty="0"/>
              <a:t>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(Residual, True, Random Effects)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4589"/>
                <a:ext cx="10515600" cy="47050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Conceptually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  <m:sup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There are a variety of </a:t>
                </a:r>
                <a:r>
                  <a:rPr lang="en-US" b="1" dirty="0"/>
                  <a:t>estimators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4589"/>
                <a:ext cx="10515600" cy="4705004"/>
              </a:xfrm>
              <a:blipFill>
                <a:blip r:embed="rId2"/>
                <a:stretch>
                  <a:fillRect l="-108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3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6083-DE19-8943-BABE-561E39A4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for τ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7B9B-DBC7-494A-81EA-811459C2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745"/>
            <a:ext cx="10515600" cy="4639710"/>
          </a:xfrm>
        </p:spPr>
        <p:txBody>
          <a:bodyPr/>
          <a:lstStyle/>
          <a:p>
            <a:r>
              <a:rPr lang="en-US" dirty="0"/>
              <a:t>Hunter-Schmidt estimator</a:t>
            </a:r>
          </a:p>
          <a:p>
            <a:r>
              <a:rPr lang="en-US" b="1" dirty="0"/>
              <a:t>k-corrected Hunter-Schmidt estimator </a:t>
            </a:r>
          </a:p>
          <a:p>
            <a:r>
              <a:rPr lang="en-US" b="1" dirty="0" err="1"/>
              <a:t>DerSimonian</a:t>
            </a:r>
            <a:r>
              <a:rPr lang="en-US" b="1" dirty="0"/>
              <a:t>-Laird estimator </a:t>
            </a:r>
          </a:p>
          <a:p>
            <a:r>
              <a:rPr lang="en-US" dirty="0"/>
              <a:t>Hedges estimator </a:t>
            </a:r>
          </a:p>
          <a:p>
            <a:r>
              <a:rPr lang="en-US" dirty="0" err="1"/>
              <a:t>Sidik-Jonkman</a:t>
            </a:r>
            <a:r>
              <a:rPr lang="en-US" dirty="0"/>
              <a:t> estimator </a:t>
            </a:r>
          </a:p>
          <a:p>
            <a:r>
              <a:rPr lang="en-US" dirty="0"/>
              <a:t>Maximum likelihood estimator </a:t>
            </a:r>
          </a:p>
          <a:p>
            <a:r>
              <a:rPr lang="en-US" b="1" dirty="0"/>
              <a:t>Restricted maximum likelihood estimator*** </a:t>
            </a:r>
          </a:p>
          <a:p>
            <a:r>
              <a:rPr lang="en-US" dirty="0"/>
              <a:t>Empirical Bayes / </a:t>
            </a:r>
            <a:r>
              <a:rPr lang="en-US" dirty="0" err="1"/>
              <a:t>Paule</a:t>
            </a:r>
            <a:r>
              <a:rPr lang="en-US" dirty="0"/>
              <a:t>-Mandel estimator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1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A4D8-F36E-DE4A-B31D-C3E3E621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Estimators for τ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DBBB0-40F5-BA46-A7D6-AB73D7E99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Hunter–Schmidt (HS)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b="0" i="1" dirty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r>
                  <a:rPr lang="en-US" i="1" dirty="0"/>
                  <a:t>k</a:t>
                </a:r>
                <a:r>
                  <a:rPr lang="en-US" dirty="0"/>
                  <a:t>-corrected Hunter–Schmidt (</a:t>
                </a:r>
                <a:r>
                  <a:rPr lang="en-US" dirty="0" err="1"/>
                  <a:t>HSk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600" i="1" dirty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 dirty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600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DBBB0-40F5-BA46-A7D6-AB73D7E99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265" b="-26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818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DFCDA9A-08C7-464F-BC0C-6BFBE80981C8}" vid="{685F6AD9-4AE4-431C-BC78-AF001F8293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0C8780454A64385BF21049B1850C5" ma:contentTypeVersion="7" ma:contentTypeDescription="Create a new document." ma:contentTypeScope="" ma:versionID="47a68a81adc4e0e7972bb95a1a99f0b4">
  <xsd:schema xmlns:xsd="http://www.w3.org/2001/XMLSchema" xmlns:xs="http://www.w3.org/2001/XMLSchema" xmlns:p="http://schemas.microsoft.com/office/2006/metadata/properties" xmlns:ns2="d0331357-42e6-4e40-bf0a-1c2f9464db1b" targetNamespace="http://schemas.microsoft.com/office/2006/metadata/properties" ma:root="true" ma:fieldsID="01ec8d09ee7b5b75bd0cb813fd513e00" ns2:_="">
    <xsd:import namespace="d0331357-42e6-4e40-bf0a-1c2f9464db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331357-42e6-4e40-bf0a-1c2f9464db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011C9-6572-4E3B-BA4C-E687532965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01F417-FF7B-490D-BC83-D2E21BA12BB0}">
  <ds:schemaRefs>
    <ds:schemaRef ds:uri="d0331357-42e6-4e40-bf0a-1c2f9464db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197415-BC9D-4352-8615-FFE6194E51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d0331357-42e6-4e40-bf0a-1c2f9464db1b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2360</TotalTime>
  <Words>668</Words>
  <Application>Microsoft Macintosh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.AppleSystemUIFont</vt:lpstr>
      <vt:lpstr>Arial</vt:lpstr>
      <vt:lpstr>Calibri</vt:lpstr>
      <vt:lpstr>Cambria Math</vt:lpstr>
      <vt:lpstr>FiraGO</vt:lpstr>
      <vt:lpstr>Font Awesome 5 Brands Regular</vt:lpstr>
      <vt:lpstr>LucidaGrande</vt:lpstr>
      <vt:lpstr>Wingdings</vt:lpstr>
      <vt:lpstr>1_Office Theme</vt:lpstr>
      <vt:lpstr>Heterogeneity</vt:lpstr>
      <vt:lpstr>Random effects model</vt:lpstr>
      <vt:lpstr>Estimating the mean effect size</vt:lpstr>
      <vt:lpstr>Estimating random effects variance</vt:lpstr>
      <vt:lpstr>Observed Variance</vt:lpstr>
      <vt:lpstr>Expected/Predicted Variance  (Sampling Error)</vt:lpstr>
      <vt:lpstr>Estimating τ2  (Residual, True, Random Effects) Variance</vt:lpstr>
      <vt:lpstr>Estimators for τ2 </vt:lpstr>
      <vt:lpstr>Estimators for τ2 </vt:lpstr>
      <vt:lpstr>Estimators for τ2 </vt:lpstr>
      <vt:lpstr>Related statistics</vt:lpstr>
      <vt:lpstr>Relative vs. Absolute Heterogeneity </vt:lpstr>
      <vt:lpstr>Intervals: Confidence interval for mean</vt:lpstr>
      <vt:lpstr>Intervals: Prediction interval</vt:lpstr>
      <vt:lpstr>Intervals: Confidence interval for τ</vt:lpstr>
      <vt:lpstr>Best linear unbiased predictions (BLUPs)</vt:lpstr>
      <vt:lpstr>Best linear unbiased predictions (BLUPs)</vt:lpstr>
      <vt:lpstr>Best linear unbiased predictions (BLUPs)</vt:lpstr>
      <vt:lpstr>Best linear unbiased  predictions (BLUPs)</vt:lpstr>
      <vt:lpstr>Best linear unbiased  predictions (BLUPs)</vt:lpstr>
      <vt:lpstr>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Brenton Wiernik</dc:creator>
  <cp:lastModifiedBy>Brenton Wiernik</cp:lastModifiedBy>
  <cp:revision>12</cp:revision>
  <dcterms:created xsi:type="dcterms:W3CDTF">2020-08-15T16:22:41Z</dcterms:created>
  <dcterms:modified xsi:type="dcterms:W3CDTF">2022-03-08T06:38:24Z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0x010100C510C8780454A64385BF21049B1850C5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xd_Signature">
    <vt:bool>false</vt:bool>
  </property>
</Properties>
</file>