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sldIdLst>
    <p:sldId id="663" r:id="rId5"/>
    <p:sldId id="677" r:id="rId6"/>
    <p:sldId id="678" r:id="rId7"/>
    <p:sldId id="679" r:id="rId8"/>
    <p:sldId id="680" r:id="rId9"/>
    <p:sldId id="664" r:id="rId10"/>
    <p:sldId id="681" r:id="rId11"/>
    <p:sldId id="665" r:id="rId12"/>
    <p:sldId id="682" r:id="rId13"/>
    <p:sldId id="689" r:id="rId14"/>
    <p:sldId id="683" r:id="rId15"/>
    <p:sldId id="684" r:id="rId16"/>
    <p:sldId id="685" r:id="rId17"/>
    <p:sldId id="686" r:id="rId18"/>
    <p:sldId id="687" r:id="rId19"/>
    <p:sldId id="688" r:id="rId20"/>
    <p:sldId id="670" r:id="rId21"/>
    <p:sldId id="666" r:id="rId22"/>
    <p:sldId id="676" r:id="rId23"/>
    <p:sldId id="618" r:id="rId24"/>
    <p:sldId id="619" r:id="rId25"/>
    <p:sldId id="620" r:id="rId26"/>
    <p:sldId id="621" r:id="rId27"/>
    <p:sldId id="667" r:id="rId28"/>
    <p:sldId id="668" r:id="rId29"/>
    <p:sldId id="671" r:id="rId30"/>
    <p:sldId id="669" r:id="rId31"/>
    <p:sldId id="623" r:id="rId32"/>
    <p:sldId id="624" r:id="rId33"/>
    <p:sldId id="64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79" autoAdjust="0"/>
    <p:restoredTop sz="94694"/>
  </p:normalViewPr>
  <p:slideViewPr>
    <p:cSldViewPr snapToGrid="0">
      <p:cViewPr varScale="1">
        <p:scale>
          <a:sx n="118" d="100"/>
          <a:sy n="118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package=metapow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Moderator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Meta-Regression</a:t>
            </a:r>
          </a:p>
          <a:p>
            <a:r>
              <a:rPr lang="en-US"/>
              <a:t>Subgroup Analysis</a:t>
            </a:r>
          </a:p>
        </p:txBody>
      </p:sp>
    </p:spTree>
    <p:extLst>
      <p:ext uri="{BB962C8B-B14F-4D97-AF65-F5344CB8AC3E}">
        <p14:creationId xmlns:p14="http://schemas.microsoft.com/office/powerpoint/2010/main" val="35079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CCAF-6487-D441-9B63-80542953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53D87-BF17-7846-970F-555EA5EDB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𝑅𝐸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𝑀𝐸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𝑅𝐸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53D87-BF17-7846-970F-555EA5EDB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5197192-E8D7-F046-94CE-590F40B6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1854200"/>
            <a:ext cx="83947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0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309223-70D4-8B45-84B7-1FD30D4DE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7092" y="0"/>
            <a:ext cx="7595529" cy="664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9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15FD-66E4-7F4A-BD3F-1B88F3ED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values in a meta-regression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BB384-33EF-4B4A-99BF-B9A0ABC23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95%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CI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±1.96 ×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BB384-33EF-4B4A-99BF-B9A0ABC23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28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7C6ACB-D9D1-584C-97C7-9BDE29359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598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AF3D8-8577-E347-9464-CECE9CA22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5999" cy="65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8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C6FB4F-9A71-E640-93A6-6A04B286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927100"/>
            <a:ext cx="83947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1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661-0E2C-4445-88F0-AB7DCFD3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mixed effects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58C40-91BE-0E40-9A2C-C0F779114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544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Focus on predicted values for different combinations of moderators</a:t>
                </a:r>
              </a:p>
              <a:p>
                <a:endParaRPr lang="en-US" dirty="0"/>
              </a:p>
              <a:p>
                <a:r>
                  <a:rPr lang="en-US" dirty="0"/>
                  <a:t>Model coefficients are interpreted like regression coefficients</a:t>
                </a:r>
              </a:p>
              <a:p>
                <a:pPr lvl="1"/>
                <a:r>
                  <a:rPr lang="en-US" dirty="0"/>
                  <a:t>Categorical: expected difference between category and reference group</a:t>
                </a:r>
              </a:p>
              <a:p>
                <a:pPr lvl="1"/>
                <a:r>
                  <a:rPr lang="en-US" dirty="0"/>
                  <a:t>Continuous: expected difference between studies differing by 1</a:t>
                </a:r>
              </a:p>
              <a:p>
                <a:pPr lvl="1"/>
                <a:r>
                  <a:rPr lang="en-US" dirty="0"/>
                  <a:t>Intercept: expected outcome when all predictors are 0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expected </a:t>
                </a:r>
                <a:r>
                  <a:rPr lang="en-US" b="1" dirty="0"/>
                  <a:t>mean outcome </a:t>
                </a:r>
                <a:r>
                  <a:rPr lang="en-US" dirty="0"/>
                  <a:t>for a study with specific moderator values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residual </a:t>
                </a:r>
                <a:r>
                  <a:rPr lang="en-US" dirty="0"/>
                  <a:t>SD (heterogeneity) of the true outcomes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58C40-91BE-0E40-9A2C-C0F779114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54455"/>
              </a:xfrm>
              <a:blipFill>
                <a:blip r:embed="rId2"/>
                <a:stretch>
                  <a:fillRect l="-1086" t="-2089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22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93AB-C73D-5E4C-A5A2-56E5AB90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mixed effects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7D39-20B8-0D4E-A1F4-D71690AD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yi</a:t>
            </a:r>
            <a:r>
              <a:rPr lang="en-US" dirty="0"/>
              <a:t> formula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 1 + mod1 + mod2</a:t>
            </a:r>
          </a:p>
          <a:p>
            <a:endParaRPr lang="en-US" dirty="0"/>
          </a:p>
          <a:p>
            <a:r>
              <a:rPr lang="en-US" dirty="0"/>
              <a:t>Moderators can be categorical</a:t>
            </a:r>
          </a:p>
          <a:p>
            <a:pPr lvl="1"/>
            <a:r>
              <a:rPr lang="en-US" dirty="0"/>
              <a:t>Automatically contrast (dummy) coded</a:t>
            </a:r>
          </a:p>
          <a:p>
            <a:pPr lvl="1"/>
            <a:r>
              <a:rPr lang="en-US" dirty="0"/>
              <a:t> To treat numerical variables as categorical: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factor(mod2)</a:t>
            </a:r>
          </a:p>
          <a:p>
            <a:pPr lvl="1"/>
            <a:r>
              <a:rPr lang="en-US" dirty="0"/>
              <a:t>Can also include interactions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mod1 * mod2</a:t>
            </a:r>
            <a:r>
              <a:rPr lang="en-US" dirty="0"/>
              <a:t>), polynomials, splines, etc.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6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E6E88-924F-4F67-8000-7F8B550B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FDFD0-A22D-4BFE-92A4-C6DA00136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7EE-4703-40FF-91ED-09FCB388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Caution with meta-regression!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7803-24D0-40C7-B9F3-C1A70ED8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Meta-regression makes similar assumptions as any other regression model</a:t>
            </a:r>
          </a:p>
          <a:p>
            <a:pPr lvl="1"/>
            <a:r>
              <a:rPr lang="en-US"/>
              <a:t>Linearity : Correct functional form between continuous predictors and response (e.g., linear, could also be polynomial, splines, etc.)</a:t>
            </a:r>
          </a:p>
          <a:p>
            <a:pPr lvl="1"/>
            <a:endParaRPr lang="en-US"/>
          </a:p>
          <a:p>
            <a:pPr lvl="1"/>
            <a:r>
              <a:rPr lang="en-US"/>
              <a:t>Independence : Data points are independent of each other</a:t>
            </a:r>
          </a:p>
          <a:p>
            <a:pPr lvl="1"/>
            <a:endParaRPr lang="en-US"/>
          </a:p>
          <a:p>
            <a:pPr lvl="1"/>
            <a:r>
              <a:rPr lang="en-US"/>
              <a:t>Homogeneity of variance : τ is constant across groups/predictor levels</a:t>
            </a:r>
          </a:p>
          <a:p>
            <a:pPr lvl="1"/>
            <a:endParaRPr lang="en-US"/>
          </a:p>
          <a:p>
            <a:pPr lvl="1"/>
            <a:r>
              <a:rPr lang="en-US"/>
              <a:t>Normality of random effects : </a:t>
            </a:r>
            <a:r>
              <a:rPr lang="en-US" i="1" err="1"/>
              <a:t>u</a:t>
            </a:r>
            <a:r>
              <a:rPr lang="en-US" baseline="-25000" err="1"/>
              <a:t>i</a:t>
            </a:r>
            <a:r>
              <a:rPr lang="en-US"/>
              <a:t> are normally distributed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8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184A-4FF7-4204-96D8-C02C9474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Caution with meta-regression!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7E6E-4AB9-4352-AE84-2FA18637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relevant sample size in a meta-regression is the number of studies/effect sizes</a:t>
            </a:r>
          </a:p>
          <a:p>
            <a:endParaRPr lang="en-US" dirty="0"/>
          </a:p>
          <a:p>
            <a:r>
              <a:rPr lang="en-US" dirty="0"/>
              <a:t>What will happen if you have </a:t>
            </a:r>
            <a:r>
              <a:rPr lang="en-US" i="1" dirty="0"/>
              <a:t>k </a:t>
            </a:r>
            <a:r>
              <a:rPr lang="en-US" dirty="0"/>
              <a:t>= 20 studies and you fit a </a:t>
            </a:r>
            <a:br>
              <a:rPr lang="en-US" dirty="0"/>
            </a:br>
            <a:r>
              <a:rPr lang="en-US" dirty="0"/>
              <a:t>meta-regression with </a:t>
            </a:r>
            <a:r>
              <a:rPr lang="en-US" i="1" dirty="0"/>
              <a:t>p</a:t>
            </a:r>
            <a:r>
              <a:rPr lang="en-US" dirty="0"/>
              <a:t> = 8 moderators?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8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1E8B-88EF-F047-8123-2267572C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Variability in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FC47E-4F62-3A4E-B81F-0BC6A9D9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1077114"/>
            <a:ext cx="9960429" cy="54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6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Search for Moderators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First, consider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compared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=.45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=.03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Minor amount of variation</a:t>
                </a:r>
              </a:p>
              <a:p>
                <a:pPr lvl="2"/>
                <a:r>
                  <a:rPr lang="en-US" dirty="0"/>
                  <a:t>Most of this remaining variation is probably due to uncorrected artifacts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=.45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If </a:t>
                </a:r>
                <a:r>
                  <a:rPr lang="en-US" i="1" dirty="0"/>
                  <a:t>k</a:t>
                </a:r>
                <a:r>
                  <a:rPr lang="en-US" dirty="0"/>
                  <a:t> is large, </a:t>
                </a:r>
                <a:r>
                  <a:rPr lang="en-US" i="1" dirty="0" err="1"/>
                  <a:t>τ</a:t>
                </a:r>
                <a:r>
                  <a:rPr lang="en-US" dirty="0"/>
                  <a:t> is large enough that there is probably a substantive moderator</a:t>
                </a:r>
              </a:p>
              <a:p>
                <a:pPr lvl="1"/>
                <a:r>
                  <a:rPr lang="en-US" dirty="0"/>
                  <a:t>Does the prediction interval span qualitatively different ranges of effect sizes?</a:t>
                </a:r>
              </a:p>
              <a:p>
                <a:pPr lvl="2"/>
                <a:r>
                  <a:rPr lang="en-US" dirty="0"/>
                  <a:t>e.g., from “small” (</a:t>
                </a:r>
                <a:r>
                  <a:rPr lang="en-US" i="1" dirty="0"/>
                  <a:t>r </a:t>
                </a:r>
                <a:r>
                  <a:rPr lang="en-US" dirty="0"/>
                  <a:t>= .10) to “large” (</a:t>
                </a:r>
                <a:r>
                  <a:rPr lang="en-US" i="1" dirty="0"/>
                  <a:t>r</a:t>
                </a:r>
                <a:r>
                  <a:rPr lang="en-US" dirty="0"/>
                  <a:t> = .30) – worth investigating</a:t>
                </a:r>
              </a:p>
              <a:p>
                <a:pPr lvl="2"/>
                <a:r>
                  <a:rPr lang="en-US" dirty="0"/>
                  <a:t>e.g., consistently large </a:t>
                </a:r>
                <a:r>
                  <a:rPr lang="en-US" i="1" dirty="0"/>
                  <a:t>r</a:t>
                </a:r>
                <a:r>
                  <a:rPr lang="en-US" dirty="0"/>
                  <a:t> = [.55, .65] – may not be worth investigating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Keep </a:t>
                </a:r>
                <a:r>
                  <a:rPr lang="en-US" i="1" dirty="0"/>
                  <a:t>k</a:t>
                </a:r>
                <a:r>
                  <a:rPr lang="en-US" dirty="0"/>
                  <a:t> and the widths of CIs for </a:t>
                </a:r>
                <a:r>
                  <a:rPr lang="en-US" i="1" dirty="0" err="1"/>
                  <a:t>μ</a:t>
                </a:r>
                <a:r>
                  <a:rPr lang="en-US" dirty="0"/>
                  <a:t> and </a:t>
                </a:r>
                <a:r>
                  <a:rPr lang="en-US" i="1" dirty="0" err="1"/>
                  <a:t>τ</a:t>
                </a:r>
                <a:r>
                  <a:rPr lang="en-US" dirty="0"/>
                  <a:t> in mind!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313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Search for Moderators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relevant moderators before doing analyses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moderators are theoretically or methodologically predicted?</a:t>
            </a:r>
          </a:p>
          <a:p>
            <a:pPr lvl="2"/>
            <a:r>
              <a:rPr lang="en-US" dirty="0"/>
              <a:t>Self- versus supervisor-ratings of job performance</a:t>
            </a:r>
          </a:p>
          <a:p>
            <a:pPr lvl="2"/>
            <a:r>
              <a:rPr lang="en-US" dirty="0"/>
              <a:t>One behavioral checklist versus another</a:t>
            </a:r>
          </a:p>
          <a:p>
            <a:pPr lvl="2"/>
            <a:r>
              <a:rPr lang="en-US" dirty="0"/>
              <a:t>Different stress-management interventions</a:t>
            </a:r>
          </a:p>
          <a:p>
            <a:pPr lvl="2"/>
            <a:r>
              <a:rPr lang="en-US" dirty="0"/>
              <a:t>Time spent training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Post-hoc searches for moderators (“fishing”) are likely to capitalize on chance</a:t>
            </a:r>
          </a:p>
          <a:p>
            <a:pPr lvl="2"/>
            <a:r>
              <a:rPr lang="en-US" dirty="0"/>
              <a:t>If a moderator is found post-hoc, additional primary studies are needed to confirm it</a:t>
            </a:r>
          </a:p>
        </p:txBody>
      </p:sp>
    </p:spTree>
    <p:extLst>
      <p:ext uri="{BB962C8B-B14F-4D97-AF65-F5344CB8AC3E}">
        <p14:creationId xmlns:p14="http://schemas.microsoft.com/office/powerpoint/2010/main" val="23022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Moderators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Compared to primary studies, meta-analysis can have much more power to find moderators</a:t>
            </a:r>
          </a:p>
          <a:p>
            <a:pPr lvl="1"/>
            <a:r>
              <a:rPr lang="en-US"/>
              <a:t>A primary study comparing training conducted by experts versus by managers might have </a:t>
            </a:r>
            <a:r>
              <a:rPr lang="en-US" i="1"/>
              <a:t>N</a:t>
            </a:r>
            <a:r>
              <a:rPr lang="en-US"/>
              <a:t> = 40 in each condition</a:t>
            </a:r>
          </a:p>
          <a:p>
            <a:pPr lvl="1"/>
            <a:r>
              <a:rPr lang="en-US"/>
              <a:t>A meta-analysis comparing studies of training by experts, managers, or a mix might have total </a:t>
            </a:r>
            <a:r>
              <a:rPr lang="en-US" i="1"/>
              <a:t>N</a:t>
            </a:r>
            <a:r>
              <a:rPr lang="en-US"/>
              <a:t>s &gt; 1000 in each subgroup</a:t>
            </a:r>
          </a:p>
          <a:p>
            <a:pPr lvl="1"/>
            <a:endParaRPr lang="en-US"/>
          </a:p>
          <a:p>
            <a:r>
              <a:rPr lang="en-US"/>
              <a:t>But that doesn’t mean that meta-analysis is all-powerful!</a:t>
            </a:r>
          </a:p>
        </p:txBody>
      </p:sp>
    </p:spTree>
    <p:extLst>
      <p:ext uri="{BB962C8B-B14F-4D97-AF65-F5344CB8AC3E}">
        <p14:creationId xmlns:p14="http://schemas.microsoft.com/office/powerpoint/2010/main" val="779162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to Detect Moderators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5061284"/>
          </a:xfrm>
        </p:spPr>
        <p:txBody>
          <a:bodyPr>
            <a:normAutofit/>
          </a:bodyPr>
          <a:lstStyle/>
          <a:p>
            <a:r>
              <a:rPr lang="en-US" dirty="0"/>
              <a:t>The effective sample size for examining moderators in the number of studies (</a:t>
            </a:r>
            <a:r>
              <a:rPr lang="en-US" i="1" dirty="0"/>
              <a:t>k</a:t>
            </a:r>
            <a:r>
              <a:rPr lang="en-US" dirty="0"/>
              <a:t>)!</a:t>
            </a:r>
          </a:p>
          <a:p>
            <a:pPr lvl="1"/>
            <a:r>
              <a:rPr lang="en-US" dirty="0"/>
              <a:t>Frequently, researchers try to examine ≈40 moderators with a sample of ≈50 studies</a:t>
            </a:r>
          </a:p>
          <a:p>
            <a:pPr lvl="1"/>
            <a:r>
              <a:rPr lang="en-US" dirty="0"/>
              <a:t>There is a strong possibility that any correlation between moderators and effect sizes is chance</a:t>
            </a:r>
          </a:p>
          <a:p>
            <a:r>
              <a:rPr lang="en-US" dirty="0"/>
              <a:t>The potential influence of moderators is also limited by the real variation in effects</a:t>
            </a:r>
          </a:p>
          <a:p>
            <a:pPr lvl="1"/>
            <a:r>
              <a:rPr lang="en-US" dirty="0"/>
              <a:t>If 80% of the variance in effects is due to artifacts, the “reliability” of the observed </a:t>
            </a:r>
            <a:r>
              <a:rPr lang="en-US" i="1" dirty="0"/>
              <a:t>r</a:t>
            </a:r>
            <a:r>
              <a:rPr lang="en-US" dirty="0"/>
              <a:t>’s is .20!</a:t>
            </a:r>
          </a:p>
          <a:p>
            <a:r>
              <a:rPr lang="en-US" dirty="0"/>
              <a:t>Check out the </a:t>
            </a:r>
            <a:r>
              <a:rPr lang="en-US" i="1" dirty="0" err="1"/>
              <a:t>metapower</a:t>
            </a:r>
            <a:r>
              <a:rPr lang="en-US" dirty="0"/>
              <a:t> package: </a:t>
            </a:r>
            <a:br>
              <a:rPr lang="en-US" dirty="0"/>
            </a:br>
            <a:r>
              <a:rPr lang="en-US" dirty="0">
                <a:hlinkClick r:id="rId2"/>
              </a:rPr>
              <a:t>https://cran.r-project.org/package=metapower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479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ECB8-0986-4039-80B3-124B33D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Approaches to Moderator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30CC-2450-44E4-B8A4-A7D14FD5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Meta-regression</a:t>
            </a:r>
          </a:p>
          <a:p>
            <a:pPr lvl="1"/>
            <a:r>
              <a:rPr lang="en-US"/>
              <a:t>Add predictors to your meta-regression model</a:t>
            </a:r>
          </a:p>
          <a:p>
            <a:pPr lvl="1"/>
            <a:r>
              <a:rPr lang="en-US"/>
              <a:t>Work with the model same as other regression models</a:t>
            </a:r>
          </a:p>
          <a:p>
            <a:pPr lvl="2"/>
            <a:r>
              <a:rPr lang="en-US"/>
              <a:t>Omnibus tests, </a:t>
            </a:r>
            <a:r>
              <a:rPr lang="en-US" i="1"/>
              <a:t>R</a:t>
            </a:r>
            <a:r>
              <a:rPr lang="en-US" baseline="30000"/>
              <a:t>2</a:t>
            </a:r>
            <a:r>
              <a:rPr lang="en-US"/>
              <a:t>, model coefficients + CIs, predictions and prediction intervals, etc.</a:t>
            </a:r>
          </a:p>
          <a:p>
            <a:pPr lvl="2"/>
            <a:r>
              <a:rPr lang="en-US"/>
              <a:t>Visualizations, diagnostics, overfitting, etc.</a:t>
            </a:r>
          </a:p>
          <a:p>
            <a:pPr lvl="2"/>
            <a:endParaRPr lang="en-US"/>
          </a:p>
          <a:p>
            <a:r>
              <a:rPr lang="en-US"/>
              <a:t>Subgroup analysis</a:t>
            </a:r>
          </a:p>
          <a:p>
            <a:pPr lvl="1"/>
            <a:r>
              <a:rPr lang="en-US"/>
              <a:t>Split the data into groups by moderator levels</a:t>
            </a:r>
          </a:p>
          <a:p>
            <a:pPr lvl="1"/>
            <a:r>
              <a:rPr lang="en-US"/>
              <a:t>Fit intercept-only meta-analyses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1648067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1088-50A2-4D59-A9AC-9BB4F0C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Cons: Meta-regression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1426-A2F8-44CB-8C09-8A34EE088D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Strong statistical foundations</a:t>
            </a:r>
          </a:p>
          <a:p>
            <a:pPr lvl="1"/>
            <a:r>
              <a:rPr lang="en-US"/>
              <a:t>Formal tests</a:t>
            </a:r>
          </a:p>
          <a:p>
            <a:pPr lvl="1"/>
            <a:r>
              <a:rPr lang="en-US"/>
              <a:t>Can handle continuous predictors well</a:t>
            </a:r>
          </a:p>
          <a:p>
            <a:pPr lvl="1"/>
            <a:r>
              <a:rPr lang="en-US"/>
              <a:t>Can model complex functional forms</a:t>
            </a:r>
          </a:p>
          <a:p>
            <a:pPr lvl="1"/>
            <a:r>
              <a:rPr lang="en-US"/>
              <a:t>Can model multiple moderators, interactions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CF77-831A-4464-91BC-E730EEA0B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Cons</a:t>
            </a:r>
          </a:p>
          <a:p>
            <a:pPr lvl="1"/>
            <a:r>
              <a:rPr lang="en-US"/>
              <a:t>Easy to overfit</a:t>
            </a:r>
          </a:p>
          <a:p>
            <a:pPr lvl="1"/>
            <a:r>
              <a:rPr lang="en-US"/>
              <a:t>Need to take additional steps to get predicted levels, intervals for different levels</a:t>
            </a:r>
          </a:p>
          <a:p>
            <a:pPr lvl="1"/>
            <a:r>
              <a:rPr lang="en-US"/>
              <a:t>Sometimes, small </a:t>
            </a:r>
            <a:r>
              <a:rPr lang="en-US" i="1"/>
              <a:t>k</a:t>
            </a:r>
            <a:r>
              <a:rPr lang="en-US"/>
              <a:t> for predictor combinations isn’t obvious</a:t>
            </a:r>
          </a:p>
          <a:p>
            <a:pPr lvl="1"/>
            <a:r>
              <a:rPr lang="en-US"/>
              <a:t>Generally, assume constant </a:t>
            </a:r>
            <a:r>
              <a:rPr lang="en-US" i="1"/>
              <a:t>τ </a:t>
            </a:r>
            <a:r>
              <a:rPr lang="en-US"/>
              <a:t>across groups/levels</a:t>
            </a:r>
          </a:p>
        </p:txBody>
      </p:sp>
    </p:spTree>
    <p:extLst>
      <p:ext uri="{BB962C8B-B14F-4D97-AF65-F5344CB8AC3E}">
        <p14:creationId xmlns:p14="http://schemas.microsoft.com/office/powerpoint/2010/main" val="412777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1088-50A2-4D59-A9AC-9BB4F0C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Cons: Subgroup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1426-A2F8-44CB-8C09-8A34EE088D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and intuitive</a:t>
            </a:r>
          </a:p>
          <a:p>
            <a:pPr lvl="1"/>
            <a:r>
              <a:rPr lang="en-US" dirty="0"/>
              <a:t>Clear when </a:t>
            </a:r>
            <a:r>
              <a:rPr lang="en-US" i="1" dirty="0"/>
              <a:t>k</a:t>
            </a:r>
            <a:r>
              <a:rPr lang="en-US" dirty="0"/>
              <a:t> is small or zero for some predictor combinations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CF77-831A-4464-91BC-E730EEA0B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Need to </a:t>
            </a:r>
            <a:r>
              <a:rPr lang="en-US" dirty="0" err="1"/>
              <a:t>polytomize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continuous moderators</a:t>
            </a:r>
          </a:p>
          <a:p>
            <a:pPr lvl="1"/>
            <a:r>
              <a:rPr lang="en-US" dirty="0"/>
              <a:t>Formal omnibus tests and tests of differences between groups less well-developed</a:t>
            </a:r>
          </a:p>
        </p:txBody>
      </p:sp>
    </p:spTree>
    <p:extLst>
      <p:ext uri="{BB962C8B-B14F-4D97-AF65-F5344CB8AC3E}">
        <p14:creationId xmlns:p14="http://schemas.microsoft.com/office/powerpoint/2010/main" val="92605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6FA0-B40D-47F4-B32C-D89243EB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meta-regression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E22B-913C-4C89-B8D4-30EBA4F5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Coefficients + CIs</a:t>
            </a:r>
          </a:p>
          <a:p>
            <a:pPr lvl="1"/>
            <a:r>
              <a:rPr lang="en-US"/>
              <a:t>Differences in ES between categorical groups</a:t>
            </a:r>
          </a:p>
          <a:p>
            <a:pPr lvl="1"/>
            <a:r>
              <a:rPr lang="en-US"/>
              <a:t>Differences in ES associated with 1-unit continuous variable difference</a:t>
            </a:r>
          </a:p>
          <a:p>
            <a:pPr lvl="1"/>
            <a:r>
              <a:rPr lang="en-US"/>
              <a:t>All interpretative rules for regression apply</a:t>
            </a:r>
          </a:p>
          <a:p>
            <a:pPr lvl="1"/>
            <a:endParaRPr lang="en-US"/>
          </a:p>
          <a:p>
            <a:r>
              <a:rPr lang="en-US"/>
              <a:t>I recommend focusing on estimated mean ES, CI, PI for studies with different predicted levels</a:t>
            </a:r>
          </a:p>
          <a:p>
            <a:endParaRPr lang="en-US"/>
          </a:p>
          <a:p>
            <a:r>
              <a:rPr lang="en-US"/>
              <a:t>Visualize relationships of moderators with ES!</a:t>
            </a:r>
          </a:p>
        </p:txBody>
      </p:sp>
    </p:spTree>
    <p:extLst>
      <p:ext uri="{BB962C8B-B14F-4D97-AF65-F5344CB8AC3E}">
        <p14:creationId xmlns:p14="http://schemas.microsoft.com/office/powerpoint/2010/main" val="98827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subgroup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predicted μ, τ, CIs, PIs across groups</a:t>
            </a:r>
          </a:p>
          <a:p>
            <a:r>
              <a:rPr lang="en-US"/>
              <a:t>If the moderator has an effect, there will be two observable results</a:t>
            </a:r>
          </a:p>
          <a:p>
            <a:pPr lvl="1"/>
            <a:r>
              <a:rPr lang="en-US"/>
              <a:t>Differences in μ across subsets</a:t>
            </a:r>
          </a:p>
          <a:p>
            <a:pPr lvl="1"/>
            <a:r>
              <a:rPr lang="en-US"/>
              <a:t>Reduction of τ within subsets</a:t>
            </a:r>
          </a:p>
          <a:p>
            <a:pPr lvl="1"/>
            <a:endParaRPr lang="en-US"/>
          </a:p>
          <a:p>
            <a:r>
              <a:rPr lang="en-US"/>
              <a:t>If examining multiple moderators, be careful of correlated moderators</a:t>
            </a:r>
          </a:p>
          <a:p>
            <a:pPr lvl="1"/>
            <a:r>
              <a:rPr lang="en-US"/>
              <a:t>Conduct hierarchical moderator analysis</a:t>
            </a:r>
          </a:p>
        </p:txBody>
      </p:sp>
    </p:spTree>
    <p:extLst>
      <p:ext uri="{BB962C8B-B14F-4D97-AF65-F5344CB8AC3E}">
        <p14:creationId xmlns:p14="http://schemas.microsoft.com/office/powerpoint/2010/main" val="3725577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Moderator Analysis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76893" y="1180214"/>
            <a:ext cx="7889358" cy="49016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charset="0"/>
                <a:ea typeface="ＭＳ Ｐゴシック" pitchFamily="8" charset="-128"/>
              </a:rPr>
              <a:t>Overall Meta-analysis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charset="0"/>
                <a:ea typeface="ＭＳ Ｐゴシック" pitchFamily="8" charset="-128"/>
              </a:rPr>
              <a:t>Integrity Tests and Supervisor-Rated Performance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400">
                <a:latin typeface="Arial" charset="0"/>
                <a:ea typeface="ＭＳ Ｐゴシック" pitchFamily="8" charset="-128"/>
              </a:rPr>
              <a:t>= 153, ρ = .35, </a:t>
            </a:r>
            <a:r>
              <a:rPr lang="en-US" sz="2400" err="1">
                <a:latin typeface="Arial" charset="0"/>
                <a:ea typeface="ＭＳ Ｐゴシック" pitchFamily="8" charset="-128"/>
              </a:rPr>
              <a:t>SD</a:t>
            </a:r>
            <a:r>
              <a:rPr lang="en-US" sz="2400" baseline="-25000" err="1">
                <a:latin typeface="Arial" charset="0"/>
                <a:ea typeface="ＭＳ Ｐゴシック" pitchFamily="8" charset="-128"/>
              </a:rPr>
              <a:t>ρ</a:t>
            </a:r>
            <a:r>
              <a:rPr lang="en-US" sz="2400">
                <a:latin typeface="Arial" charset="0"/>
                <a:ea typeface="ＭＳ Ｐゴシック" pitchFamily="8" charset="-128"/>
              </a:rPr>
              <a:t> = .13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172587" y="2381693"/>
            <a:ext cx="3817089" cy="24454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charset="0"/>
                <a:ea typeface="ＭＳ Ｐゴシック" pitchFamily="8" charset="-128"/>
              </a:rPr>
              <a:t>Applicants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400">
                <a:latin typeface="Arial" charset="0"/>
                <a:ea typeface="ＭＳ Ｐゴシック" pitchFamily="8" charset="-128"/>
              </a:rPr>
              <a:t>= 25, ρ = .42, </a:t>
            </a:r>
            <a:r>
              <a:rPr lang="en-US" sz="2400" err="1">
                <a:latin typeface="Arial" charset="0"/>
                <a:ea typeface="ＭＳ Ｐゴシック" pitchFamily="8" charset="-128"/>
              </a:rPr>
              <a:t>SD</a:t>
            </a:r>
            <a:r>
              <a:rPr lang="en-US" sz="2400" baseline="-25000" err="1">
                <a:latin typeface="Arial" charset="0"/>
                <a:ea typeface="ＭＳ Ｐゴシック" pitchFamily="8" charset="-128"/>
              </a:rPr>
              <a:t>ρ</a:t>
            </a:r>
            <a:r>
              <a:rPr lang="en-US" sz="2400">
                <a:latin typeface="Arial" charset="0"/>
                <a:ea typeface="ＭＳ Ｐゴシック" pitchFamily="8" charset="-128"/>
              </a:rPr>
              <a:t> = .05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8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53471" y="2381693"/>
            <a:ext cx="3817089" cy="24454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charset="0"/>
                <a:ea typeface="ＭＳ Ｐゴシック" pitchFamily="8" charset="-128"/>
              </a:rPr>
              <a:t>Incumbents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400">
                <a:latin typeface="Arial" charset="0"/>
                <a:ea typeface="ＭＳ Ｐゴシック" pitchFamily="8" charset="-128"/>
              </a:rPr>
              <a:t>= 90, ρ = .33, </a:t>
            </a:r>
            <a:r>
              <a:rPr lang="en-US" sz="2400" err="1">
                <a:latin typeface="Arial" charset="0"/>
                <a:ea typeface="ＭＳ Ｐゴシック" pitchFamily="8" charset="-128"/>
              </a:rPr>
              <a:t>SD</a:t>
            </a:r>
            <a:r>
              <a:rPr lang="en-US" sz="2400" baseline="-25000" err="1">
                <a:latin typeface="Arial" charset="0"/>
                <a:ea typeface="ＭＳ Ｐゴシック" pitchFamily="8" charset="-128"/>
              </a:rPr>
              <a:t>ρ</a:t>
            </a:r>
            <a:r>
              <a:rPr lang="en-US" sz="2400">
                <a:latin typeface="Arial" charset="0"/>
                <a:ea typeface="ＭＳ Ｐゴシック" pitchFamily="8" charset="-128"/>
              </a:rPr>
              <a:t> = .18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8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21442" y="3324814"/>
            <a:ext cx="1594884" cy="13503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Arial" charset="0"/>
                <a:ea typeface="ＭＳ Ｐゴシック" pitchFamily="8" charset="-128"/>
              </a:rPr>
              <a:t>Concurrent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000">
                <a:latin typeface="Arial" charset="0"/>
                <a:ea typeface="ＭＳ Ｐゴシック" pitchFamily="8" charset="-128"/>
              </a:rPr>
              <a:t>=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Arial" charset="0"/>
                <a:ea typeface="ＭＳ Ｐゴシック" pitchFamily="8" charset="-128"/>
              </a:rPr>
              <a:t>ρ = .48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40619" y="3324814"/>
            <a:ext cx="1594884" cy="13503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Arial" charset="0"/>
                <a:ea typeface="ＭＳ Ｐゴシック" pitchFamily="8" charset="-128"/>
              </a:rPr>
              <a:t>Predictive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000">
                <a:latin typeface="Arial" charset="0"/>
                <a:ea typeface="ＭＳ Ｐゴシック" pitchFamily="8" charset="-128"/>
              </a:rPr>
              <a:t>= 23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Arial" charset="0"/>
                <a:ea typeface="ＭＳ Ｐゴシック" pitchFamily="8" charset="-128"/>
              </a:rPr>
              <a:t>ρ = .41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err="1">
                <a:latin typeface="Arial" charset="0"/>
                <a:ea typeface="ＭＳ Ｐゴシック" pitchFamily="8" charset="-128"/>
              </a:rPr>
              <a:t>SD</a:t>
            </a:r>
            <a:r>
              <a:rPr lang="en-US" sz="2000" baseline="-25000" err="1">
                <a:latin typeface="Arial" charset="0"/>
                <a:ea typeface="ＭＳ Ｐゴシック" pitchFamily="8" charset="-128"/>
              </a:rPr>
              <a:t>ρ</a:t>
            </a:r>
            <a:r>
              <a:rPr lang="en-US" sz="2000">
                <a:latin typeface="Arial" charset="0"/>
                <a:ea typeface="ＭＳ Ｐゴシック" pitchFamily="8" charset="-128"/>
              </a:rPr>
              <a:t> = .00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204985" y="3324814"/>
            <a:ext cx="3514061" cy="1350340"/>
            <a:chOff x="4635797" y="3242926"/>
            <a:chExt cx="3514061" cy="135034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635797" y="3242926"/>
              <a:ext cx="1594884" cy="135034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Arial" charset="0"/>
                  <a:ea typeface="ＭＳ Ｐゴシック" pitchFamily="8" charset="-128"/>
                </a:rPr>
                <a:t>Concurrent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>
                  <a:latin typeface="Arial" charset="0"/>
                  <a:ea typeface="ＭＳ Ｐゴシック" pitchFamily="8" charset="-128"/>
                </a:rPr>
                <a:t>k </a:t>
              </a:r>
              <a:r>
                <a:rPr lang="en-US" sz="2000">
                  <a:latin typeface="Arial" charset="0"/>
                  <a:ea typeface="ＭＳ Ｐゴシック" pitchFamily="8" charset="-128"/>
                </a:rPr>
                <a:t>= 63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Arial" charset="0"/>
                  <a:ea typeface="ＭＳ Ｐゴシック" pitchFamily="8" charset="-128"/>
                </a:rPr>
                <a:t>ρ = .37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err="1">
                  <a:latin typeface="Arial" charset="0"/>
                  <a:ea typeface="ＭＳ Ｐゴシック" pitchFamily="8" charset="-128"/>
                </a:rPr>
                <a:t>SD</a:t>
              </a:r>
              <a:r>
                <a:rPr lang="en-US" sz="2000" baseline="-25000" err="1">
                  <a:latin typeface="Arial" charset="0"/>
                  <a:ea typeface="ＭＳ Ｐゴシック" pitchFamily="8" charset="-128"/>
                </a:rPr>
                <a:t>ρ</a:t>
              </a:r>
              <a:r>
                <a:rPr lang="en-US" sz="2000" baseline="-25000">
                  <a:latin typeface="Arial" charset="0"/>
                  <a:ea typeface="ＭＳ Ｐゴシック" pitchFamily="8" charset="-128"/>
                </a:rPr>
                <a:t> </a:t>
              </a:r>
              <a:r>
                <a:rPr lang="en-US" sz="2000">
                  <a:latin typeface="Arial" charset="0"/>
                  <a:ea typeface="ＭＳ Ｐゴシック" pitchFamily="8" charset="-128"/>
                </a:rPr>
                <a:t>= .14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554974" y="3242926"/>
              <a:ext cx="1594884" cy="135034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Arial" charset="0"/>
                  <a:ea typeface="ＭＳ Ｐゴシック" pitchFamily="8" charset="-128"/>
                </a:rPr>
                <a:t>Predictive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>
                  <a:latin typeface="Arial" charset="0"/>
                  <a:ea typeface="ＭＳ Ｐゴシック" pitchFamily="8" charset="-128"/>
                </a:rPr>
                <a:t>k </a:t>
              </a:r>
              <a:r>
                <a:rPr lang="en-US" sz="2000">
                  <a:latin typeface="Arial" charset="0"/>
                  <a:ea typeface="ＭＳ Ｐゴシック" pitchFamily="8" charset="-128"/>
                </a:rPr>
                <a:t>= 20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latin typeface="Arial" charset="0"/>
                  <a:ea typeface="ＭＳ Ｐゴシック" pitchFamily="8" charset="-128"/>
                </a:rPr>
                <a:t>ρ = .26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err="1">
                  <a:latin typeface="Arial" charset="0"/>
                  <a:ea typeface="ＭＳ Ｐゴシック" pitchFamily="8" charset="-128"/>
                </a:rPr>
                <a:t>SD</a:t>
              </a:r>
              <a:r>
                <a:rPr lang="en-US" sz="2000" baseline="-25000" err="1">
                  <a:latin typeface="Arial" charset="0"/>
                  <a:ea typeface="ＭＳ Ｐゴシック" pitchFamily="8" charset="-128"/>
                </a:rPr>
                <a:t>ρ</a:t>
              </a:r>
              <a:r>
                <a:rPr lang="en-US" sz="2000">
                  <a:latin typeface="Arial" charset="0"/>
                  <a:ea typeface="ＭＳ Ｐゴシック" pitchFamily="8" charset="-128"/>
                </a:rPr>
                <a:t> = .21</a:t>
              </a:r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2172587" y="5051738"/>
            <a:ext cx="3817089" cy="85946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charset="0"/>
                <a:ea typeface="ＭＳ Ｐゴシック" pitchFamily="8" charset="-128"/>
              </a:rPr>
              <a:t>Concurrent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400">
                <a:latin typeface="Arial" charset="0"/>
                <a:ea typeface="ＭＳ Ｐゴシック" pitchFamily="8" charset="-128"/>
              </a:rPr>
              <a:t>= 88, ρ = .39, </a:t>
            </a:r>
            <a:r>
              <a:rPr lang="en-US" sz="2400" err="1">
                <a:latin typeface="Arial" charset="0"/>
                <a:ea typeface="ＭＳ Ｐゴシック" pitchFamily="8" charset="-128"/>
              </a:rPr>
              <a:t>SD</a:t>
            </a:r>
            <a:r>
              <a:rPr lang="en-US" sz="2400" baseline="-25000" err="1">
                <a:latin typeface="Arial" charset="0"/>
                <a:ea typeface="ＭＳ Ｐゴシック" pitchFamily="8" charset="-128"/>
              </a:rPr>
              <a:t>ρ</a:t>
            </a:r>
            <a:r>
              <a:rPr lang="en-US" sz="2400">
                <a:latin typeface="Arial" charset="0"/>
                <a:ea typeface="ＭＳ Ｐゴシック" pitchFamily="8" charset="-128"/>
              </a:rPr>
              <a:t> = .11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8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53471" y="5051738"/>
            <a:ext cx="3817089" cy="87718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Arial" charset="0"/>
                <a:ea typeface="ＭＳ Ｐゴシック" pitchFamily="8" charset="-128"/>
              </a:rPr>
              <a:t>Predictive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latin typeface="Arial" charset="0"/>
                <a:ea typeface="ＭＳ Ｐゴシック" pitchFamily="8" charset="-128"/>
              </a:rPr>
              <a:t>k </a:t>
            </a:r>
            <a:r>
              <a:rPr lang="en-US" sz="2400">
                <a:latin typeface="Arial" charset="0"/>
                <a:ea typeface="ＭＳ Ｐゴシック" pitchFamily="8" charset="-128"/>
              </a:rPr>
              <a:t>= 57, ρ = .32, </a:t>
            </a:r>
            <a:r>
              <a:rPr lang="en-US" sz="2400" err="1">
                <a:latin typeface="Arial" charset="0"/>
                <a:ea typeface="ＭＳ Ｐゴシック" pitchFamily="8" charset="-128"/>
              </a:rPr>
              <a:t>SD</a:t>
            </a:r>
            <a:r>
              <a:rPr lang="en-US" sz="2400" baseline="-25000" err="1">
                <a:latin typeface="Arial" charset="0"/>
                <a:ea typeface="ＭＳ Ｐゴシック" pitchFamily="8" charset="-128"/>
              </a:rPr>
              <a:t>ρ</a:t>
            </a:r>
            <a:r>
              <a:rPr lang="en-US" sz="2400">
                <a:latin typeface="Arial" charset="0"/>
                <a:ea typeface="ＭＳ Ｐゴシック" pitchFamily="8" charset="-128"/>
              </a:rPr>
              <a:t> = .13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35503" y="6521839"/>
            <a:ext cx="33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Ones et al. (1993)</a:t>
            </a:r>
          </a:p>
        </p:txBody>
      </p:sp>
    </p:spTree>
    <p:extLst>
      <p:ext uri="{BB962C8B-B14F-4D97-AF65-F5344CB8AC3E}">
        <p14:creationId xmlns:p14="http://schemas.microsoft.com/office/powerpoint/2010/main" val="137807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8956-621C-B04D-8D7D-7969ADD4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5FDE-66B2-5649-B2FF-B7291955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Study-level</a:t>
            </a:r>
            <a:r>
              <a:rPr lang="en-US" dirty="0"/>
              <a:t> variables that may be associated with the size of the outcomes </a:t>
            </a:r>
          </a:p>
          <a:p>
            <a:endParaRPr lang="en-US" dirty="0"/>
          </a:p>
          <a:p>
            <a:r>
              <a:rPr lang="en-US" dirty="0"/>
              <a:t>Types of moderators</a:t>
            </a:r>
          </a:p>
          <a:p>
            <a:pPr lvl="1"/>
            <a:r>
              <a:rPr lang="en-US" dirty="0"/>
              <a:t>substantive variables (features of the treatment, context, participants, etc.) </a:t>
            </a:r>
            <a:endParaRPr lang="en-US" sz="400" dirty="0"/>
          </a:p>
          <a:p>
            <a:pPr lvl="1"/>
            <a:r>
              <a:rPr lang="en-US" dirty="0"/>
              <a:t>methodological variables (e.g., randomized versus non-randomized study, cross-sectional vs predictive)</a:t>
            </a:r>
          </a:p>
          <a:p>
            <a:pPr lvl="1"/>
            <a:r>
              <a:rPr lang="en-US" dirty="0"/>
              <a:t>“extrinsic” variables (e.g., publication year, published/unpublished) </a:t>
            </a:r>
            <a:endParaRPr lang="en-US" sz="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17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Moderators and “Overall”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there is a strong moderator effect, don’t interpret the overall effect and deemphasize it in your presentation</a:t>
            </a:r>
          </a:p>
          <a:p>
            <a:pPr lvl="1"/>
            <a:r>
              <a:rPr lang="en-US"/>
              <a:t>Consider omitting the overall results or moving them to a later table, appendix, or online supplement</a:t>
            </a:r>
          </a:p>
          <a:p>
            <a:pPr lvl="1"/>
            <a:r>
              <a:rPr lang="en-US"/>
              <a:t>Readers will often just take the overall result and ignore the nuance of the moderation</a:t>
            </a:r>
          </a:p>
        </p:txBody>
      </p:sp>
    </p:spTree>
    <p:extLst>
      <p:ext uri="{BB962C8B-B14F-4D97-AF65-F5344CB8AC3E}">
        <p14:creationId xmlns:p14="http://schemas.microsoft.com/office/powerpoint/2010/main" val="199765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BD98-B097-7945-ADB5-26BD5383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BCG vaccine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EC81-F525-8C48-853A-4EDD1624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Nonpathogenic environmental bacteria </a:t>
            </a:r>
            <a:endParaRPr lang="en-US" sz="2000" dirty="0"/>
          </a:p>
          <a:p>
            <a:pPr lvl="1"/>
            <a:r>
              <a:rPr lang="en-US" dirty="0"/>
              <a:t>May provide a natural immunity against TB </a:t>
            </a:r>
            <a:endParaRPr lang="en-US" sz="800" dirty="0"/>
          </a:p>
          <a:p>
            <a:pPr lvl="1"/>
            <a:r>
              <a:rPr lang="en-US" dirty="0"/>
              <a:t>Are more prevalent closer to the equator </a:t>
            </a:r>
            <a:endParaRPr lang="en-US" sz="800" dirty="0"/>
          </a:p>
          <a:p>
            <a:endParaRPr lang="en-US" dirty="0"/>
          </a:p>
          <a:p>
            <a:r>
              <a:rPr lang="en-US" dirty="0"/>
              <a:t>Thus, BCG vaccine may appear to be less effective when closer to the equator </a:t>
            </a:r>
            <a:endParaRPr lang="en-US" sz="2000" dirty="0"/>
          </a:p>
          <a:p>
            <a:r>
              <a:rPr lang="en-US" dirty="0"/>
              <a:t>Absolute latitude of study site may thus be a moderator of BCG vaccine efficacy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4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30EAE-18C7-3744-97E6-C43BBBD2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393700"/>
            <a:ext cx="84455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9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BEAB-4727-43F3-B845-3E2A5F40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Adding predictors to a meta-analysis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C5727-4DE9-4201-B971-8EAAF07F3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506691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C5727-4DE9-4201-B971-8EAAF07F3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5066919"/>
              </a:xfrm>
              <a:blipFill>
                <a:blip r:embed="rId2"/>
                <a:stretch>
                  <a:fillRect b="-2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08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4AA2FC-52FB-C346-BA1E-4169C2F45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393700"/>
            <a:ext cx="84455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8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F5BE-5577-4E85-B96C-FE13F438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Meta-regression is just regression!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4AFE-9616-488A-ACE1-827EEBB8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meta-regression is just a regression model!</a:t>
            </a:r>
          </a:p>
          <a:p>
            <a:endParaRPr lang="en-US"/>
          </a:p>
          <a:p>
            <a:r>
              <a:rPr lang="en-US"/>
              <a:t>Response (outcome) variable: </a:t>
            </a:r>
            <a:r>
              <a:rPr lang="en-US" b="1" i="1"/>
              <a:t>observed effect size </a:t>
            </a:r>
            <a:r>
              <a:rPr lang="en-US" b="1" i="1" err="1"/>
              <a:t>y</a:t>
            </a:r>
            <a:r>
              <a:rPr lang="en-US" b="1" baseline="-25000" err="1"/>
              <a:t>i</a:t>
            </a:r>
            <a:r>
              <a:rPr lang="en-US" b="1" i="1" baseline="-25000"/>
              <a:t> </a:t>
            </a:r>
            <a:endParaRPr lang="en-US"/>
          </a:p>
          <a:p>
            <a:r>
              <a:rPr lang="en-US"/>
              <a:t>Predictors: </a:t>
            </a:r>
            <a:r>
              <a:rPr lang="en-US" b="1" i="1"/>
              <a:t>study/group-level moderators</a:t>
            </a:r>
            <a:endParaRPr lang="en-US" b="1"/>
          </a:p>
          <a:p>
            <a:endParaRPr lang="en-US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5245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3A0A16E-799E-D64C-95FA-8ADAFF6AE5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in a mixed effects model</a:t>
                </a: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3A0A16E-799E-D64C-95FA-8ADAFF6AE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24561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EE95FF-4B8F-1845-A0DF-2026B8C45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 accounted for the predictors is subtracted out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e.g., the DL estimator: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EE95FF-4B8F-1845-A0DF-2026B8C45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BB3F21D-DEE4-8148-B7EB-81F2DABF1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620" b="39241"/>
          <a:stretch/>
        </p:blipFill>
        <p:spPr>
          <a:xfrm>
            <a:off x="1492250" y="3205557"/>
            <a:ext cx="8445500" cy="25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216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2530</TotalTime>
  <Words>1325</Words>
  <Application>Microsoft Macintosh PowerPoint</Application>
  <PresentationFormat>Widescreen</PresentationFormat>
  <Paragraphs>197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.AppleSystemUIFont</vt:lpstr>
      <vt:lpstr>Arial</vt:lpstr>
      <vt:lpstr>Calibri</vt:lpstr>
      <vt:lpstr>Cambria Math</vt:lpstr>
      <vt:lpstr>Consolas</vt:lpstr>
      <vt:lpstr>FiraGO</vt:lpstr>
      <vt:lpstr>Font Awesome 5 Brands Regular</vt:lpstr>
      <vt:lpstr>LucidaGrande</vt:lpstr>
      <vt:lpstr>Wingdings</vt:lpstr>
      <vt:lpstr>1_Office Theme</vt:lpstr>
      <vt:lpstr>Moderator Analysis</vt:lpstr>
      <vt:lpstr>Sources of Variability in Outcomes</vt:lpstr>
      <vt:lpstr>Moderator variables</vt:lpstr>
      <vt:lpstr>Example: BCG vaccine</vt:lpstr>
      <vt:lpstr>PowerPoint Presentation</vt:lpstr>
      <vt:lpstr>Adding predictors to a meta-analysis model</vt:lpstr>
      <vt:lpstr>PowerPoint Presentation</vt:lpstr>
      <vt:lpstr>Meta-regression is just regression!</vt:lpstr>
      <vt:lpstr>Estimating τ^2 in a mixed effects model</vt:lpstr>
      <vt:lpstr>Pseudo-R2 value</vt:lpstr>
      <vt:lpstr>PowerPoint Presentation</vt:lpstr>
      <vt:lpstr>Predicted values in a meta-regression</vt:lpstr>
      <vt:lpstr>PowerPoint Presentation</vt:lpstr>
      <vt:lpstr>PowerPoint Presentation</vt:lpstr>
      <vt:lpstr>Interpreting a mixed effects model</vt:lpstr>
      <vt:lpstr>Specifying a mixed effects model</vt:lpstr>
      <vt:lpstr>R code</vt:lpstr>
      <vt:lpstr>Caution with meta-regression!</vt:lpstr>
      <vt:lpstr>Caution with meta-regression!</vt:lpstr>
      <vt:lpstr>When to Search for Moderators</vt:lpstr>
      <vt:lpstr>How to Search for Moderators</vt:lpstr>
      <vt:lpstr>Testing Moderators</vt:lpstr>
      <vt:lpstr>Power to Detect Moderators</vt:lpstr>
      <vt:lpstr>Two Approaches to Moderator Analysis</vt:lpstr>
      <vt:lpstr>Pros and Cons: Meta-regression</vt:lpstr>
      <vt:lpstr>Pros and Cons: Subgroup analysis</vt:lpstr>
      <vt:lpstr>Interpreting meta-regression</vt:lpstr>
      <vt:lpstr>Interpreting subgroup analysis</vt:lpstr>
      <vt:lpstr>Hierarchical Moderator Analysis</vt:lpstr>
      <vt:lpstr>Moderators and “Overall” 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12</cp:revision>
  <dcterms:created xsi:type="dcterms:W3CDTF">2020-08-15T16:22:41Z</dcterms:created>
  <dcterms:modified xsi:type="dcterms:W3CDTF">2022-03-08T08:38:04Z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