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AEE1C5-CBF6-034E-8AF3-CB46E80B1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A07544-DB12-E640-8D02-29FFE02E6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118AF2-BDFD-B042-AB5D-1F66F7F0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7D8B-1DA1-A746-BC44-7CA7EAFFA650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03475E-0E53-B74B-99D6-D2FECB93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7057BD-6FE0-9E47-8BC6-1731D9BF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456-6BFA-4342-B1A5-33CF2AC8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03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5D5A81-5E0F-A14A-8377-85A3C8A9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909454-3F40-2741-ACFB-F65639CC9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D64640-9D90-A349-815E-9E51B950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7D8B-1DA1-A746-BC44-7CA7EAFFA650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62B78D-602D-C645-A200-245999C0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041595-8E5E-604C-B23C-3F1D2F69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456-6BFA-4342-B1A5-33CF2AC8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28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4798BDB-9707-FA42-83A7-482CA1951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5205C2-0A35-954E-9A1C-65014E43D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840937-4223-2044-88E4-6F7F6DCE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7D8B-1DA1-A746-BC44-7CA7EAFFA650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05CF3B-F835-3A44-991A-B27BB732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9CB1D6-11E7-124B-9C78-9FEAB4FD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456-6BFA-4342-B1A5-33CF2AC8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31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DFDAE9-F3E7-5B45-8EBD-88D7F045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1ECBF6-2F9C-E240-81E6-751033180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913B27-BA7D-3C4F-A4FA-99025079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7D8B-1DA1-A746-BC44-7CA7EAFFA650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45A410-4B0A-6346-92C4-1F241DFD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684DD-765A-2547-B742-7A0DC48B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456-6BFA-4342-B1A5-33CF2AC8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26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9ECF22-1D7B-D74C-B0F2-1535CEC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441E05-C1E9-5645-A1FE-13F8F05F7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EB6BF6-7D33-E647-9466-9F5D690B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7D8B-1DA1-A746-BC44-7CA7EAFFA650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D9A56-571F-8144-8415-6B1A29E1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56CAC6-61E6-7E4B-A805-4C7F7756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456-6BFA-4342-B1A5-33CF2AC8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30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8C6EB0-CFDF-D047-B005-64B299AB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650445-FD50-3345-B5F8-141557496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26C367-9028-0141-846A-95E2A27BE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9FC0FB-2F9C-9F4E-8DC4-0CDD8C257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7D8B-1DA1-A746-BC44-7CA7EAFFA650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E6A43A-1E33-CB4E-8DD4-1DFC1D48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B6DD93-B3C2-9B48-8430-CA3C70E1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456-6BFA-4342-B1A5-33CF2AC8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82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6F18E-F16E-774F-B051-8CE6A4BE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347DCB-561B-3B4D-9647-5E39C20FD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A9A39E-7647-D348-A325-AF99CF3B2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3463612-C564-1648-9E6B-694176763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19FD6EE-4FDE-9841-AC37-2A42CDC92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4C0534-DD59-1140-893A-647F71A3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7D8B-1DA1-A746-BC44-7CA7EAFFA650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FD65EFA-3751-8346-B738-285F7669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3DAC6BD-72B4-9F4F-9079-BA995E48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456-6BFA-4342-B1A5-33CF2AC8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00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5974F3-874A-6E45-BE74-3C1A2927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A98024D-7BA4-4647-BB98-B271FB56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7D8B-1DA1-A746-BC44-7CA7EAFFA650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9AB7D6-33A2-254A-9B94-9361854A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E55CBD-0CAB-314A-92AF-23EAEBCD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456-6BFA-4342-B1A5-33CF2AC8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05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9E0FD0C-F59C-A54C-B1F8-4F62E02B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7D8B-1DA1-A746-BC44-7CA7EAFFA650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A9371FD-C899-1449-A81D-B734FA04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7EBCEC-8182-9148-A799-A416C4FC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456-6BFA-4342-B1A5-33CF2AC8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31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D221F1-2C39-324B-AD97-066BAD4E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30B2AD-075E-F141-93B7-DC16520A7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B6EB00-69B2-104B-8E29-9035924A9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48CF4D-D244-E047-9602-ED6F4520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7D8B-1DA1-A746-BC44-7CA7EAFFA650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3A6DB0-24EE-3D46-B354-7947E987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9FEDEF-A4CB-2A47-9D62-D0EAB00E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456-6BFA-4342-B1A5-33CF2AC8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21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F8600-AD4B-F940-9103-9BD603A3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8A9687-E90D-FF49-8A09-ADA201E6E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D9462B-AEFD-984A-8AB5-661BA0588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BCAC45-C2AD-7D40-8801-A1FAFF66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7D8B-1DA1-A746-BC44-7CA7EAFFA650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46EBA3-1BB4-8E43-9AE7-AB1ADC4D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4D8EFB-9AB5-A349-9FC0-1410AB35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456-6BFA-4342-B1A5-33CF2AC8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36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CA506A-F34D-DB42-A6E7-86110C46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3DFECA-27CB-804B-8258-BBD5F9099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318B3C-3201-1945-82AB-93BFFB541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27D8B-1DA1-A746-BC44-7CA7EAFFA650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11D08A-3A3A-B141-A1E8-5ED6E357E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B00E69-31D1-EE4A-BBA1-7C3F8BB44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4E456-6BFA-4342-B1A5-33CF2AC8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91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641CFE96-5360-4A49-8DE7-C1F81A666355}"/>
              </a:ext>
            </a:extLst>
          </p:cNvPr>
          <p:cNvGrpSpPr>
            <a:grpSpLocks noChangeAspect="1"/>
          </p:cNvGrpSpPr>
          <p:nvPr/>
        </p:nvGrpSpPr>
        <p:grpSpPr>
          <a:xfrm>
            <a:off x="224387" y="11156"/>
            <a:ext cx="11743226" cy="6846844"/>
            <a:chOff x="1985916" y="1306110"/>
            <a:chExt cx="7923770" cy="4619924"/>
          </a:xfrm>
          <a:noFill/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307A5C00-6257-AD48-9170-5C33F7C9D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2313" y="1306110"/>
              <a:ext cx="7627373" cy="4245779"/>
            </a:xfrm>
            <a:prstGeom prst="rect">
              <a:avLst/>
            </a:prstGeom>
            <a:grpFill/>
            <a:ln w="47625">
              <a:noFill/>
            </a:ln>
          </p:spPr>
        </p:pic>
        <p:sp>
          <p:nvSpPr>
            <p:cNvPr id="9" name="角丸四角形 8">
              <a:extLst>
                <a:ext uri="{FF2B5EF4-FFF2-40B4-BE49-F238E27FC236}">
                  <a16:creationId xmlns:a16="http://schemas.microsoft.com/office/drawing/2014/main" id="{F7BC5AED-1AC3-6541-B670-2D3908D2498B}"/>
                </a:ext>
              </a:extLst>
            </p:cNvPr>
            <p:cNvSpPr/>
            <p:nvPr/>
          </p:nvSpPr>
          <p:spPr>
            <a:xfrm>
              <a:off x="3436374" y="2153265"/>
              <a:ext cx="1474839" cy="1976283"/>
            </a:xfrm>
            <a:prstGeom prst="roundRect">
              <a:avLst/>
            </a:prstGeom>
            <a:grp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>
                  <a:highlight>
                    <a:srgbClr val="008000"/>
                  </a:highlight>
                </a:rPr>
                <a:t>I2C</a:t>
              </a:r>
            </a:p>
            <a:p>
              <a:r>
                <a:rPr lang="ja-JP" altLang="en-US" sz="2000" b="1">
                  <a:highlight>
                    <a:srgbClr val="008000"/>
                  </a:highlight>
                </a:rPr>
                <a:t>スレーブ</a:t>
              </a:r>
              <a:endParaRPr lang="en-US" altLang="ja-JP" sz="2000" b="1" dirty="0">
                <a:highlight>
                  <a:srgbClr val="008000"/>
                </a:highlight>
              </a:endParaRPr>
            </a:p>
            <a:p>
              <a:r>
                <a:rPr lang="ja-JP" altLang="en-US" sz="2000" b="1">
                  <a:highlight>
                    <a:srgbClr val="008000"/>
                  </a:highlight>
                </a:rPr>
                <a:t>アドレス</a:t>
              </a:r>
              <a:endParaRPr lang="en-US" altLang="ja-JP" sz="2000" b="1" dirty="0">
                <a:highlight>
                  <a:srgbClr val="008000"/>
                </a:highlight>
              </a:endParaRPr>
            </a:p>
            <a:p>
              <a:r>
                <a:rPr lang="ja-JP" altLang="en-US" sz="2000" b="1">
                  <a:highlight>
                    <a:srgbClr val="008000"/>
                  </a:highlight>
                </a:rPr>
                <a:t>選択</a:t>
              </a:r>
              <a:endParaRPr lang="en-US" altLang="ja-JP" sz="2000" b="1" dirty="0">
                <a:highlight>
                  <a:srgbClr val="008000"/>
                </a:highlight>
              </a:endParaRPr>
            </a:p>
            <a:p>
              <a:r>
                <a:rPr lang="ja-JP" altLang="en-US" sz="2000" b="1">
                  <a:highlight>
                    <a:srgbClr val="008000"/>
                  </a:highlight>
                </a:rPr>
                <a:t>プルアップ</a:t>
              </a:r>
              <a:endParaRPr lang="en-US" altLang="ja-JP" sz="2000" b="1" dirty="0">
                <a:highlight>
                  <a:srgbClr val="008000"/>
                </a:highlight>
              </a:endParaRPr>
            </a:p>
            <a:p>
              <a:r>
                <a:rPr lang="ja-JP" altLang="en-US" sz="2000" b="1">
                  <a:highlight>
                    <a:srgbClr val="008000"/>
                  </a:highlight>
                </a:rPr>
                <a:t>ジャンパ</a:t>
              </a:r>
            </a:p>
          </p:txBody>
        </p:sp>
        <p:sp>
          <p:nvSpPr>
            <p:cNvPr id="11" name="角丸四角形 10">
              <a:extLst>
                <a:ext uri="{FF2B5EF4-FFF2-40B4-BE49-F238E27FC236}">
                  <a16:creationId xmlns:a16="http://schemas.microsoft.com/office/drawing/2014/main" id="{86EFD1F7-5A4F-454A-B346-6BF7B2223ABD}"/>
                </a:ext>
              </a:extLst>
            </p:cNvPr>
            <p:cNvSpPr/>
            <p:nvPr/>
          </p:nvSpPr>
          <p:spPr>
            <a:xfrm>
              <a:off x="6297561" y="1312606"/>
              <a:ext cx="1474839" cy="914399"/>
            </a:xfrm>
            <a:prstGeom prst="roundRect">
              <a:avLst/>
            </a:prstGeom>
            <a:grp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b="1" dirty="0">
                  <a:solidFill>
                    <a:schemeClr val="bg1"/>
                  </a:solidFill>
                  <a:highlight>
                    <a:srgbClr val="008000"/>
                  </a:highlight>
                </a:rPr>
                <a:t>VDD-VDD</a:t>
              </a:r>
              <a:r>
                <a:rPr kumimoji="1" lang="ja-JP" altLang="en-US" b="1">
                  <a:solidFill>
                    <a:schemeClr val="bg1"/>
                  </a:solidFill>
                  <a:highlight>
                    <a:srgbClr val="008000"/>
                  </a:highlight>
                </a:rPr>
                <a:t>２</a:t>
              </a:r>
              <a:endParaRPr kumimoji="1" lang="en-US" altLang="ja-JP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  <a:p>
              <a:r>
                <a:rPr lang="ja-JP" altLang="en-US" b="1">
                  <a:solidFill>
                    <a:schemeClr val="bg1"/>
                  </a:solidFill>
                  <a:highlight>
                    <a:srgbClr val="008000"/>
                  </a:highlight>
                </a:rPr>
                <a:t>ショート</a:t>
              </a:r>
              <a:endParaRPr lang="en-US" altLang="ja-JP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  <a:p>
              <a:r>
                <a:rPr kumimoji="1" lang="ja-JP" altLang="en-US" b="1">
                  <a:solidFill>
                    <a:schemeClr val="bg1"/>
                  </a:solidFill>
                  <a:highlight>
                    <a:srgbClr val="008000"/>
                  </a:highlight>
                </a:rPr>
                <a:t>ジャンパ</a:t>
              </a:r>
            </a:p>
          </p:txBody>
        </p:sp>
        <p:sp>
          <p:nvSpPr>
            <p:cNvPr id="15" name="角丸四角形 14">
              <a:extLst>
                <a:ext uri="{FF2B5EF4-FFF2-40B4-BE49-F238E27FC236}">
                  <a16:creationId xmlns:a16="http://schemas.microsoft.com/office/drawing/2014/main" id="{549E8C75-2539-9C4E-9EE2-1ADE8CDCD815}"/>
                </a:ext>
              </a:extLst>
            </p:cNvPr>
            <p:cNvSpPr/>
            <p:nvPr/>
          </p:nvSpPr>
          <p:spPr>
            <a:xfrm>
              <a:off x="8581634" y="1386348"/>
              <a:ext cx="1299788" cy="958646"/>
            </a:xfrm>
            <a:prstGeom prst="roundRect">
              <a:avLst/>
            </a:prstGeom>
            <a:grp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b="1" dirty="0">
                  <a:solidFill>
                    <a:schemeClr val="bg1"/>
                  </a:solidFill>
                  <a:highlight>
                    <a:srgbClr val="008000"/>
                  </a:highlight>
                </a:rPr>
                <a:t>I2C</a:t>
              </a:r>
              <a:r>
                <a:rPr kumimoji="1" lang="ja-JP" altLang="en-US" b="1">
                  <a:solidFill>
                    <a:schemeClr val="bg1"/>
                  </a:solidFill>
                  <a:highlight>
                    <a:srgbClr val="008000"/>
                  </a:highlight>
                </a:rPr>
                <a:t>バス</a:t>
              </a:r>
              <a:endParaRPr kumimoji="1" lang="en-US" altLang="ja-JP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  <a:p>
              <a:pPr algn="r"/>
              <a:r>
                <a:rPr lang="ja-JP" altLang="en-US" b="1">
                  <a:solidFill>
                    <a:schemeClr val="bg1"/>
                  </a:solidFill>
                  <a:highlight>
                    <a:srgbClr val="008000"/>
                  </a:highlight>
                </a:rPr>
                <a:t>プルアップ</a:t>
              </a:r>
              <a:endParaRPr lang="en-US" altLang="ja-JP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  <a:p>
              <a:pPr algn="r"/>
              <a:r>
                <a:rPr lang="ja-JP" altLang="en-US" b="1">
                  <a:solidFill>
                    <a:schemeClr val="bg1"/>
                  </a:solidFill>
                  <a:highlight>
                    <a:srgbClr val="008000"/>
                  </a:highlight>
                </a:rPr>
                <a:t>ジャンパ</a:t>
              </a:r>
              <a:endParaRPr lang="en-US" altLang="ja-JP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</p:txBody>
        </p:sp>
        <p:sp>
          <p:nvSpPr>
            <p:cNvPr id="17" name="角丸四角形 16">
              <a:extLst>
                <a:ext uri="{FF2B5EF4-FFF2-40B4-BE49-F238E27FC236}">
                  <a16:creationId xmlns:a16="http://schemas.microsoft.com/office/drawing/2014/main" id="{1FDC8CBF-B30A-B741-9B62-4966ECDF0FBB}"/>
                </a:ext>
              </a:extLst>
            </p:cNvPr>
            <p:cNvSpPr/>
            <p:nvPr/>
          </p:nvSpPr>
          <p:spPr>
            <a:xfrm>
              <a:off x="2938890" y="4129548"/>
              <a:ext cx="1946787" cy="1017639"/>
            </a:xfrm>
            <a:prstGeom prst="roundRect">
              <a:avLst/>
            </a:prstGeom>
            <a:grp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  <a:p>
              <a:pPr algn="ctr"/>
              <a:endParaRPr lang="en-US" altLang="ja-JP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  <a:p>
              <a:pPr algn="ctr"/>
              <a:endParaRPr kumimoji="1" lang="en-US" altLang="ja-JP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  <a:p>
              <a:pPr algn="ctr"/>
              <a:r>
                <a:rPr kumimoji="1" lang="ja-JP" altLang="en-US" b="1">
                  <a:solidFill>
                    <a:schemeClr val="bg1"/>
                  </a:solidFill>
                  <a:highlight>
                    <a:srgbClr val="008000"/>
                  </a:highlight>
                </a:rPr>
                <a:t>電圧リファレンス</a:t>
              </a:r>
              <a:r>
                <a:rPr lang="ja-JP" altLang="en-US" b="1">
                  <a:solidFill>
                    <a:schemeClr val="bg1"/>
                  </a:solidFill>
                  <a:highlight>
                    <a:srgbClr val="008000"/>
                  </a:highlight>
                </a:rPr>
                <a:t>入力</a:t>
              </a:r>
              <a:endParaRPr lang="en-US" altLang="ja-JP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  <a:p>
              <a:pPr algn="ctr"/>
              <a:r>
                <a:rPr kumimoji="1" lang="ja-JP" altLang="en-US" b="1">
                  <a:solidFill>
                    <a:schemeClr val="bg1"/>
                  </a:solidFill>
                  <a:highlight>
                    <a:srgbClr val="008000"/>
                  </a:highlight>
                </a:rPr>
                <a:t>パスコン</a:t>
              </a:r>
              <a:r>
                <a:rPr lang="ja-JP" altLang="en-US" b="1">
                  <a:solidFill>
                    <a:schemeClr val="bg1"/>
                  </a:solidFill>
                  <a:highlight>
                    <a:srgbClr val="008000"/>
                  </a:highlight>
                </a:rPr>
                <a:t>接続ジャンパ</a:t>
              </a:r>
              <a:endParaRPr kumimoji="1" lang="ja-JP" altLang="en-US" b="1">
                <a:solidFill>
                  <a:schemeClr val="bg1"/>
                </a:solidFill>
                <a:highlight>
                  <a:srgbClr val="008000"/>
                </a:highlight>
              </a:endParaRPr>
            </a:p>
          </p:txBody>
        </p:sp>
        <p:sp>
          <p:nvSpPr>
            <p:cNvPr id="18" name="右矢印 17">
              <a:extLst>
                <a:ext uri="{FF2B5EF4-FFF2-40B4-BE49-F238E27FC236}">
                  <a16:creationId xmlns:a16="http://schemas.microsoft.com/office/drawing/2014/main" id="{93E3EF56-1957-AC47-A397-D7F47DFC6E94}"/>
                </a:ext>
              </a:extLst>
            </p:cNvPr>
            <p:cNvSpPr/>
            <p:nvPr/>
          </p:nvSpPr>
          <p:spPr>
            <a:xfrm rot="18737174">
              <a:off x="1900882" y="5248208"/>
              <a:ext cx="762860" cy="592792"/>
            </a:xfrm>
            <a:prstGeom prst="rightArrow">
              <a:avLst/>
            </a:prstGeom>
            <a:grp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bg1"/>
                  </a:solidFill>
                  <a:highlight>
                    <a:srgbClr val="008000"/>
                  </a:highlight>
                </a:rPr>
                <a:t>Pin#1</a:t>
              </a:r>
              <a:endParaRPr kumimoji="1" lang="ja-JP" altLang="en-US" b="1">
                <a:solidFill>
                  <a:schemeClr val="bg1"/>
                </a:solidFill>
                <a:highlight>
                  <a:srgbClr val="008000"/>
                </a:highlight>
              </a:endParaRPr>
            </a:p>
          </p:txBody>
        </p:sp>
        <p:sp>
          <p:nvSpPr>
            <p:cNvPr id="20" name="角丸四角形 19">
              <a:extLst>
                <a:ext uri="{FF2B5EF4-FFF2-40B4-BE49-F238E27FC236}">
                  <a16:creationId xmlns:a16="http://schemas.microsoft.com/office/drawing/2014/main" id="{457A6D25-A1C8-C945-916F-0E8E94245020}"/>
                </a:ext>
              </a:extLst>
            </p:cNvPr>
            <p:cNvSpPr/>
            <p:nvPr/>
          </p:nvSpPr>
          <p:spPr>
            <a:xfrm>
              <a:off x="6459793" y="4527754"/>
              <a:ext cx="3347883" cy="1017639"/>
            </a:xfrm>
            <a:prstGeom prst="roundRect">
              <a:avLst/>
            </a:prstGeom>
            <a:grp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2400" b="1" dirty="0">
                  <a:solidFill>
                    <a:schemeClr val="bg1"/>
                  </a:solidFill>
                  <a:highlight>
                    <a:srgbClr val="008000"/>
                  </a:highlight>
                </a:rPr>
                <a:t>I2C</a:t>
              </a:r>
              <a:r>
                <a:rPr kumimoji="1" lang="ja-JP" altLang="en-US" sz="2400" b="1">
                  <a:solidFill>
                    <a:schemeClr val="bg1"/>
                  </a:solidFill>
                  <a:highlight>
                    <a:srgbClr val="008000"/>
                  </a:highlight>
                </a:rPr>
                <a:t>テストパッド</a:t>
              </a:r>
              <a:endParaRPr kumimoji="1" lang="en-US" altLang="ja-JP" sz="2400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  <a:p>
              <a:pPr algn="ctr"/>
              <a:endParaRPr kumimoji="1" lang="en-US" altLang="ja-JP" sz="2400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  <a:p>
              <a:pPr algn="ctr"/>
              <a:endParaRPr kumimoji="1" lang="en-US" altLang="ja-JP" sz="2400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  <a:p>
              <a:pPr algn="ctr"/>
              <a:r>
                <a:rPr lang="en-US" altLang="ja-JP" sz="2800" b="1" dirty="0">
                  <a:solidFill>
                    <a:schemeClr val="bg1"/>
                  </a:solidFill>
                  <a:highlight>
                    <a:srgbClr val="008000"/>
                  </a:highlight>
                </a:rPr>
                <a:t>VDD</a:t>
              </a:r>
              <a:r>
                <a:rPr lang="ja-JP" altLang="en-US" sz="2800" b="1">
                  <a:solidFill>
                    <a:schemeClr val="bg1"/>
                  </a:solidFill>
                  <a:highlight>
                    <a:srgbClr val="008000"/>
                  </a:highlight>
                </a:rPr>
                <a:t> </a:t>
              </a:r>
              <a:r>
                <a:rPr lang="en-US" altLang="ja-JP" sz="2800" b="1" dirty="0">
                  <a:solidFill>
                    <a:schemeClr val="bg1"/>
                  </a:solidFill>
                  <a:highlight>
                    <a:srgbClr val="008000"/>
                  </a:highlight>
                </a:rPr>
                <a:t>  </a:t>
              </a:r>
              <a:r>
                <a:rPr lang="ja-JP" altLang="en-US" sz="2800" b="1">
                  <a:solidFill>
                    <a:schemeClr val="bg1"/>
                  </a:solidFill>
                  <a:highlight>
                    <a:srgbClr val="008000"/>
                  </a:highlight>
                </a:rPr>
                <a:t> </a:t>
              </a:r>
              <a:r>
                <a:rPr lang="en-US" altLang="ja-JP" sz="2800" b="1" dirty="0">
                  <a:solidFill>
                    <a:schemeClr val="bg1"/>
                  </a:solidFill>
                  <a:highlight>
                    <a:srgbClr val="008000"/>
                  </a:highlight>
                </a:rPr>
                <a:t>SCL  </a:t>
              </a:r>
              <a:r>
                <a:rPr lang="ja-JP" altLang="en-US" sz="2800" b="1">
                  <a:solidFill>
                    <a:schemeClr val="bg1"/>
                  </a:solidFill>
                  <a:highlight>
                    <a:srgbClr val="008000"/>
                  </a:highlight>
                </a:rPr>
                <a:t>  </a:t>
              </a:r>
              <a:r>
                <a:rPr lang="en-US" altLang="ja-JP" sz="2800" b="1" dirty="0">
                  <a:solidFill>
                    <a:schemeClr val="bg1"/>
                  </a:solidFill>
                  <a:highlight>
                    <a:srgbClr val="008000"/>
                  </a:highlight>
                </a:rPr>
                <a:t>SDA</a:t>
              </a:r>
              <a:r>
                <a:rPr lang="ja-JP" altLang="en-US" sz="2800" b="1">
                  <a:solidFill>
                    <a:schemeClr val="bg1"/>
                  </a:solidFill>
                  <a:highlight>
                    <a:srgbClr val="008000"/>
                  </a:highlight>
                </a:rPr>
                <a:t> </a:t>
              </a:r>
              <a:r>
                <a:rPr lang="en-US" altLang="ja-JP" sz="2800" b="1" dirty="0">
                  <a:solidFill>
                    <a:schemeClr val="bg1"/>
                  </a:solidFill>
                  <a:highlight>
                    <a:srgbClr val="008000"/>
                  </a:highlight>
                </a:rPr>
                <a:t>  </a:t>
              </a:r>
              <a:r>
                <a:rPr lang="ja-JP" altLang="en-US" sz="2800" b="1">
                  <a:solidFill>
                    <a:schemeClr val="bg1"/>
                  </a:solidFill>
                  <a:highlight>
                    <a:srgbClr val="008000"/>
                  </a:highlight>
                </a:rPr>
                <a:t> </a:t>
              </a:r>
              <a:r>
                <a:rPr lang="en-US" altLang="ja-JP" sz="2800" b="1" dirty="0">
                  <a:solidFill>
                    <a:schemeClr val="bg1"/>
                  </a:solidFill>
                  <a:highlight>
                    <a:srgbClr val="008000"/>
                  </a:highlight>
                </a:rPr>
                <a:t>GND</a:t>
              </a:r>
              <a:endParaRPr kumimoji="1" lang="ja-JP" altLang="en-US" sz="2800" b="1">
                <a:solidFill>
                  <a:schemeClr val="bg1"/>
                </a:solidFill>
                <a:highlight>
                  <a:srgbClr val="008000"/>
                </a:highlight>
              </a:endParaRPr>
            </a:p>
          </p:txBody>
        </p:sp>
        <p:sp>
          <p:nvSpPr>
            <p:cNvPr id="16" name="角丸四角形 15">
              <a:extLst>
                <a:ext uri="{FF2B5EF4-FFF2-40B4-BE49-F238E27FC236}">
                  <a16:creationId xmlns:a16="http://schemas.microsoft.com/office/drawing/2014/main" id="{3CE589AB-92DA-A641-A6FB-6CC14E4246B8}"/>
                </a:ext>
              </a:extLst>
            </p:cNvPr>
            <p:cNvSpPr/>
            <p:nvPr/>
          </p:nvSpPr>
          <p:spPr>
            <a:xfrm>
              <a:off x="8406582" y="2344994"/>
              <a:ext cx="1474839" cy="2109019"/>
            </a:xfrm>
            <a:prstGeom prst="roundRect">
              <a:avLst/>
            </a:prstGeom>
            <a:grp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  <a:p>
              <a:endParaRPr kumimoji="1" lang="en-US" altLang="ja-JP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  <a:p>
              <a:endParaRPr lang="en-US" altLang="ja-JP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  <a:p>
              <a:r>
                <a:rPr kumimoji="1" lang="en-US" altLang="ja-JP" sz="2800" b="1" dirty="0">
                  <a:solidFill>
                    <a:schemeClr val="bg1"/>
                  </a:solidFill>
                  <a:highlight>
                    <a:srgbClr val="008000"/>
                  </a:highlight>
                </a:rPr>
                <a:t>GND</a:t>
              </a:r>
            </a:p>
            <a:p>
              <a:r>
                <a:rPr lang="en-US" altLang="ja-JP" sz="2800" b="1" dirty="0">
                  <a:solidFill>
                    <a:schemeClr val="bg1"/>
                  </a:solidFill>
                  <a:highlight>
                    <a:srgbClr val="008000"/>
                  </a:highlight>
                </a:rPr>
                <a:t>SDA</a:t>
              </a:r>
            </a:p>
            <a:p>
              <a:r>
                <a:rPr kumimoji="1" lang="en-US" altLang="ja-JP" sz="2800" b="1" dirty="0">
                  <a:solidFill>
                    <a:schemeClr val="bg1"/>
                  </a:solidFill>
                  <a:highlight>
                    <a:srgbClr val="008000"/>
                  </a:highlight>
                </a:rPr>
                <a:t>SCL</a:t>
              </a:r>
            </a:p>
            <a:p>
              <a:r>
                <a:rPr lang="en-US" altLang="ja-JP" sz="2800" b="1" dirty="0">
                  <a:solidFill>
                    <a:schemeClr val="bg1"/>
                  </a:solidFill>
                  <a:highlight>
                    <a:srgbClr val="008000"/>
                  </a:highlight>
                </a:rPr>
                <a:t>VDD</a:t>
              </a:r>
            </a:p>
            <a:p>
              <a:endParaRPr kumimoji="1" lang="en-US" altLang="ja-JP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  <a:p>
              <a:r>
                <a:rPr kumimoji="1" lang="en-US" altLang="ja-JP" b="1" dirty="0">
                  <a:solidFill>
                    <a:schemeClr val="bg1"/>
                  </a:solidFill>
                  <a:highlight>
                    <a:srgbClr val="008000"/>
                  </a:highlight>
                </a:rPr>
                <a:t>ISP</a:t>
              </a:r>
              <a:r>
                <a:rPr kumimoji="1" lang="ja-JP" altLang="en-US" b="1">
                  <a:solidFill>
                    <a:schemeClr val="bg1"/>
                  </a:solidFill>
                  <a:highlight>
                    <a:srgbClr val="008000"/>
                  </a:highlight>
                </a:rPr>
                <a:t>ライタ</a:t>
              </a:r>
              <a:endParaRPr kumimoji="1" lang="en-US" altLang="ja-JP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  <a:p>
              <a:r>
                <a:rPr lang="ja-JP" altLang="en-US" b="1">
                  <a:solidFill>
                    <a:schemeClr val="bg1"/>
                  </a:solidFill>
                  <a:highlight>
                    <a:srgbClr val="008000"/>
                  </a:highlight>
                </a:rPr>
                <a:t>接続コネクタ</a:t>
              </a:r>
              <a:endParaRPr lang="en-US" altLang="ja-JP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1415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23632</TotalTime>
  <Words>37</Words>
  <Application>Microsoft Macintosh PowerPoint</Application>
  <PresentationFormat>ワイド画面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Kazuki Yamamoto</dc:creator>
  <cp:lastModifiedBy>Kazuki Yamamoto</cp:lastModifiedBy>
  <cp:revision>13</cp:revision>
  <dcterms:created xsi:type="dcterms:W3CDTF">2020-08-30T09:44:05Z</dcterms:created>
  <dcterms:modified xsi:type="dcterms:W3CDTF">2020-09-21T03:31:24Z</dcterms:modified>
</cp:coreProperties>
</file>