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72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89911" autoAdjust="0"/>
  </p:normalViewPr>
  <p:slideViewPr>
    <p:cSldViewPr snapToGrid="0">
      <p:cViewPr varScale="1">
        <p:scale>
          <a:sx n="73" d="100"/>
          <a:sy n="73" d="100"/>
        </p:scale>
        <p:origin x="60" y="57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bgdx/libgdx/wiki/Project-Setup-Gradl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Jamppa</a:t>
            </a:r>
            <a:r>
              <a:rPr lang="en-US" b="1" dirty="0"/>
              <a:t> </a:t>
            </a:r>
            <a:r>
              <a:rPr lang="en-US" b="1" dirty="0" err="1"/>
              <a:t>Maalla</a:t>
            </a:r>
            <a:r>
              <a:rPr lang="en-US" b="1" dirty="0"/>
              <a:t> </a:t>
            </a:r>
            <a:r>
              <a:rPr lang="en-US" b="1" dirty="0" smtClean="0"/>
              <a:t>–</a:t>
            </a:r>
            <a:br>
              <a:rPr lang="en-US" b="1" dirty="0" smtClean="0"/>
            </a:br>
            <a:r>
              <a:rPr lang="en-US" b="1" dirty="0" smtClean="0"/>
              <a:t>Android-</a:t>
            </a:r>
            <a:r>
              <a:rPr lang="en-US" b="1" dirty="0" err="1" smtClean="0"/>
              <a:t>peli</a:t>
            </a:r>
            <a:r>
              <a:rPr lang="en-US" b="1" dirty="0" smtClean="0"/>
              <a:t> </a:t>
            </a:r>
            <a:r>
              <a:rPr lang="en-US" b="1" dirty="0" err="1"/>
              <a:t>libGDX-frameworkilla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Mobile Project</a:t>
            </a:r>
          </a:p>
          <a:p>
            <a:r>
              <a:rPr lang="en-US" b="1" dirty="0" smtClean="0"/>
              <a:t>Vesa-Tapani </a:t>
            </a:r>
            <a:r>
              <a:rPr lang="en-US" b="1" dirty="0"/>
              <a:t>Vertainen / </a:t>
            </a:r>
            <a:r>
              <a:rPr lang="en-US" b="1" dirty="0" smtClean="0"/>
              <a:t>K5680</a:t>
            </a:r>
            <a:endParaRPr lang="en-US" b="1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79" y="927462"/>
            <a:ext cx="9289143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6" y="845003"/>
            <a:ext cx="9853749" cy="55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02544"/>
            <a:ext cx="10972800" cy="1066800"/>
          </a:xfrm>
        </p:spPr>
        <p:txBody>
          <a:bodyPr/>
          <a:lstStyle/>
          <a:p>
            <a:r>
              <a:rPr lang="fi-FI" dirty="0" err="1" smtClean="0"/>
              <a:t>Animointi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408214" y="1169344"/>
            <a:ext cx="7946571" cy="237352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err="1"/>
              <a:t>jampanJuoksu</a:t>
            </a:r>
            <a:r>
              <a:rPr lang="en-US" dirty="0"/>
              <a:t> = new Texture(</a:t>
            </a:r>
            <a:r>
              <a:rPr lang="en-US" dirty="0" err="1"/>
              <a:t>Gdx.files.internal</a:t>
            </a:r>
            <a:r>
              <a:rPr lang="en-US" dirty="0"/>
              <a:t>("jamppa_anim.png"));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    `</a:t>
            </a:r>
            <a:r>
              <a:rPr lang="en-US" dirty="0" err="1"/>
              <a:t>TextureRegion</a:t>
            </a:r>
            <a:r>
              <a:rPr lang="en-US" dirty="0"/>
              <a:t>[][]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 smtClean="0"/>
              <a:t>TextureRegion.split</a:t>
            </a:r>
            <a:r>
              <a:rPr lang="en-US" dirty="0" smtClean="0"/>
              <a:t>(</a:t>
            </a:r>
            <a:r>
              <a:rPr lang="en-US" dirty="0" err="1" smtClean="0"/>
              <a:t>jampanJuoksu</a:t>
            </a:r>
            <a:r>
              <a:rPr lang="en-US" dirty="0" smtClean="0"/>
              <a:t> …`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   </a:t>
            </a:r>
            <a:r>
              <a:rPr lang="en-US" dirty="0"/>
              <a:t>`</a:t>
            </a:r>
            <a:r>
              <a:rPr lang="en-US" dirty="0" err="1"/>
              <a:t>TextureRegion</a:t>
            </a:r>
            <a:r>
              <a:rPr lang="en-US" dirty="0"/>
              <a:t>[] </a:t>
            </a:r>
            <a:r>
              <a:rPr lang="en-US" dirty="0" err="1"/>
              <a:t>walkFrames</a:t>
            </a:r>
            <a:r>
              <a:rPr lang="en-US" dirty="0"/>
              <a:t> = new </a:t>
            </a:r>
            <a:r>
              <a:rPr lang="en-US" dirty="0" err="1"/>
              <a:t>TextureRegion</a:t>
            </a:r>
            <a:r>
              <a:rPr lang="en-US" dirty="0"/>
              <a:t>[FRAME_COLS </a:t>
            </a:r>
            <a:r>
              <a:rPr lang="en-US" dirty="0" smtClean="0"/>
              <a:t>*</a:t>
            </a:r>
          </a:p>
          <a:p>
            <a:pPr marL="109728" indent="0">
              <a:buNone/>
            </a:pPr>
            <a:endParaRPr lang="fi-FI" dirty="0"/>
          </a:p>
          <a:p>
            <a:pPr marL="109728" indent="0">
              <a:buNone/>
            </a:pPr>
            <a:r>
              <a:rPr lang="fi-FI" dirty="0" smtClean="0"/>
              <a:t>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841084"/>
            <a:ext cx="3429000" cy="2486025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8214" y="3871124"/>
            <a:ext cx="10972800" cy="20563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public </a:t>
            </a:r>
            <a:r>
              <a:rPr lang="en-US" dirty="0" err="1"/>
              <a:t>TextureRegion</a:t>
            </a:r>
            <a:r>
              <a:rPr lang="en-US" dirty="0"/>
              <a:t> </a:t>
            </a:r>
            <a:r>
              <a:rPr lang="en-US" dirty="0" err="1"/>
              <a:t>getJamppaKuva</a:t>
            </a:r>
            <a:r>
              <a:rPr lang="en-US" dirty="0"/>
              <a:t>() </a:t>
            </a:r>
            <a:r>
              <a:rPr lang="en-US" dirty="0" smtClean="0"/>
              <a:t>{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`</a:t>
            </a:r>
            <a:r>
              <a:rPr lang="en-US" dirty="0" err="1"/>
              <a:t>stateTime</a:t>
            </a:r>
            <a:r>
              <a:rPr lang="en-US" dirty="0"/>
              <a:t> += </a:t>
            </a:r>
            <a:r>
              <a:rPr lang="en-US" dirty="0" err="1"/>
              <a:t>Gdx.graphics.getDeltaTime</a:t>
            </a:r>
            <a:r>
              <a:rPr lang="en-US" dirty="0"/>
              <a:t>(); </a:t>
            </a:r>
            <a:r>
              <a:rPr lang="en-US" dirty="0" smtClean="0"/>
              <a:t>`, </a:t>
            </a:r>
            <a:r>
              <a:rPr lang="en-US" dirty="0"/>
              <a:t>true);`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`return </a:t>
            </a:r>
            <a:r>
              <a:rPr lang="en-US" dirty="0" err="1"/>
              <a:t>jamppaKuva</a:t>
            </a:r>
            <a:r>
              <a:rPr lang="en-US" dirty="0" smtClean="0"/>
              <a:t>;`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`</a:t>
            </a:r>
            <a:r>
              <a:rPr lang="en-US" dirty="0" err="1"/>
              <a:t>TextureRegion</a:t>
            </a:r>
            <a:r>
              <a:rPr lang="en-US" dirty="0"/>
              <a:t> </a:t>
            </a:r>
            <a:r>
              <a:rPr lang="en-US" dirty="0" err="1"/>
              <a:t>jamppaKuva</a:t>
            </a:r>
            <a:r>
              <a:rPr lang="en-US" dirty="0"/>
              <a:t> = </a:t>
            </a:r>
            <a:r>
              <a:rPr lang="en-US" dirty="0" err="1"/>
              <a:t>walkAnimation.getKeyFrame</a:t>
            </a:r>
            <a:r>
              <a:rPr lang="en-US" dirty="0"/>
              <a:t>(</a:t>
            </a:r>
            <a:r>
              <a:rPr lang="en-US" dirty="0" err="1"/>
              <a:t>stateTime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`}`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731520"/>
            <a:ext cx="10972800" cy="5843016"/>
          </a:xfrm>
        </p:spPr>
        <p:txBody>
          <a:bodyPr>
            <a:normAutofit/>
          </a:bodyPr>
          <a:lstStyle/>
          <a:p>
            <a:r>
              <a:rPr lang="en-US" dirty="0" err="1" smtClean="0"/>
              <a:t>Törmäyksentunnistus</a:t>
            </a:r>
            <a:r>
              <a:rPr lang="en-US" dirty="0" smtClean="0"/>
              <a:t>: </a:t>
            </a:r>
            <a:r>
              <a:rPr lang="en-US" dirty="0" err="1" smtClean="0"/>
              <a:t>Rect.overlaps</a:t>
            </a:r>
            <a:r>
              <a:rPr lang="en-US" dirty="0" smtClean="0"/>
              <a:t>() </a:t>
            </a:r>
          </a:p>
          <a:p>
            <a:pPr marL="109728" indent="0">
              <a:buNone/>
            </a:pPr>
            <a:r>
              <a:rPr lang="fi-FI" i="1" dirty="0" smtClean="0"/>
              <a:t>If (</a:t>
            </a:r>
            <a:r>
              <a:rPr lang="fi-FI" i="1" dirty="0" err="1" smtClean="0"/>
              <a:t>este.getEsteRect</a:t>
            </a:r>
            <a:r>
              <a:rPr lang="fi-FI" i="1" dirty="0" smtClean="0"/>
              <a:t>().</a:t>
            </a:r>
            <a:r>
              <a:rPr lang="fi-FI" i="1" dirty="0" err="1" smtClean="0"/>
              <a:t>overlaps</a:t>
            </a:r>
            <a:r>
              <a:rPr lang="fi-FI" i="1" dirty="0" smtClean="0"/>
              <a:t>(</a:t>
            </a:r>
            <a:r>
              <a:rPr lang="fi-FI" i="1" dirty="0" err="1" smtClean="0"/>
              <a:t>leikkuri.getleikkuriRect</a:t>
            </a:r>
            <a:r>
              <a:rPr lang="fi-FI" i="1" dirty="0" smtClean="0"/>
              <a:t>() { …</a:t>
            </a:r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fi-FI" i="1" dirty="0" smtClean="0"/>
          </a:p>
          <a:p>
            <a:r>
              <a:rPr lang="fi-FI" dirty="0" smtClean="0"/>
              <a:t>Esteiden liikutus </a:t>
            </a:r>
            <a:r>
              <a:rPr lang="fi-FI" dirty="0" err="1" smtClean="0"/>
              <a:t>Iterator</a:t>
            </a:r>
            <a:r>
              <a:rPr lang="fi-FI" dirty="0" smtClean="0"/>
              <a:t>-tyyppiseen ”esteet”-kokoelmaan</a:t>
            </a:r>
          </a:p>
          <a:p>
            <a:pPr marL="109728" indent="0">
              <a:buNone/>
            </a:pPr>
            <a:r>
              <a:rPr lang="fi-FI" i="1" dirty="0" err="1" smtClean="0"/>
              <a:t>public</a:t>
            </a:r>
            <a:r>
              <a:rPr lang="fi-FI" i="1" dirty="0" smtClean="0"/>
              <a:t> </a:t>
            </a:r>
            <a:r>
              <a:rPr lang="fi-FI" i="1" dirty="0" err="1"/>
              <a:t>void</a:t>
            </a:r>
            <a:r>
              <a:rPr lang="fi-FI" i="1" dirty="0"/>
              <a:t> </a:t>
            </a:r>
            <a:r>
              <a:rPr lang="fi-FI" i="1" dirty="0" err="1"/>
              <a:t>esteEsiin</a:t>
            </a:r>
            <a:r>
              <a:rPr lang="fi-FI" i="1" dirty="0"/>
              <a:t>(</a:t>
            </a:r>
            <a:r>
              <a:rPr lang="fi-FI" i="1" dirty="0" err="1"/>
              <a:t>int</a:t>
            </a:r>
            <a:r>
              <a:rPr lang="fi-FI" i="1" dirty="0"/>
              <a:t> </a:t>
            </a:r>
            <a:r>
              <a:rPr lang="fi-FI" i="1" dirty="0" err="1"/>
              <a:t>tyyp</a:t>
            </a:r>
            <a:r>
              <a:rPr lang="fi-FI" i="1" dirty="0"/>
              <a:t>) </a:t>
            </a:r>
            <a:r>
              <a:rPr lang="fi-FI" i="1" dirty="0" smtClean="0"/>
              <a:t>{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smtClean="0"/>
              <a:t>Este </a:t>
            </a:r>
            <a:r>
              <a:rPr lang="fi-FI" i="1" dirty="0" err="1"/>
              <a:t>este</a:t>
            </a:r>
            <a:r>
              <a:rPr lang="fi-FI" i="1" dirty="0"/>
              <a:t> = </a:t>
            </a:r>
            <a:r>
              <a:rPr lang="fi-FI" i="1" dirty="0" err="1"/>
              <a:t>new</a:t>
            </a:r>
            <a:r>
              <a:rPr lang="fi-FI" i="1" dirty="0"/>
              <a:t> Este(</a:t>
            </a:r>
            <a:r>
              <a:rPr lang="fi-FI" i="1" dirty="0" err="1"/>
              <a:t>tyyp</a:t>
            </a:r>
            <a:r>
              <a:rPr lang="fi-FI" i="1" dirty="0" smtClean="0"/>
              <a:t>);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err="1" smtClean="0"/>
              <a:t>esteet.add</a:t>
            </a:r>
            <a:r>
              <a:rPr lang="fi-FI" i="1" dirty="0" smtClean="0"/>
              <a:t>(este);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err="1" smtClean="0"/>
              <a:t>esteEsiinAika</a:t>
            </a:r>
            <a:r>
              <a:rPr lang="fi-FI" i="1" dirty="0" smtClean="0"/>
              <a:t> </a:t>
            </a:r>
            <a:r>
              <a:rPr lang="fi-FI" i="1" dirty="0"/>
              <a:t>= </a:t>
            </a:r>
            <a:r>
              <a:rPr lang="fi-FI" i="1" dirty="0" err="1"/>
              <a:t>TimeUtils.nanoTime</a:t>
            </a:r>
            <a:r>
              <a:rPr lang="fi-FI" i="1" dirty="0" smtClean="0"/>
              <a:t>();</a:t>
            </a:r>
            <a:endParaRPr lang="fi-FI" i="1" dirty="0"/>
          </a:p>
          <a:p>
            <a:pPr marL="109728" indent="0">
              <a:buNone/>
            </a:pPr>
            <a:r>
              <a:rPr lang="fi-FI" i="1" dirty="0"/>
              <a:t>        </a:t>
            </a:r>
            <a:r>
              <a:rPr lang="fi-FI" i="1" dirty="0" err="1"/>
              <a:t>i</a:t>
            </a:r>
            <a:r>
              <a:rPr lang="fi-FI" i="1" dirty="0" err="1" smtClean="0"/>
              <a:t>f</a:t>
            </a:r>
            <a:r>
              <a:rPr lang="fi-FI" i="1" dirty="0" smtClean="0"/>
              <a:t> </a:t>
            </a:r>
            <a:r>
              <a:rPr lang="fi-FI" i="1" dirty="0"/>
              <a:t>(</a:t>
            </a:r>
            <a:r>
              <a:rPr lang="fi-FI" i="1" dirty="0" err="1"/>
              <a:t>este.getTyyppi</a:t>
            </a:r>
            <a:r>
              <a:rPr lang="fi-FI" i="1" dirty="0"/>
              <a:t>() == "ruoho") </a:t>
            </a:r>
            <a:r>
              <a:rPr lang="fi-FI" i="1" dirty="0" err="1"/>
              <a:t>nurmiPotentiaali</a:t>
            </a:r>
            <a:r>
              <a:rPr lang="fi-FI" i="1" dirty="0"/>
              <a:t> +=1;  </a:t>
            </a:r>
          </a:p>
          <a:p>
            <a:pPr marL="109728" indent="0">
              <a:buNone/>
            </a:pPr>
            <a:r>
              <a:rPr lang="fi-FI" i="1" dirty="0"/>
              <a:t>    </a:t>
            </a:r>
            <a:r>
              <a:rPr lang="fi-FI" i="1" dirty="0" smtClean="0"/>
              <a:t>}</a:t>
            </a:r>
          </a:p>
          <a:p>
            <a:pPr marL="109728" indent="0">
              <a:buNone/>
            </a:pPr>
            <a:endParaRPr lang="fi-FI" dirty="0" smtClean="0"/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fi-FI" i="1" dirty="0" smtClean="0"/>
          </a:p>
          <a:p>
            <a:pPr marL="109728" indent="0">
              <a:buNone/>
            </a:pPr>
            <a:endParaRPr lang="fi-FI" i="1" dirty="0"/>
          </a:p>
          <a:p>
            <a:pPr marL="109728" indent="0">
              <a:buNone/>
            </a:pPr>
            <a:endParaRPr lang="en-US" i="1" dirty="0" smtClean="0"/>
          </a:p>
          <a:p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92331"/>
            <a:ext cx="10972800" cy="5882205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Preferenssit</a:t>
            </a:r>
            <a:endParaRPr lang="en-US" dirty="0" smtClean="0"/>
          </a:p>
          <a:p>
            <a:pPr marL="109728" indent="0">
              <a:buNone/>
            </a:pPr>
            <a:r>
              <a:rPr lang="fi-FI" sz="2400" dirty="0"/>
              <a:t>Mm. ennätystulos laitetaan talteen sovelluskohtaisiin preferensseihin</a:t>
            </a:r>
            <a:r>
              <a:rPr lang="fi-FI" sz="2400" dirty="0" smtClean="0"/>
              <a:t>. Alustus:</a:t>
            </a:r>
            <a:endParaRPr lang="fi-FI" sz="2400" dirty="0"/>
          </a:p>
          <a:p>
            <a:pPr marL="109728" indent="0">
              <a:buNone/>
            </a:pPr>
            <a:r>
              <a:rPr lang="fi-FI" sz="2400" i="1" dirty="0" err="1" smtClean="0"/>
              <a:t>private</a:t>
            </a:r>
            <a:r>
              <a:rPr lang="fi-FI" sz="2400" i="1" dirty="0" smtClean="0"/>
              <a:t> </a:t>
            </a:r>
            <a:r>
              <a:rPr lang="fi-FI" sz="2400" i="1" dirty="0" err="1"/>
              <a:t>Preferences</a:t>
            </a:r>
            <a:r>
              <a:rPr lang="fi-FI" sz="2400" i="1" dirty="0"/>
              <a:t> </a:t>
            </a:r>
            <a:r>
              <a:rPr lang="fi-FI" sz="2400" i="1" dirty="0" err="1"/>
              <a:t>pref</a:t>
            </a:r>
            <a:r>
              <a:rPr lang="fi-FI" sz="2400" i="1" dirty="0"/>
              <a:t> = </a:t>
            </a:r>
            <a:r>
              <a:rPr lang="fi-FI" sz="2400" i="1" dirty="0" err="1"/>
              <a:t>Gdx.app.getPreferences</a:t>
            </a:r>
            <a:r>
              <a:rPr lang="fi-FI" sz="2400" i="1" dirty="0"/>
              <a:t>("</a:t>
            </a:r>
            <a:r>
              <a:rPr lang="fi-FI" sz="2400" i="1" dirty="0" err="1"/>
              <a:t>JamppaMaallaPrefs</a:t>
            </a:r>
            <a:r>
              <a:rPr lang="fi-FI" sz="2400" i="1" dirty="0" smtClean="0"/>
              <a:t>");</a:t>
            </a:r>
            <a:endParaRPr lang="fi-FI" sz="2400" i="1" dirty="0"/>
          </a:p>
          <a:p>
            <a:pPr marL="109728" indent="0">
              <a:buNone/>
            </a:pPr>
            <a:endParaRPr lang="fi-FI" sz="2400" dirty="0"/>
          </a:p>
          <a:p>
            <a:pPr marL="109728" indent="0">
              <a:buNone/>
            </a:pPr>
            <a:r>
              <a:rPr lang="fi-FI" sz="2400" dirty="0"/>
              <a:t>Tiedot haetaan "</a:t>
            </a:r>
            <a:r>
              <a:rPr lang="fi-FI" sz="2400" dirty="0" err="1"/>
              <a:t>JamppaMaallaPrefs</a:t>
            </a:r>
            <a:r>
              <a:rPr lang="fi-FI" sz="2400" dirty="0"/>
              <a:t>"-nimisestä preferenssistä:</a:t>
            </a:r>
          </a:p>
          <a:p>
            <a:pPr marL="109728" indent="0">
              <a:buNone/>
            </a:pPr>
            <a:r>
              <a:rPr lang="fi-FI" sz="2400" i="1" dirty="0" err="1" smtClean="0"/>
              <a:t>enkat</a:t>
            </a:r>
            <a:r>
              <a:rPr lang="fi-FI" sz="2400" i="1" dirty="0" smtClean="0"/>
              <a:t> </a:t>
            </a:r>
            <a:r>
              <a:rPr lang="fi-FI" sz="2400" i="1" dirty="0"/>
              <a:t>= </a:t>
            </a:r>
            <a:r>
              <a:rPr lang="fi-FI" sz="2400" i="1" dirty="0" err="1"/>
              <a:t>pref.getInteger</a:t>
            </a:r>
            <a:r>
              <a:rPr lang="fi-FI" sz="2400" i="1" dirty="0" smtClean="0"/>
              <a:t>(”</a:t>
            </a:r>
            <a:r>
              <a:rPr lang="fi-FI" sz="2400" i="1" dirty="0" err="1" smtClean="0"/>
              <a:t>enkat</a:t>
            </a:r>
            <a:r>
              <a:rPr lang="fi-FI" sz="2400" i="1" dirty="0" smtClean="0"/>
              <a:t>");</a:t>
            </a:r>
            <a:endParaRPr lang="fi-FI" sz="2400" i="1" dirty="0"/>
          </a:p>
          <a:p>
            <a:pPr marL="109728" indent="0">
              <a:buNone/>
            </a:pPr>
            <a:endParaRPr lang="fi-FI" sz="2400" dirty="0"/>
          </a:p>
          <a:p>
            <a:pPr marL="109728" indent="0">
              <a:buNone/>
            </a:pPr>
            <a:r>
              <a:rPr lang="fi-FI" sz="2400" dirty="0"/>
              <a:t>Ja tallennetaan </a:t>
            </a:r>
            <a:endParaRPr lang="fi-FI" sz="2400" dirty="0" smtClean="0"/>
          </a:p>
          <a:p>
            <a:pPr marL="109728" indent="0">
              <a:buNone/>
            </a:pPr>
            <a:r>
              <a:rPr lang="fi-FI" sz="2400" i="1" dirty="0" err="1" smtClean="0"/>
              <a:t>pref.putInteger</a:t>
            </a:r>
            <a:r>
              <a:rPr lang="fi-FI" sz="2400" i="1" dirty="0"/>
              <a:t>("</a:t>
            </a:r>
            <a:r>
              <a:rPr lang="fi-FI" sz="2400" i="1" dirty="0" err="1"/>
              <a:t>enkka</a:t>
            </a:r>
            <a:r>
              <a:rPr lang="fi-FI" sz="2400" i="1" dirty="0"/>
              <a:t>", taskurahat</a:t>
            </a:r>
            <a:r>
              <a:rPr lang="fi-FI" sz="2400" i="1" dirty="0" smtClean="0"/>
              <a:t>);</a:t>
            </a:r>
            <a:endParaRPr lang="fi-FI" sz="2400" dirty="0" smtClean="0"/>
          </a:p>
          <a:p>
            <a:pPr marL="109728" indent="0">
              <a:buNone/>
            </a:pPr>
            <a:endParaRPr lang="fi-FI" sz="2400" dirty="0" smtClean="0"/>
          </a:p>
          <a:p>
            <a:pPr marL="109728" indent="0">
              <a:buNone/>
            </a:pPr>
            <a:r>
              <a:rPr lang="fi-FI" sz="2400" dirty="0" smtClean="0"/>
              <a:t>Tietojen </a:t>
            </a:r>
            <a:r>
              <a:rPr lang="fi-FI" sz="2400" dirty="0"/>
              <a:t>muuttamisen jälkeen on vielä komennettava </a:t>
            </a:r>
          </a:p>
          <a:p>
            <a:pPr marL="109728" indent="0">
              <a:buNone/>
            </a:pPr>
            <a:r>
              <a:rPr lang="fi-FI" sz="2400" i="1" dirty="0" err="1" smtClean="0"/>
              <a:t>pref.flush</a:t>
            </a:r>
            <a:r>
              <a:rPr lang="fi-FI" sz="2400" i="1" dirty="0" smtClean="0"/>
              <a:t>();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800" cy="1066800"/>
          </a:xfrm>
        </p:spPr>
        <p:txBody>
          <a:bodyPr/>
          <a:lstStyle/>
          <a:p>
            <a:r>
              <a:rPr lang="en-US" dirty="0" err="1" smtClean="0"/>
              <a:t>Renderöinti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599" y="1371600"/>
            <a:ext cx="9958251" cy="5682343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sz="2900" i="1" dirty="0" smtClean="0"/>
              <a:t>	</a:t>
            </a:r>
            <a:r>
              <a:rPr lang="en-US" sz="2900" i="1" dirty="0" err="1" smtClean="0"/>
              <a:t>game.batch.begin</a:t>
            </a:r>
            <a:r>
              <a:rPr lang="en-US" sz="2900" i="1" dirty="0" smtClean="0"/>
              <a:t>();</a:t>
            </a:r>
            <a:endParaRPr lang="en-US" sz="2900" i="1" dirty="0"/>
          </a:p>
          <a:p>
            <a:pPr marL="109728" indent="0">
              <a:buNone/>
            </a:pPr>
            <a:r>
              <a:rPr lang="en-US" sz="2900" i="1" dirty="0" smtClean="0"/>
              <a:t>		</a:t>
            </a:r>
            <a:r>
              <a:rPr lang="en-US" sz="2900" i="1" dirty="0" err="1" smtClean="0"/>
              <a:t>piirraObjektit</a:t>
            </a:r>
            <a:r>
              <a:rPr lang="en-US" sz="2900" i="1" dirty="0"/>
              <a:t>(); // </a:t>
            </a:r>
            <a:r>
              <a:rPr lang="en-US" sz="2900" i="1" dirty="0" err="1"/>
              <a:t>objektit</a:t>
            </a:r>
            <a:r>
              <a:rPr lang="en-US" sz="2900" i="1" dirty="0"/>
              <a:t> </a:t>
            </a:r>
            <a:r>
              <a:rPr lang="en-US" sz="2900" i="1" dirty="0" err="1" smtClean="0"/>
              <a:t>ruutuun</a:t>
            </a:r>
            <a:endParaRPr lang="en-US" sz="2900" i="1" dirty="0"/>
          </a:p>
          <a:p>
            <a:pPr marL="109728" indent="0">
              <a:buNone/>
            </a:pPr>
            <a:r>
              <a:rPr lang="en-US" sz="2900" i="1" dirty="0" smtClean="0"/>
              <a:t>		</a:t>
            </a:r>
            <a:r>
              <a:rPr lang="en-US" sz="2900" i="1" dirty="0" err="1" smtClean="0"/>
              <a:t>game.font.draw</a:t>
            </a:r>
            <a:r>
              <a:rPr lang="en-US" sz="2900" i="1" dirty="0" smtClean="0"/>
              <a:t>(</a:t>
            </a:r>
            <a:r>
              <a:rPr lang="en-US" sz="2900" i="1" dirty="0" err="1" smtClean="0"/>
              <a:t>game.batch</a:t>
            </a:r>
            <a:r>
              <a:rPr lang="en-US" sz="2900" i="1" dirty="0"/>
              <a:t>, "</a:t>
            </a:r>
            <a:r>
              <a:rPr lang="en-US" sz="2900" i="1" dirty="0" err="1"/>
              <a:t>Törmäilyt</a:t>
            </a:r>
            <a:r>
              <a:rPr lang="en-US" sz="2900" i="1" dirty="0"/>
              <a:t>: </a:t>
            </a:r>
            <a:r>
              <a:rPr lang="en-US" sz="2900" i="1" dirty="0" smtClean="0"/>
              <a:t>");</a:t>
            </a:r>
            <a:endParaRPr lang="en-US" sz="2900" i="1" dirty="0"/>
          </a:p>
          <a:p>
            <a:pPr marL="109728" indent="0">
              <a:buNone/>
            </a:pPr>
            <a:r>
              <a:rPr lang="en-US" sz="2900" i="1" dirty="0" smtClean="0"/>
              <a:t>	</a:t>
            </a:r>
            <a:r>
              <a:rPr lang="en-US" sz="2900" i="1" dirty="0" err="1" smtClean="0"/>
              <a:t>game.batch.end</a:t>
            </a:r>
            <a:r>
              <a:rPr lang="en-US" sz="2900" i="1" dirty="0" smtClean="0"/>
              <a:t>();`</a:t>
            </a:r>
          </a:p>
          <a:p>
            <a:pPr marL="109728" indent="0">
              <a:buNone/>
            </a:pPr>
            <a:endParaRPr lang="fi-FI" dirty="0" smtClean="0"/>
          </a:p>
          <a:p>
            <a:pPr marL="109728" indent="0">
              <a:buNone/>
            </a:pPr>
            <a:endParaRPr lang="fi-FI" dirty="0"/>
          </a:p>
          <a:p>
            <a:pPr marL="109728" indent="0">
              <a:buNone/>
            </a:pPr>
            <a:r>
              <a:rPr lang="fi-FI" sz="2800" dirty="0" smtClean="0"/>
              <a:t>Tai ”näyttämö”:</a:t>
            </a:r>
            <a:endParaRPr lang="fi-FI" sz="2800" dirty="0"/>
          </a:p>
          <a:p>
            <a:pPr marL="109728" indent="0">
              <a:buNone/>
            </a:pPr>
            <a:r>
              <a:rPr lang="en-US" sz="2800" i="1" dirty="0" smtClean="0"/>
              <a:t>	stage </a:t>
            </a:r>
            <a:r>
              <a:rPr lang="en-US" sz="2800" i="1" dirty="0"/>
              <a:t>= new Stage(</a:t>
            </a:r>
            <a:r>
              <a:rPr lang="en-US" sz="2800" i="1" dirty="0" err="1"/>
              <a:t>vp</a:t>
            </a:r>
            <a:r>
              <a:rPr lang="en-US" sz="2800" i="1" dirty="0"/>
              <a:t>);        </a:t>
            </a:r>
            <a:endParaRPr lang="en-US" sz="2800" i="1" dirty="0" smtClean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r>
              <a:rPr lang="en-US" sz="2800" dirty="0" err="1"/>
              <a:t>Lisätään</a:t>
            </a:r>
            <a:r>
              <a:rPr lang="en-US" sz="2800" dirty="0"/>
              <a:t> "</a:t>
            </a:r>
            <a:r>
              <a:rPr lang="en-US" sz="2800" dirty="0" err="1" smtClean="0"/>
              <a:t>näyttelijäksi</a:t>
            </a:r>
            <a:r>
              <a:rPr lang="en-US" sz="2800" dirty="0"/>
              <a:t>" </a:t>
            </a:r>
            <a:r>
              <a:rPr lang="en-US" sz="2800" dirty="0" err="1"/>
              <a:t>esimerkiksi</a:t>
            </a:r>
            <a:r>
              <a:rPr lang="en-US" sz="2800" dirty="0"/>
              <a:t> </a:t>
            </a:r>
            <a:r>
              <a:rPr lang="en-US" sz="2800" dirty="0" err="1"/>
              <a:t>otsikko</a:t>
            </a:r>
            <a:r>
              <a:rPr lang="en-US" sz="2800" dirty="0" smtClean="0"/>
              <a:t>:</a:t>
            </a:r>
            <a:endParaRPr lang="en-US" sz="2800" dirty="0"/>
          </a:p>
          <a:p>
            <a:pPr marL="109728" indent="0">
              <a:buNone/>
            </a:pPr>
            <a:r>
              <a:rPr lang="en-US" sz="2800" i="1" dirty="0"/>
              <a:t>        </a:t>
            </a:r>
            <a:r>
              <a:rPr lang="en-US" sz="2800" i="1" dirty="0" err="1" smtClean="0"/>
              <a:t>rahatLabel</a:t>
            </a:r>
            <a:r>
              <a:rPr lang="en-US" sz="2800" i="1" dirty="0" smtClean="0"/>
              <a:t> </a:t>
            </a:r>
            <a:r>
              <a:rPr lang="en-US" sz="2800" i="1" dirty="0"/>
              <a:t>= new Label("</a:t>
            </a:r>
            <a:r>
              <a:rPr lang="en-US" sz="2800" i="1" dirty="0" err="1"/>
              <a:t>Taskurahat</a:t>
            </a:r>
            <a:r>
              <a:rPr lang="en-US" sz="2800" i="1" dirty="0"/>
              <a:t> "+</a:t>
            </a:r>
            <a:r>
              <a:rPr lang="en-US" sz="2800" i="1" dirty="0" err="1"/>
              <a:t>taskurahat</a:t>
            </a:r>
            <a:r>
              <a:rPr lang="en-US" sz="2800" i="1" dirty="0"/>
              <a:t>+" e", JamppaMaalla.</a:t>
            </a:r>
            <a:r>
              <a:rPr lang="en-US" sz="2800" i="1" dirty="0" err="1"/>
              <a:t>gameSkin</a:t>
            </a:r>
            <a:r>
              <a:rPr lang="en-US" sz="2800" i="1" dirty="0"/>
              <a:t>,"default</a:t>
            </a:r>
            <a:r>
              <a:rPr lang="en-US" sz="2800" i="1" dirty="0" smtClean="0"/>
              <a:t>");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</a:t>
            </a:r>
            <a:r>
              <a:rPr lang="en-US" sz="2800" i="1" dirty="0" err="1" smtClean="0"/>
              <a:t>stage.addActor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rahatLabel</a:t>
            </a:r>
            <a:r>
              <a:rPr lang="en-US" sz="2800" i="1" dirty="0"/>
              <a:t>);  // </a:t>
            </a:r>
            <a:r>
              <a:rPr lang="en-US" sz="2800" i="1" dirty="0" err="1"/>
              <a:t>lisätään</a:t>
            </a:r>
            <a:r>
              <a:rPr lang="en-US" sz="2800" i="1" dirty="0"/>
              <a:t> "</a:t>
            </a:r>
            <a:r>
              <a:rPr lang="en-US" sz="2800" i="1" dirty="0" err="1"/>
              <a:t>näyttämölle</a:t>
            </a:r>
            <a:r>
              <a:rPr lang="en-US" sz="2800" i="1" dirty="0"/>
              <a:t>" "</a:t>
            </a:r>
            <a:r>
              <a:rPr lang="en-US" sz="2800" i="1" dirty="0" err="1"/>
              <a:t>näyttelijä</a:t>
            </a:r>
            <a:r>
              <a:rPr lang="en-US" sz="2800" i="1" dirty="0" smtClean="0"/>
              <a:t>"</a:t>
            </a:r>
            <a:endParaRPr lang="en-US" sz="2800" i="1" dirty="0"/>
          </a:p>
          <a:p>
            <a:pPr marL="109728" indent="0">
              <a:buNone/>
            </a:pP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Render-</a:t>
            </a:r>
            <a:r>
              <a:rPr lang="en-US" sz="2800" dirty="0" err="1"/>
              <a:t>funktiossa</a:t>
            </a:r>
            <a:r>
              <a:rPr lang="en-US" sz="2800" dirty="0"/>
              <a:t> </a:t>
            </a:r>
            <a:r>
              <a:rPr lang="en-US" sz="2800" dirty="0" err="1"/>
              <a:t>päivitetään</a:t>
            </a:r>
            <a:r>
              <a:rPr lang="en-US" sz="2800" dirty="0"/>
              <a:t> </a:t>
            </a:r>
            <a:r>
              <a:rPr lang="en-US" sz="2800" dirty="0" err="1"/>
              <a:t>näyttämö</a:t>
            </a:r>
            <a:r>
              <a:rPr lang="en-US" sz="2800" dirty="0" smtClean="0"/>
              <a:t>:</a:t>
            </a:r>
          </a:p>
          <a:p>
            <a:pPr marL="109728" indent="0">
              <a:buNone/>
            </a:pPr>
            <a:endParaRPr lang="en-US" sz="2800" i="1" dirty="0"/>
          </a:p>
          <a:p>
            <a:pPr marL="109728" indent="0">
              <a:buNone/>
            </a:pPr>
            <a:r>
              <a:rPr lang="en-US" sz="2800" i="1" dirty="0" smtClean="0"/>
              <a:t>            </a:t>
            </a:r>
            <a:r>
              <a:rPr lang="en-US" sz="2800" i="1" dirty="0" err="1"/>
              <a:t>stage.act</a:t>
            </a:r>
            <a:r>
              <a:rPr lang="en-US" sz="2800" i="1" dirty="0"/>
              <a:t>();    // updates all of the Actions connected to an </a:t>
            </a:r>
            <a:r>
              <a:rPr lang="en-US" sz="2800" i="1" dirty="0" smtClean="0"/>
              <a:t>Actor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</a:t>
            </a:r>
            <a:r>
              <a:rPr lang="en-US" sz="2800" i="1" dirty="0" err="1" smtClean="0"/>
              <a:t>stage.getBatch</a:t>
            </a:r>
            <a:r>
              <a:rPr lang="en-US" sz="2800" i="1" dirty="0"/>
              <a:t>().begin</a:t>
            </a:r>
            <a:r>
              <a:rPr lang="en-US" sz="2800" i="1" dirty="0" smtClean="0"/>
              <a:t>();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    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stage.getBatch</a:t>
            </a:r>
            <a:r>
              <a:rPr lang="en-US" sz="2800" i="1" dirty="0"/>
              <a:t>().draw(</a:t>
            </a:r>
            <a:r>
              <a:rPr lang="en-US" sz="2800" i="1" dirty="0" err="1"/>
              <a:t>kaupassa</a:t>
            </a:r>
            <a:r>
              <a:rPr lang="en-US" sz="2800" i="1" dirty="0"/>
              <a:t>, 0, 0, </a:t>
            </a:r>
            <a:r>
              <a:rPr lang="en-US" sz="2800" i="1" dirty="0" err="1"/>
              <a:t>menoStage.getWidth</a:t>
            </a:r>
            <a:r>
              <a:rPr lang="en-US" sz="2800" i="1" dirty="0"/>
              <a:t>(),</a:t>
            </a:r>
            <a:r>
              <a:rPr lang="en-US" sz="2800" i="1" dirty="0" err="1"/>
              <a:t>menoStage.getHeight</a:t>
            </a:r>
            <a:r>
              <a:rPr lang="en-US" sz="2800" i="1" dirty="0" smtClean="0"/>
              <a:t>());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</a:t>
            </a:r>
            <a:r>
              <a:rPr lang="en-US" sz="2800" i="1" dirty="0" err="1" smtClean="0"/>
              <a:t>stage.getBatch</a:t>
            </a:r>
            <a:r>
              <a:rPr lang="en-US" sz="2800" i="1" dirty="0"/>
              <a:t>().end</a:t>
            </a:r>
            <a:r>
              <a:rPr lang="en-US" sz="2800" i="1" dirty="0" smtClean="0"/>
              <a:t>();</a:t>
            </a:r>
            <a:endParaRPr lang="en-US" sz="2800" i="1" dirty="0"/>
          </a:p>
          <a:p>
            <a:pPr marL="109728" indent="0">
              <a:buNone/>
            </a:pPr>
            <a:r>
              <a:rPr lang="en-US" sz="2800" i="1" dirty="0"/>
              <a:t>            </a:t>
            </a:r>
            <a:r>
              <a:rPr lang="en-US" sz="2800" i="1" dirty="0" err="1" smtClean="0"/>
              <a:t>stage.draw</a:t>
            </a:r>
            <a:r>
              <a:rPr lang="en-US" sz="2800" i="1" dirty="0" smtClean="0"/>
              <a:t>();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1" y="391886"/>
            <a:ext cx="9456705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2" y="0"/>
            <a:ext cx="9002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31" y="2199719"/>
            <a:ext cx="5788191" cy="514907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sz="half" idx="1"/>
          </p:nvPr>
        </p:nvSpPr>
        <p:spPr>
          <a:xfrm>
            <a:off x="378823" y="705396"/>
            <a:ext cx="12161520" cy="362472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err="1"/>
              <a:t>pe</a:t>
            </a:r>
            <a:r>
              <a:rPr lang="en-US" sz="2400" dirty="0"/>
              <a:t> = new </a:t>
            </a:r>
            <a:r>
              <a:rPr lang="en-US" sz="2400" dirty="0" err="1"/>
              <a:t>ParticleEffect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 err="1" smtClean="0"/>
              <a:t>pe.load</a:t>
            </a:r>
            <a:r>
              <a:rPr lang="en-US" sz="2400" dirty="0" smtClean="0"/>
              <a:t>(</a:t>
            </a:r>
            <a:r>
              <a:rPr lang="en-US" sz="2400" dirty="0" err="1" smtClean="0"/>
              <a:t>Gdx.files.internal</a:t>
            </a:r>
            <a:r>
              <a:rPr lang="en-US" sz="2400" dirty="0"/>
              <a:t>("tuliefekti3.p"),</a:t>
            </a:r>
            <a:r>
              <a:rPr lang="en-US" sz="2400" dirty="0" err="1"/>
              <a:t>Gdx.files.internal</a:t>
            </a:r>
            <a:r>
              <a:rPr lang="en-US" sz="2400" dirty="0" smtClean="0"/>
              <a:t>(""));    </a:t>
            </a:r>
            <a:r>
              <a:rPr lang="en-US" sz="2400" dirty="0" err="1" smtClean="0"/>
              <a:t>pe.getEmitters</a:t>
            </a:r>
            <a:r>
              <a:rPr lang="en-US" sz="2400" dirty="0"/>
              <a:t>().first().</a:t>
            </a:r>
            <a:r>
              <a:rPr lang="en-US" sz="2400" dirty="0" err="1"/>
              <a:t>setPosition</a:t>
            </a:r>
            <a:r>
              <a:rPr lang="en-US" sz="2400" dirty="0"/>
              <a:t>(</a:t>
            </a:r>
            <a:r>
              <a:rPr lang="en-US" sz="2400" dirty="0" err="1"/>
              <a:t>Gdx.graphics.getWidth</a:t>
            </a:r>
            <a:r>
              <a:rPr lang="en-US" sz="2400" dirty="0"/>
              <a:t>()/2,Gdx.graphics.getHeight()/2</a:t>
            </a:r>
            <a:r>
              <a:rPr lang="en-US" sz="2400" dirty="0" smtClean="0"/>
              <a:t>);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 err="1" smtClean="0"/>
              <a:t>pe.start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4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80248"/>
            <a:ext cx="5572125" cy="3362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59" y="1048022"/>
            <a:ext cx="55340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Äänet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err="1"/>
              <a:t>loppuMusic</a:t>
            </a:r>
            <a:r>
              <a:rPr lang="en-US" sz="2400" dirty="0"/>
              <a:t> = </a:t>
            </a:r>
            <a:r>
              <a:rPr lang="en-US" sz="2400" dirty="0" err="1"/>
              <a:t>Gdx.audio.newMusic</a:t>
            </a:r>
            <a:r>
              <a:rPr lang="en-US" sz="2400" dirty="0"/>
              <a:t>(</a:t>
            </a:r>
            <a:r>
              <a:rPr lang="en-US" sz="2400" dirty="0" err="1"/>
              <a:t>Gdx.files.internal</a:t>
            </a:r>
            <a:r>
              <a:rPr lang="en-US" sz="2400" dirty="0"/>
              <a:t>("</a:t>
            </a:r>
            <a:r>
              <a:rPr lang="en-US" sz="2400" dirty="0" smtClean="0"/>
              <a:t>sounds/musa.mp3"));</a:t>
            </a:r>
          </a:p>
          <a:p>
            <a:pPr marL="109728" indent="0">
              <a:buNone/>
            </a:pPr>
            <a:r>
              <a:rPr lang="fi-FI" sz="2400" dirty="0" err="1" smtClean="0"/>
              <a:t>hitSound</a:t>
            </a:r>
            <a:r>
              <a:rPr lang="fi-FI" sz="2400" dirty="0" smtClean="0"/>
              <a:t> = </a:t>
            </a:r>
            <a:r>
              <a:rPr lang="fi-FI" sz="2400" dirty="0" err="1" smtClean="0"/>
              <a:t>Gdx.audio.newSound</a:t>
            </a:r>
            <a:r>
              <a:rPr lang="fi-FI" sz="2400" dirty="0" smtClean="0"/>
              <a:t>(</a:t>
            </a:r>
            <a:r>
              <a:rPr lang="fi-FI" sz="2400" dirty="0" err="1" smtClean="0"/>
              <a:t>Gdx.files.internal</a:t>
            </a:r>
            <a:r>
              <a:rPr lang="fi-FI" sz="2400" dirty="0" smtClean="0"/>
              <a:t>(”</a:t>
            </a:r>
            <a:r>
              <a:rPr lang="fi-FI" sz="2400" dirty="0" err="1" smtClean="0"/>
              <a:t>sounds</a:t>
            </a:r>
            <a:r>
              <a:rPr lang="fi-FI" sz="2400" dirty="0" smtClean="0"/>
              <a:t>/hit.wav”));</a:t>
            </a:r>
          </a:p>
          <a:p>
            <a:pPr marL="109728" indent="0">
              <a:buNone/>
            </a:pPr>
            <a:endParaRPr lang="fi-FI" sz="2400" dirty="0"/>
          </a:p>
          <a:p>
            <a:pPr marL="109728" indent="0">
              <a:buNone/>
            </a:pPr>
            <a:r>
              <a:rPr lang="fi-FI" sz="2400" dirty="0" err="1" smtClean="0"/>
              <a:t>loppuMusic.setLooping</a:t>
            </a:r>
            <a:r>
              <a:rPr lang="fi-FI" sz="2400" dirty="0" smtClean="0"/>
              <a:t>(</a:t>
            </a:r>
            <a:r>
              <a:rPr lang="fi-FI" sz="2400" dirty="0" err="1" smtClean="0"/>
              <a:t>true</a:t>
            </a:r>
            <a:r>
              <a:rPr lang="fi-FI" sz="2400" dirty="0" smtClean="0"/>
              <a:t>);</a:t>
            </a:r>
          </a:p>
          <a:p>
            <a:pPr marL="109728" indent="0">
              <a:buNone/>
            </a:pPr>
            <a:r>
              <a:rPr lang="fi-FI" sz="2400" dirty="0" err="1" smtClean="0"/>
              <a:t>loppuMusic.play</a:t>
            </a:r>
            <a:r>
              <a:rPr lang="fi-FI" sz="2400" dirty="0" smtClean="0"/>
              <a:t>();</a:t>
            </a:r>
          </a:p>
          <a:p>
            <a:pPr marL="109728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32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9411"/>
            <a:ext cx="10972800" cy="1066800"/>
          </a:xfrm>
        </p:spPr>
        <p:txBody>
          <a:bodyPr/>
          <a:lstStyle/>
          <a:p>
            <a:r>
              <a:rPr lang="en-US" dirty="0" err="1" smtClean="0"/>
              <a:t>Sovelluskehyksen</a:t>
            </a:r>
            <a:r>
              <a:rPr lang="en-US" dirty="0" smtClean="0"/>
              <a:t> </a:t>
            </a:r>
            <a:r>
              <a:rPr lang="en-US" dirty="0" err="1" smtClean="0"/>
              <a:t>valinta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2593"/>
            <a:ext cx="10972800" cy="5695407"/>
          </a:xfrm>
        </p:spPr>
        <p:txBody>
          <a:bodyPr>
            <a:normAutofit fontScale="70000" lnSpcReduction="20000"/>
          </a:bodyPr>
          <a:lstStyle/>
          <a:p>
            <a:r>
              <a:rPr lang="fi-FI" b="1" dirty="0" err="1" smtClean="0"/>
              <a:t>Unity</a:t>
            </a:r>
            <a:endParaRPr lang="fi-FI" b="1" dirty="0"/>
          </a:p>
          <a:p>
            <a:r>
              <a:rPr lang="fi-FI" dirty="0"/>
              <a:t>Aiempaa kokemusta on, mutta ei tunnu mielekkäältä </a:t>
            </a:r>
            <a:r>
              <a:rPr lang="fi-FI" dirty="0" err="1"/>
              <a:t>tämäntyyppiselle</a:t>
            </a:r>
            <a:r>
              <a:rPr lang="fi-FI" dirty="0"/>
              <a:t> 2D-pelille.</a:t>
            </a:r>
          </a:p>
          <a:p>
            <a:r>
              <a:rPr lang="fi-FI" b="1" dirty="0"/>
              <a:t>KiloBolt</a:t>
            </a:r>
          </a:p>
          <a:p>
            <a:r>
              <a:rPr lang="fi-FI" dirty="0"/>
              <a:t>Heikosti dokumentoitu (ja vanhahkoa?)</a:t>
            </a:r>
          </a:p>
          <a:p>
            <a:r>
              <a:rPr lang="fi-FI" b="1" dirty="0" err="1"/>
              <a:t>Defold</a:t>
            </a:r>
            <a:endParaRPr lang="fi-FI" b="1" dirty="0"/>
          </a:p>
          <a:p>
            <a:r>
              <a:rPr lang="fi-FI" dirty="0"/>
              <a:t>Käyttää </a:t>
            </a:r>
            <a:r>
              <a:rPr lang="fi-FI" dirty="0" err="1"/>
              <a:t>Lua</a:t>
            </a:r>
            <a:r>
              <a:rPr lang="fi-FI" dirty="0"/>
              <a:t>-kieltä, josta ei kokemusta...</a:t>
            </a:r>
          </a:p>
          <a:p>
            <a:r>
              <a:rPr lang="fi-FI" b="1" dirty="0" err="1"/>
              <a:t>GameSalad</a:t>
            </a:r>
            <a:endParaRPr lang="fi-FI" b="1" dirty="0"/>
          </a:p>
          <a:p>
            <a:r>
              <a:rPr lang="fi-FI" dirty="0" err="1"/>
              <a:t>Drag&amp;Drop</a:t>
            </a:r>
            <a:r>
              <a:rPr lang="fi-FI" dirty="0"/>
              <a:t>. Maksullinen, 17$/kk.</a:t>
            </a:r>
          </a:p>
          <a:p>
            <a:r>
              <a:rPr lang="fi-FI" b="1" dirty="0" err="1"/>
              <a:t>Phaser</a:t>
            </a:r>
            <a:endParaRPr lang="fi-FI" b="1" dirty="0"/>
          </a:p>
          <a:p>
            <a:r>
              <a:rPr lang="fi-FI" dirty="0"/>
              <a:t>HTML5/</a:t>
            </a:r>
            <a:r>
              <a:rPr lang="fi-FI" dirty="0" err="1"/>
              <a:t>Javascript</a:t>
            </a:r>
            <a:r>
              <a:rPr lang="fi-FI" dirty="0"/>
              <a:t>/</a:t>
            </a:r>
            <a:r>
              <a:rPr lang="fi-FI" dirty="0" err="1"/>
              <a:t>TypeScript</a:t>
            </a:r>
            <a:r>
              <a:rPr lang="fi-FI" dirty="0"/>
              <a:t> -</a:t>
            </a:r>
            <a:r>
              <a:rPr lang="fi-FI" dirty="0" smtClean="0"/>
              <a:t>pohjainen</a:t>
            </a:r>
            <a:endParaRPr lang="fi-FI" dirty="0"/>
          </a:p>
          <a:p>
            <a:r>
              <a:rPr lang="fi-FI" b="1" dirty="0"/>
              <a:t>Cocos2D</a:t>
            </a:r>
          </a:p>
          <a:p>
            <a:r>
              <a:rPr lang="fi-FI" dirty="0"/>
              <a:t>Jätetty pois vaihtoehdoista, koska käytetty toisen ryhmän mobiiliprojektissa.</a:t>
            </a:r>
          </a:p>
          <a:p>
            <a:r>
              <a:rPr lang="fi-FI" b="1" dirty="0" err="1"/>
              <a:t>AndEngine</a:t>
            </a:r>
            <a:endParaRPr lang="fi-FI" b="1" dirty="0"/>
          </a:p>
          <a:p>
            <a:r>
              <a:rPr lang="fi-FI" dirty="0"/>
              <a:t>Vaikuttaa lupaavalta, ja toimii Android Studion kanssa, mutta käyttöönotto vaikutti hieman mutkikkaammalta kuin </a:t>
            </a:r>
            <a:r>
              <a:rPr lang="fi-FI" dirty="0" err="1"/>
              <a:t>libGDX:ssä</a:t>
            </a:r>
            <a:r>
              <a:rPr lang="fi-FI" dirty="0"/>
              <a:t>.</a:t>
            </a:r>
          </a:p>
          <a:p>
            <a:r>
              <a:rPr lang="fi-FI" b="1" dirty="0" err="1"/>
              <a:t>LibGDX</a:t>
            </a:r>
            <a:endParaRPr lang="fi-FI" b="1" dirty="0"/>
          </a:p>
          <a:p>
            <a:r>
              <a:rPr lang="fi-FI" dirty="0"/>
              <a:t>Hyviä </a:t>
            </a:r>
            <a:r>
              <a:rPr lang="fi-FI" dirty="0" err="1"/>
              <a:t>tutoriaaleja</a:t>
            </a:r>
            <a:r>
              <a:rPr lang="fi-FI" dirty="0"/>
              <a:t>, helpohko käyttöönotto. Lupaavat ominaisuudet "Jamppa Maalla" -tyyppistä peliä varten, ja lokakuussa 2017 ilmestynyt päivitetty versio. Testikoodia kokeiltu Android 4.1.2 -laitteella. Valittu projektia varten</a:t>
            </a:r>
            <a:r>
              <a:rPr lang="fi-F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4315"/>
            <a:ext cx="10972800" cy="600630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i-FI" dirty="0" err="1" smtClean="0"/>
              <a:t>libGDX</a:t>
            </a:r>
            <a:endParaRPr lang="fi-FI" dirty="0"/>
          </a:p>
          <a:p>
            <a:endParaRPr lang="fi-FI" dirty="0"/>
          </a:p>
          <a:p>
            <a:pPr marL="109728" indent="0">
              <a:buNone/>
            </a:pPr>
            <a:r>
              <a:rPr lang="fi-FI" sz="2000" dirty="0" err="1"/>
              <a:t>LibGDX</a:t>
            </a:r>
            <a:r>
              <a:rPr lang="fi-FI" sz="2000" dirty="0"/>
              <a:t> aloitukseen on ladattava </a:t>
            </a:r>
            <a:endParaRPr lang="fi-FI" sz="2000" dirty="0" smtClean="0"/>
          </a:p>
          <a:p>
            <a:pPr marL="109728" indent="0">
              <a:buNone/>
            </a:pPr>
            <a:r>
              <a:rPr lang="fi-FI" sz="2000" dirty="0" smtClean="0"/>
              <a:t>Java-ohjelma </a:t>
            </a:r>
            <a:r>
              <a:rPr lang="fi-FI" sz="2000" b="1" dirty="0" smtClean="0"/>
              <a:t>gdx-setup.jar</a:t>
            </a:r>
            <a:r>
              <a:rPr lang="fi-FI" sz="2000" dirty="0" smtClean="0"/>
              <a:t> </a:t>
            </a:r>
          </a:p>
          <a:p>
            <a:pPr marL="109728" indent="0">
              <a:buNone/>
            </a:pPr>
            <a:endParaRPr lang="fi-FI" sz="2000" dirty="0" smtClean="0"/>
          </a:p>
          <a:p>
            <a:pPr marL="109728" indent="0">
              <a:buNone/>
            </a:pPr>
            <a:r>
              <a:rPr lang="fi-FI" sz="2000" dirty="0" smtClean="0"/>
              <a:t>Ohjelma </a:t>
            </a:r>
            <a:r>
              <a:rPr lang="fi-FI" sz="2000" dirty="0"/>
              <a:t>löytyy </a:t>
            </a:r>
            <a:r>
              <a:rPr lang="fi-FI" sz="2000" dirty="0" err="1"/>
              <a:t>libGDX:n</a:t>
            </a:r>
            <a:r>
              <a:rPr lang="fi-FI" sz="2000" dirty="0"/>
              <a:t> </a:t>
            </a:r>
            <a:r>
              <a:rPr lang="fi-FI" sz="2000" dirty="0" err="1"/>
              <a:t>githubista</a:t>
            </a:r>
            <a:r>
              <a:rPr lang="fi-FI" sz="2000" dirty="0"/>
              <a:t> </a:t>
            </a:r>
            <a:r>
              <a:rPr lang="fi-FI" sz="2000" dirty="0" smtClean="0"/>
              <a:t>:</a:t>
            </a:r>
          </a:p>
          <a:p>
            <a:pPr marL="109728" indent="0">
              <a:buNone/>
            </a:pPr>
            <a:r>
              <a:rPr lang="fi-FI" sz="2000" i="1" dirty="0" smtClean="0"/>
              <a:t>github.com/</a:t>
            </a:r>
            <a:r>
              <a:rPr lang="fi-FI" sz="2000" i="1" dirty="0" err="1" smtClean="0"/>
              <a:t>libgdx</a:t>
            </a:r>
            <a:r>
              <a:rPr lang="fi-FI" sz="2000" i="1" dirty="0" smtClean="0"/>
              <a:t>/</a:t>
            </a:r>
            <a:r>
              <a:rPr lang="fi-FI" sz="2000" i="1" dirty="0" err="1" smtClean="0"/>
              <a:t>libgdx</a:t>
            </a:r>
            <a:r>
              <a:rPr lang="fi-FI" sz="2000" i="1" dirty="0" smtClean="0"/>
              <a:t>/wiki/</a:t>
            </a:r>
          </a:p>
          <a:p>
            <a:pPr marL="109728" indent="0">
              <a:buNone/>
            </a:pPr>
            <a:r>
              <a:rPr lang="fi-FI" sz="2000" i="1" dirty="0" smtClean="0"/>
              <a:t>Project-Setup-</a:t>
            </a:r>
            <a:r>
              <a:rPr lang="fi-FI" sz="2000" i="1" dirty="0" err="1" smtClean="0"/>
              <a:t>Gradle</a:t>
            </a:r>
            <a:endParaRPr lang="fi-FI" sz="2000" i="1" dirty="0" smtClean="0"/>
          </a:p>
          <a:p>
            <a:pPr marL="109728" indent="0">
              <a:buNone/>
            </a:pPr>
            <a:endParaRPr lang="fi-FI" sz="2000" i="1" dirty="0"/>
          </a:p>
          <a:p>
            <a:pPr marL="109728" indent="0">
              <a:buNone/>
            </a:pPr>
            <a:endParaRPr lang="en-US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50" y="0"/>
            <a:ext cx="6216679" cy="85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040" y="280851"/>
            <a:ext cx="10972800" cy="1066800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599" y="1347651"/>
            <a:ext cx="10859589" cy="53405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Bullet</a:t>
            </a:r>
            <a:r>
              <a:rPr lang="en-US" sz="2400" dirty="0"/>
              <a:t>: 3D Collision Detection and Rigid Body Dynamics Library.</a:t>
            </a:r>
          </a:p>
          <a:p>
            <a:r>
              <a:rPr lang="en-US" sz="2400" dirty="0" err="1"/>
              <a:t>FreeType</a:t>
            </a:r>
            <a:r>
              <a:rPr lang="en-US" sz="2400" dirty="0"/>
              <a:t> Scalable font. Great to manipulate font size dynamically.(not HTML)</a:t>
            </a:r>
          </a:p>
          <a:p>
            <a:r>
              <a:rPr lang="en-US" sz="2400" dirty="0"/>
              <a:t>Tools Set of tools including: particle editor (2d/3d), bitmap font </a:t>
            </a:r>
            <a:r>
              <a:rPr lang="en-US" sz="2400" dirty="0" smtClean="0"/>
              <a:t>	and </a:t>
            </a:r>
            <a:r>
              <a:rPr lang="en-US" sz="2400" dirty="0"/>
              <a:t>image texture packers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Controller </a:t>
            </a:r>
            <a:r>
              <a:rPr lang="en-US" sz="2400" dirty="0"/>
              <a:t>Library to handle controllers (e.g.:</a:t>
            </a:r>
            <a:r>
              <a:rPr lang="en-US" sz="2400" dirty="0" err="1"/>
              <a:t>XBox</a:t>
            </a:r>
            <a:r>
              <a:rPr lang="en-US" sz="2400" dirty="0"/>
              <a:t> 360 controller).</a:t>
            </a:r>
          </a:p>
          <a:p>
            <a:r>
              <a:rPr lang="en-US" sz="2400" dirty="0"/>
              <a:t>Box2d: Box2D is a 2D physics library.</a:t>
            </a:r>
          </a:p>
          <a:p>
            <a:r>
              <a:rPr lang="en-US" sz="2400" dirty="0"/>
              <a:t>Box2dlights: 2D lighting framework that uses box2d for </a:t>
            </a:r>
            <a:r>
              <a:rPr lang="en-US" sz="2400" dirty="0" err="1"/>
              <a:t>raycasting</a:t>
            </a:r>
            <a:r>
              <a:rPr lang="en-US" sz="2400" dirty="0"/>
              <a:t> and </a:t>
            </a:r>
            <a:r>
              <a:rPr lang="en-US" sz="2400" dirty="0" smtClean="0"/>
              <a:t>OpenGL </a:t>
            </a:r>
            <a:r>
              <a:rPr lang="en-US" sz="2400" dirty="0"/>
              <a:t>ES 2.0 for rendering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Ashley:A</a:t>
            </a:r>
            <a:r>
              <a:rPr lang="en-US" sz="2400" dirty="0" smtClean="0"/>
              <a:t> </a:t>
            </a:r>
            <a:r>
              <a:rPr lang="en-US" sz="2400" dirty="0"/>
              <a:t>tiny entity framework.</a:t>
            </a:r>
          </a:p>
          <a:p>
            <a:r>
              <a:rPr lang="en-US" sz="2400" dirty="0"/>
              <a:t>Ai: An artificial intelligence framework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 </a:t>
            </a:r>
            <a:r>
              <a:rPr lang="en-US" sz="2400" i="1" dirty="0" err="1"/>
              <a:t>Lähde</a:t>
            </a:r>
            <a:r>
              <a:rPr lang="en-US" sz="2400" i="1" dirty="0"/>
              <a:t>: </a:t>
            </a:r>
            <a:r>
              <a:rPr lang="en-US" sz="2400" i="1" dirty="0">
                <a:hlinkClick r:id="rId2"/>
              </a:rPr>
              <a:t>https://github.com/libgdx/libgdx/wiki/Project-Setup-Gradle</a:t>
            </a:r>
            <a:endParaRPr lang="en-US" sz="24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59" y="1090748"/>
            <a:ext cx="74390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7458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7458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176337"/>
            <a:ext cx="7458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45</TotalTime>
  <Words>470</Words>
  <Application>Microsoft Office PowerPoint</Application>
  <PresentationFormat>Widescreen</PresentationFormat>
  <Paragraphs>125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Wingdings 2</vt:lpstr>
      <vt:lpstr>Training presentation</vt:lpstr>
      <vt:lpstr>Jamppa Maalla – Android-peli libGDX-frameworkilla </vt:lpstr>
      <vt:lpstr> </vt:lpstr>
      <vt:lpstr>Sovelluskehyksen valinta</vt:lpstr>
      <vt:lpstr>PowerPoint Presentation</vt:lpstr>
      <vt:lpstr>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Animointi</vt:lpstr>
      <vt:lpstr>PowerPoint Presentation</vt:lpstr>
      <vt:lpstr>PowerPoint Presentation</vt:lpstr>
      <vt:lpstr>Renderöinti</vt:lpstr>
      <vt:lpstr>PowerPoint Presentation</vt:lpstr>
      <vt:lpstr>PowerPoint Presentation</vt:lpstr>
      <vt:lpstr>PowerPoint Presentation</vt:lpstr>
      <vt:lpstr>PowerPoint Presentation</vt:lpstr>
      <vt:lpstr>Äänet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Jamppa Maalla – Android-peli libGDX-frameworkilla</dc:title>
  <dc:creator>Vesa-Tapani Kristian Vertainen</dc:creator>
  <cp:lastModifiedBy>Vesa-Tapani Kristian Vertainen</cp:lastModifiedBy>
  <cp:revision>5</cp:revision>
  <dcterms:created xsi:type="dcterms:W3CDTF">2017-12-13T06:43:26Z</dcterms:created>
  <dcterms:modified xsi:type="dcterms:W3CDTF">2017-12-13T07:28:53Z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