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70"/>
  </p:normalViewPr>
  <p:slideViewPr>
    <p:cSldViewPr snapToGrid="0">
      <p:cViewPr varScale="1">
        <p:scale>
          <a:sx n="109" d="100"/>
          <a:sy n="109" d="100"/>
        </p:scale>
        <p:origin x="872" y="184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FE14B-0ACB-41CC-91D3-C9AA33384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8BF1C-3A24-4C45-9F9A-74ACC351F5BA}">
      <dgm:prSet/>
      <dgm:spPr/>
      <dgm:t>
        <a:bodyPr/>
        <a:lstStyle/>
        <a:p>
          <a:r>
            <a:rPr lang="en-US" dirty="0"/>
            <a:t>Answer questions regarding certain statistics on these companies</a:t>
          </a:r>
        </a:p>
      </dgm:t>
    </dgm:pt>
    <dgm:pt modelId="{8766DDF1-E687-4430-88C2-D7BA619CC65F}" type="parTrans" cxnId="{5BB64914-CD1F-4956-964F-D2A9AC049B53}">
      <dgm:prSet/>
      <dgm:spPr/>
      <dgm:t>
        <a:bodyPr/>
        <a:lstStyle/>
        <a:p>
          <a:endParaRPr lang="en-US"/>
        </a:p>
      </dgm:t>
    </dgm:pt>
    <dgm:pt modelId="{0798D753-B016-4365-AF83-396D0BA7BADB}" type="sibTrans" cxnId="{5BB64914-CD1F-4956-964F-D2A9AC049B53}">
      <dgm:prSet/>
      <dgm:spPr/>
      <dgm:t>
        <a:bodyPr/>
        <a:lstStyle/>
        <a:p>
          <a:endParaRPr lang="en-US"/>
        </a:p>
      </dgm:t>
    </dgm:pt>
    <dgm:pt modelId="{F3F26154-63D2-4597-88D9-24C62071AF44}">
      <dgm:prSet/>
      <dgm:spPr/>
      <dgm:t>
        <a:bodyPr/>
        <a:lstStyle/>
        <a:p>
          <a:r>
            <a:rPr lang="en-US"/>
            <a:t>Influence future investing for wealthy clients, assuming more of these companies went public</a:t>
          </a:r>
        </a:p>
      </dgm:t>
    </dgm:pt>
    <dgm:pt modelId="{97B4C645-47A1-475A-8E9B-30AE549CE517}" type="parTrans" cxnId="{877BF44A-67DF-4271-90F3-2B9BA9A7F662}">
      <dgm:prSet/>
      <dgm:spPr/>
      <dgm:t>
        <a:bodyPr/>
        <a:lstStyle/>
        <a:p>
          <a:endParaRPr lang="en-US"/>
        </a:p>
      </dgm:t>
    </dgm:pt>
    <dgm:pt modelId="{A4E974AD-354B-44C4-92BC-8E0451125652}" type="sibTrans" cxnId="{877BF44A-67DF-4271-90F3-2B9BA9A7F662}">
      <dgm:prSet/>
      <dgm:spPr/>
      <dgm:t>
        <a:bodyPr/>
        <a:lstStyle/>
        <a:p>
          <a:endParaRPr lang="en-US"/>
        </a:p>
      </dgm:t>
    </dgm:pt>
    <dgm:pt modelId="{5259C43F-7141-6142-9B1C-6C0EC69FA694}" type="pres">
      <dgm:prSet presAssocID="{E7FFE14B-0ACB-41CC-91D3-C9AA33384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A73BA2-DD5E-394B-BF89-18B2B40B975D}" type="pres">
      <dgm:prSet presAssocID="{E168BF1C-3A24-4C45-9F9A-74ACC351F5BA}" presName="hierRoot1" presStyleCnt="0"/>
      <dgm:spPr/>
    </dgm:pt>
    <dgm:pt modelId="{43A635CC-629B-4240-8218-1B0A922BDC5E}" type="pres">
      <dgm:prSet presAssocID="{E168BF1C-3A24-4C45-9F9A-74ACC351F5BA}" presName="composite" presStyleCnt="0"/>
      <dgm:spPr/>
    </dgm:pt>
    <dgm:pt modelId="{402716D8-E35A-3E42-88A8-E04E57A0071B}" type="pres">
      <dgm:prSet presAssocID="{E168BF1C-3A24-4C45-9F9A-74ACC351F5BA}" presName="background" presStyleLbl="node0" presStyleIdx="0" presStyleCnt="2"/>
      <dgm:spPr/>
    </dgm:pt>
    <dgm:pt modelId="{7286043F-155C-EF41-BBF9-8482C382C831}" type="pres">
      <dgm:prSet presAssocID="{E168BF1C-3A24-4C45-9F9A-74ACC351F5BA}" presName="text" presStyleLbl="fgAcc0" presStyleIdx="0" presStyleCnt="2">
        <dgm:presLayoutVars>
          <dgm:chPref val="3"/>
        </dgm:presLayoutVars>
      </dgm:prSet>
      <dgm:spPr/>
    </dgm:pt>
    <dgm:pt modelId="{0EDD81B8-D00B-B64E-A2FA-5C09FE9E1FE2}" type="pres">
      <dgm:prSet presAssocID="{E168BF1C-3A24-4C45-9F9A-74ACC351F5BA}" presName="hierChild2" presStyleCnt="0"/>
      <dgm:spPr/>
    </dgm:pt>
    <dgm:pt modelId="{10430230-D07B-0547-82D4-D80F266056AD}" type="pres">
      <dgm:prSet presAssocID="{F3F26154-63D2-4597-88D9-24C62071AF44}" presName="hierRoot1" presStyleCnt="0"/>
      <dgm:spPr/>
    </dgm:pt>
    <dgm:pt modelId="{23AAC7B2-00AC-5448-890E-3FFDD443EED5}" type="pres">
      <dgm:prSet presAssocID="{F3F26154-63D2-4597-88D9-24C62071AF44}" presName="composite" presStyleCnt="0"/>
      <dgm:spPr/>
    </dgm:pt>
    <dgm:pt modelId="{96131FF2-1139-A442-87E6-0AF9EFCBF7D9}" type="pres">
      <dgm:prSet presAssocID="{F3F26154-63D2-4597-88D9-24C62071AF44}" presName="background" presStyleLbl="node0" presStyleIdx="1" presStyleCnt="2"/>
      <dgm:spPr/>
    </dgm:pt>
    <dgm:pt modelId="{A5A15249-3060-9648-8262-008CECF81891}" type="pres">
      <dgm:prSet presAssocID="{F3F26154-63D2-4597-88D9-24C62071AF44}" presName="text" presStyleLbl="fgAcc0" presStyleIdx="1" presStyleCnt="2">
        <dgm:presLayoutVars>
          <dgm:chPref val="3"/>
        </dgm:presLayoutVars>
      </dgm:prSet>
      <dgm:spPr/>
    </dgm:pt>
    <dgm:pt modelId="{47D476C0-6DA1-C449-B303-F2B9ACB73A21}" type="pres">
      <dgm:prSet presAssocID="{F3F26154-63D2-4597-88D9-24C62071AF44}" presName="hierChild2" presStyleCnt="0"/>
      <dgm:spPr/>
    </dgm:pt>
  </dgm:ptLst>
  <dgm:cxnLst>
    <dgm:cxn modelId="{5BB64914-CD1F-4956-964F-D2A9AC049B53}" srcId="{E7FFE14B-0ACB-41CC-91D3-C9AA333848EF}" destId="{E168BF1C-3A24-4C45-9F9A-74ACC351F5BA}" srcOrd="0" destOrd="0" parTransId="{8766DDF1-E687-4430-88C2-D7BA619CC65F}" sibTransId="{0798D753-B016-4365-AF83-396D0BA7BADB}"/>
    <dgm:cxn modelId="{877BF44A-67DF-4271-90F3-2B9BA9A7F662}" srcId="{E7FFE14B-0ACB-41CC-91D3-C9AA333848EF}" destId="{F3F26154-63D2-4597-88D9-24C62071AF44}" srcOrd="1" destOrd="0" parTransId="{97B4C645-47A1-475A-8E9B-30AE549CE517}" sibTransId="{A4E974AD-354B-44C4-92BC-8E0451125652}"/>
    <dgm:cxn modelId="{39E0AA6E-EFD4-6B44-89CF-B62998AA69F5}" type="presOf" srcId="{F3F26154-63D2-4597-88D9-24C62071AF44}" destId="{A5A15249-3060-9648-8262-008CECF81891}" srcOrd="0" destOrd="0" presId="urn:microsoft.com/office/officeart/2005/8/layout/hierarchy1"/>
    <dgm:cxn modelId="{AF3E5E90-72EE-384D-A416-E571D4B86094}" type="presOf" srcId="{E168BF1C-3A24-4C45-9F9A-74ACC351F5BA}" destId="{7286043F-155C-EF41-BBF9-8482C382C831}" srcOrd="0" destOrd="0" presId="urn:microsoft.com/office/officeart/2005/8/layout/hierarchy1"/>
    <dgm:cxn modelId="{1E92C2EB-6AE8-5149-9EB8-8E861A3A0542}" type="presOf" srcId="{E7FFE14B-0ACB-41CC-91D3-C9AA333848EF}" destId="{5259C43F-7141-6142-9B1C-6C0EC69FA694}" srcOrd="0" destOrd="0" presId="urn:microsoft.com/office/officeart/2005/8/layout/hierarchy1"/>
    <dgm:cxn modelId="{8ACE06EB-C003-0A43-8054-2C851E219D4D}" type="presParOf" srcId="{5259C43F-7141-6142-9B1C-6C0EC69FA694}" destId="{DDA73BA2-DD5E-394B-BF89-18B2B40B975D}" srcOrd="0" destOrd="0" presId="urn:microsoft.com/office/officeart/2005/8/layout/hierarchy1"/>
    <dgm:cxn modelId="{5C839294-0F13-B446-9C64-B94DA193BC04}" type="presParOf" srcId="{DDA73BA2-DD5E-394B-BF89-18B2B40B975D}" destId="{43A635CC-629B-4240-8218-1B0A922BDC5E}" srcOrd="0" destOrd="0" presId="urn:microsoft.com/office/officeart/2005/8/layout/hierarchy1"/>
    <dgm:cxn modelId="{51C21401-0E70-8F45-B83B-0B03826D767E}" type="presParOf" srcId="{43A635CC-629B-4240-8218-1B0A922BDC5E}" destId="{402716D8-E35A-3E42-88A8-E04E57A0071B}" srcOrd="0" destOrd="0" presId="urn:microsoft.com/office/officeart/2005/8/layout/hierarchy1"/>
    <dgm:cxn modelId="{41F5485A-5481-CE4F-B01E-AF107F793E73}" type="presParOf" srcId="{43A635CC-629B-4240-8218-1B0A922BDC5E}" destId="{7286043F-155C-EF41-BBF9-8482C382C831}" srcOrd="1" destOrd="0" presId="urn:microsoft.com/office/officeart/2005/8/layout/hierarchy1"/>
    <dgm:cxn modelId="{8BE0AE57-C944-9040-B675-1F482297FF2C}" type="presParOf" srcId="{DDA73BA2-DD5E-394B-BF89-18B2B40B975D}" destId="{0EDD81B8-D00B-B64E-A2FA-5C09FE9E1FE2}" srcOrd="1" destOrd="0" presId="urn:microsoft.com/office/officeart/2005/8/layout/hierarchy1"/>
    <dgm:cxn modelId="{F798A3A0-7F6F-E346-A652-6CAA71176634}" type="presParOf" srcId="{5259C43F-7141-6142-9B1C-6C0EC69FA694}" destId="{10430230-D07B-0547-82D4-D80F266056AD}" srcOrd="1" destOrd="0" presId="urn:microsoft.com/office/officeart/2005/8/layout/hierarchy1"/>
    <dgm:cxn modelId="{198E1B6D-152E-D449-B756-159468039823}" type="presParOf" srcId="{10430230-D07B-0547-82D4-D80F266056AD}" destId="{23AAC7B2-00AC-5448-890E-3FFDD443EED5}" srcOrd="0" destOrd="0" presId="urn:microsoft.com/office/officeart/2005/8/layout/hierarchy1"/>
    <dgm:cxn modelId="{87AE833E-D12A-8949-A71A-69405EA627AB}" type="presParOf" srcId="{23AAC7B2-00AC-5448-890E-3FFDD443EED5}" destId="{96131FF2-1139-A442-87E6-0AF9EFCBF7D9}" srcOrd="0" destOrd="0" presId="urn:microsoft.com/office/officeart/2005/8/layout/hierarchy1"/>
    <dgm:cxn modelId="{74BBD6DB-9D99-FD4C-87F0-6A3E6E21AFFC}" type="presParOf" srcId="{23AAC7B2-00AC-5448-890E-3FFDD443EED5}" destId="{A5A15249-3060-9648-8262-008CECF81891}" srcOrd="1" destOrd="0" presId="urn:microsoft.com/office/officeart/2005/8/layout/hierarchy1"/>
    <dgm:cxn modelId="{6718F8FC-FE25-3946-823C-D5E258BAC8F6}" type="presParOf" srcId="{10430230-D07B-0547-82D4-D80F266056AD}" destId="{47D476C0-6DA1-C449-B303-F2B9ACB73A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A8A01E-3A21-4A3D-9C76-6F164469CF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BF69B9-9510-4388-A7BC-0E1B3B0FC58F}">
      <dgm:prSet/>
      <dgm:spPr/>
      <dgm:t>
        <a:bodyPr/>
        <a:lstStyle/>
        <a:p>
          <a:r>
            <a:rPr lang="en-US"/>
            <a:t>Wanted to find the investor groups that made the best and worst investments</a:t>
          </a:r>
        </a:p>
      </dgm:t>
    </dgm:pt>
    <dgm:pt modelId="{41FA75BB-D4BE-4EF5-AFEB-2C04A4C2D9E8}" type="parTrans" cxnId="{EA401321-936D-4FAC-9EEC-4F244DD5A28B}">
      <dgm:prSet/>
      <dgm:spPr/>
      <dgm:t>
        <a:bodyPr/>
        <a:lstStyle/>
        <a:p>
          <a:endParaRPr lang="en-US"/>
        </a:p>
      </dgm:t>
    </dgm:pt>
    <dgm:pt modelId="{4FDEA870-0A13-4945-9DC5-7975CCE16859}" type="sibTrans" cxnId="{EA401321-936D-4FAC-9EEC-4F244DD5A28B}">
      <dgm:prSet/>
      <dgm:spPr/>
      <dgm:t>
        <a:bodyPr/>
        <a:lstStyle/>
        <a:p>
          <a:endParaRPr lang="en-US"/>
        </a:p>
      </dgm:t>
    </dgm:pt>
    <dgm:pt modelId="{A65E230E-2CEF-4A91-8FD8-FF00E473BFFE}">
      <dgm:prSet/>
      <dgm:spPr/>
      <dgm:t>
        <a:bodyPr/>
        <a:lstStyle/>
        <a:p>
          <a:r>
            <a:rPr lang="en-US"/>
            <a:t>Created df.sort()’s [one ascending, one descending]</a:t>
          </a:r>
        </a:p>
      </dgm:t>
    </dgm:pt>
    <dgm:pt modelId="{274C065C-E9C9-40E4-B90D-8FAE674CF170}" type="parTrans" cxnId="{CFBF680F-21DA-46EE-8567-D1A11B525AC0}">
      <dgm:prSet/>
      <dgm:spPr/>
      <dgm:t>
        <a:bodyPr/>
        <a:lstStyle/>
        <a:p>
          <a:endParaRPr lang="en-US"/>
        </a:p>
      </dgm:t>
    </dgm:pt>
    <dgm:pt modelId="{338D8186-E040-430C-B138-AD83CE98596D}" type="sibTrans" cxnId="{CFBF680F-21DA-46EE-8567-D1A11B525AC0}">
      <dgm:prSet/>
      <dgm:spPr/>
      <dgm:t>
        <a:bodyPr/>
        <a:lstStyle/>
        <a:p>
          <a:endParaRPr lang="en-US"/>
        </a:p>
      </dgm:t>
    </dgm:pt>
    <dgm:pt modelId="{3E3C15F3-D1DE-43FA-8888-A6EA76714CA4}">
      <dgm:prSet/>
      <dgm:spPr/>
      <dgm:t>
        <a:bodyPr/>
        <a:lstStyle/>
        <a:p>
          <a:r>
            <a:rPr lang="en-US"/>
            <a:t>Graphed top and bottom 12 investment groups based on their company’s profit value</a:t>
          </a:r>
        </a:p>
      </dgm:t>
    </dgm:pt>
    <dgm:pt modelId="{8AE47C34-0FE8-4CD6-9AF1-D976CB33FC0A}" type="parTrans" cxnId="{9200C74B-27A2-4975-83D3-A9783E74E2B5}">
      <dgm:prSet/>
      <dgm:spPr/>
      <dgm:t>
        <a:bodyPr/>
        <a:lstStyle/>
        <a:p>
          <a:endParaRPr lang="en-US"/>
        </a:p>
      </dgm:t>
    </dgm:pt>
    <dgm:pt modelId="{E34A1B5B-B91C-4F53-9EAD-90F671289B3E}" type="sibTrans" cxnId="{9200C74B-27A2-4975-83D3-A9783E74E2B5}">
      <dgm:prSet/>
      <dgm:spPr/>
      <dgm:t>
        <a:bodyPr/>
        <a:lstStyle/>
        <a:p>
          <a:endParaRPr lang="en-US"/>
        </a:p>
      </dgm:t>
    </dgm:pt>
    <dgm:pt modelId="{13AF8CA7-5323-BF46-9FAA-21AAFDD02525}" type="pres">
      <dgm:prSet presAssocID="{9DA8A01E-3A21-4A3D-9C76-6F164469CF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D7FA66-9E2D-0F45-A81E-0F74EC598B4B}" type="pres">
      <dgm:prSet presAssocID="{48BF69B9-9510-4388-A7BC-0E1B3B0FC58F}" presName="hierRoot1" presStyleCnt="0"/>
      <dgm:spPr/>
    </dgm:pt>
    <dgm:pt modelId="{5C67FE76-9D9C-EF42-A31F-296A5CB5798D}" type="pres">
      <dgm:prSet presAssocID="{48BF69B9-9510-4388-A7BC-0E1B3B0FC58F}" presName="composite" presStyleCnt="0"/>
      <dgm:spPr/>
    </dgm:pt>
    <dgm:pt modelId="{82F46927-5BBA-B04A-B2E1-BC7EA877B6B2}" type="pres">
      <dgm:prSet presAssocID="{48BF69B9-9510-4388-A7BC-0E1B3B0FC58F}" presName="background" presStyleLbl="node0" presStyleIdx="0" presStyleCnt="3"/>
      <dgm:spPr/>
    </dgm:pt>
    <dgm:pt modelId="{FAC16EB6-A391-FF4C-B87C-A8B392676EC9}" type="pres">
      <dgm:prSet presAssocID="{48BF69B9-9510-4388-A7BC-0E1B3B0FC58F}" presName="text" presStyleLbl="fgAcc0" presStyleIdx="0" presStyleCnt="3">
        <dgm:presLayoutVars>
          <dgm:chPref val="3"/>
        </dgm:presLayoutVars>
      </dgm:prSet>
      <dgm:spPr/>
    </dgm:pt>
    <dgm:pt modelId="{31129EDD-D943-0743-AA2C-462C03BBEC77}" type="pres">
      <dgm:prSet presAssocID="{48BF69B9-9510-4388-A7BC-0E1B3B0FC58F}" presName="hierChild2" presStyleCnt="0"/>
      <dgm:spPr/>
    </dgm:pt>
    <dgm:pt modelId="{E329087E-5F7D-5240-ADEF-46D2080FF3F3}" type="pres">
      <dgm:prSet presAssocID="{A65E230E-2CEF-4A91-8FD8-FF00E473BFFE}" presName="hierRoot1" presStyleCnt="0"/>
      <dgm:spPr/>
    </dgm:pt>
    <dgm:pt modelId="{99D452B1-35FA-C543-A9C3-675FF57104DD}" type="pres">
      <dgm:prSet presAssocID="{A65E230E-2CEF-4A91-8FD8-FF00E473BFFE}" presName="composite" presStyleCnt="0"/>
      <dgm:spPr/>
    </dgm:pt>
    <dgm:pt modelId="{4A3CE778-9174-9E4B-9A88-41A3A54B76D0}" type="pres">
      <dgm:prSet presAssocID="{A65E230E-2CEF-4A91-8FD8-FF00E473BFFE}" presName="background" presStyleLbl="node0" presStyleIdx="1" presStyleCnt="3"/>
      <dgm:spPr/>
    </dgm:pt>
    <dgm:pt modelId="{507A622C-2D1B-5A47-A09E-3F3DE580D5D4}" type="pres">
      <dgm:prSet presAssocID="{A65E230E-2CEF-4A91-8FD8-FF00E473BFFE}" presName="text" presStyleLbl="fgAcc0" presStyleIdx="1" presStyleCnt="3">
        <dgm:presLayoutVars>
          <dgm:chPref val="3"/>
        </dgm:presLayoutVars>
      </dgm:prSet>
      <dgm:spPr/>
    </dgm:pt>
    <dgm:pt modelId="{37A071FD-35DB-D24D-B007-B799CF1A5E2E}" type="pres">
      <dgm:prSet presAssocID="{A65E230E-2CEF-4A91-8FD8-FF00E473BFFE}" presName="hierChild2" presStyleCnt="0"/>
      <dgm:spPr/>
    </dgm:pt>
    <dgm:pt modelId="{43AE041C-0191-F24E-865B-AF089E28D7FF}" type="pres">
      <dgm:prSet presAssocID="{3E3C15F3-D1DE-43FA-8888-A6EA76714CA4}" presName="hierRoot1" presStyleCnt="0"/>
      <dgm:spPr/>
    </dgm:pt>
    <dgm:pt modelId="{4D092E43-C506-1B4D-96E9-B8FCBA9CE135}" type="pres">
      <dgm:prSet presAssocID="{3E3C15F3-D1DE-43FA-8888-A6EA76714CA4}" presName="composite" presStyleCnt="0"/>
      <dgm:spPr/>
    </dgm:pt>
    <dgm:pt modelId="{150F38B6-30FE-004F-A9CB-506F9DB89FFA}" type="pres">
      <dgm:prSet presAssocID="{3E3C15F3-D1DE-43FA-8888-A6EA76714CA4}" presName="background" presStyleLbl="node0" presStyleIdx="2" presStyleCnt="3"/>
      <dgm:spPr/>
    </dgm:pt>
    <dgm:pt modelId="{8E18ECF8-9283-2240-BA5F-0A7E402307AD}" type="pres">
      <dgm:prSet presAssocID="{3E3C15F3-D1DE-43FA-8888-A6EA76714CA4}" presName="text" presStyleLbl="fgAcc0" presStyleIdx="2" presStyleCnt="3">
        <dgm:presLayoutVars>
          <dgm:chPref val="3"/>
        </dgm:presLayoutVars>
      </dgm:prSet>
      <dgm:spPr/>
    </dgm:pt>
    <dgm:pt modelId="{7C6983D8-00F3-AE47-9414-80831849AACE}" type="pres">
      <dgm:prSet presAssocID="{3E3C15F3-D1DE-43FA-8888-A6EA76714CA4}" presName="hierChild2" presStyleCnt="0"/>
      <dgm:spPr/>
    </dgm:pt>
  </dgm:ptLst>
  <dgm:cxnLst>
    <dgm:cxn modelId="{CFBF680F-21DA-46EE-8567-D1A11B525AC0}" srcId="{9DA8A01E-3A21-4A3D-9C76-6F164469CF1A}" destId="{A65E230E-2CEF-4A91-8FD8-FF00E473BFFE}" srcOrd="1" destOrd="0" parTransId="{274C065C-E9C9-40E4-B90D-8FAE674CF170}" sibTransId="{338D8186-E040-430C-B138-AD83CE98596D}"/>
    <dgm:cxn modelId="{EA401321-936D-4FAC-9EEC-4F244DD5A28B}" srcId="{9DA8A01E-3A21-4A3D-9C76-6F164469CF1A}" destId="{48BF69B9-9510-4388-A7BC-0E1B3B0FC58F}" srcOrd="0" destOrd="0" parTransId="{41FA75BB-D4BE-4EF5-AFEB-2C04A4C2D9E8}" sibTransId="{4FDEA870-0A13-4945-9DC5-7975CCE16859}"/>
    <dgm:cxn modelId="{C60F9C24-90B5-4C47-A006-579D7C3A36B4}" type="presOf" srcId="{A65E230E-2CEF-4A91-8FD8-FF00E473BFFE}" destId="{507A622C-2D1B-5A47-A09E-3F3DE580D5D4}" srcOrd="0" destOrd="0" presId="urn:microsoft.com/office/officeart/2005/8/layout/hierarchy1"/>
    <dgm:cxn modelId="{9200C74B-27A2-4975-83D3-A9783E74E2B5}" srcId="{9DA8A01E-3A21-4A3D-9C76-6F164469CF1A}" destId="{3E3C15F3-D1DE-43FA-8888-A6EA76714CA4}" srcOrd="2" destOrd="0" parTransId="{8AE47C34-0FE8-4CD6-9AF1-D976CB33FC0A}" sibTransId="{E34A1B5B-B91C-4F53-9EAD-90F671289B3E}"/>
    <dgm:cxn modelId="{4831775F-0A01-1345-9EF6-22E804E54539}" type="presOf" srcId="{48BF69B9-9510-4388-A7BC-0E1B3B0FC58F}" destId="{FAC16EB6-A391-FF4C-B87C-A8B392676EC9}" srcOrd="0" destOrd="0" presId="urn:microsoft.com/office/officeart/2005/8/layout/hierarchy1"/>
    <dgm:cxn modelId="{F68DB465-1221-5E4B-A44C-6407927F40CC}" type="presOf" srcId="{9DA8A01E-3A21-4A3D-9C76-6F164469CF1A}" destId="{13AF8CA7-5323-BF46-9FAA-21AAFDD02525}" srcOrd="0" destOrd="0" presId="urn:microsoft.com/office/officeart/2005/8/layout/hierarchy1"/>
    <dgm:cxn modelId="{34ABA5F2-6370-F94F-B668-A208EA96D1B2}" type="presOf" srcId="{3E3C15F3-D1DE-43FA-8888-A6EA76714CA4}" destId="{8E18ECF8-9283-2240-BA5F-0A7E402307AD}" srcOrd="0" destOrd="0" presId="urn:microsoft.com/office/officeart/2005/8/layout/hierarchy1"/>
    <dgm:cxn modelId="{613CAB3D-A9C4-1447-9BDD-C5668AB41D5B}" type="presParOf" srcId="{13AF8CA7-5323-BF46-9FAA-21AAFDD02525}" destId="{4DD7FA66-9E2D-0F45-A81E-0F74EC598B4B}" srcOrd="0" destOrd="0" presId="urn:microsoft.com/office/officeart/2005/8/layout/hierarchy1"/>
    <dgm:cxn modelId="{C6C0A6DF-225B-C14D-B7D8-A3C6487177D0}" type="presParOf" srcId="{4DD7FA66-9E2D-0F45-A81E-0F74EC598B4B}" destId="{5C67FE76-9D9C-EF42-A31F-296A5CB5798D}" srcOrd="0" destOrd="0" presId="urn:microsoft.com/office/officeart/2005/8/layout/hierarchy1"/>
    <dgm:cxn modelId="{4998E8BF-E5D5-714D-8945-0FDBDE5EC5F6}" type="presParOf" srcId="{5C67FE76-9D9C-EF42-A31F-296A5CB5798D}" destId="{82F46927-5BBA-B04A-B2E1-BC7EA877B6B2}" srcOrd="0" destOrd="0" presId="urn:microsoft.com/office/officeart/2005/8/layout/hierarchy1"/>
    <dgm:cxn modelId="{77AAB833-A3F5-994A-81E2-C27AE0285920}" type="presParOf" srcId="{5C67FE76-9D9C-EF42-A31F-296A5CB5798D}" destId="{FAC16EB6-A391-FF4C-B87C-A8B392676EC9}" srcOrd="1" destOrd="0" presId="urn:microsoft.com/office/officeart/2005/8/layout/hierarchy1"/>
    <dgm:cxn modelId="{ABE2442D-0D56-7547-A5EE-1816DAFE1BC4}" type="presParOf" srcId="{4DD7FA66-9E2D-0F45-A81E-0F74EC598B4B}" destId="{31129EDD-D943-0743-AA2C-462C03BBEC77}" srcOrd="1" destOrd="0" presId="urn:microsoft.com/office/officeart/2005/8/layout/hierarchy1"/>
    <dgm:cxn modelId="{D921CC67-C5D0-F345-A531-78229DFF4C30}" type="presParOf" srcId="{13AF8CA7-5323-BF46-9FAA-21AAFDD02525}" destId="{E329087E-5F7D-5240-ADEF-46D2080FF3F3}" srcOrd="1" destOrd="0" presId="urn:microsoft.com/office/officeart/2005/8/layout/hierarchy1"/>
    <dgm:cxn modelId="{AA6B7CFB-B9F3-824C-ADC6-7EB72C7389F4}" type="presParOf" srcId="{E329087E-5F7D-5240-ADEF-46D2080FF3F3}" destId="{99D452B1-35FA-C543-A9C3-675FF57104DD}" srcOrd="0" destOrd="0" presId="urn:microsoft.com/office/officeart/2005/8/layout/hierarchy1"/>
    <dgm:cxn modelId="{82C51C09-BB6F-9A43-B511-6C3D69913691}" type="presParOf" srcId="{99D452B1-35FA-C543-A9C3-675FF57104DD}" destId="{4A3CE778-9174-9E4B-9A88-41A3A54B76D0}" srcOrd="0" destOrd="0" presId="urn:microsoft.com/office/officeart/2005/8/layout/hierarchy1"/>
    <dgm:cxn modelId="{34745F7D-07D8-2F43-B39D-6F0021132676}" type="presParOf" srcId="{99D452B1-35FA-C543-A9C3-675FF57104DD}" destId="{507A622C-2D1B-5A47-A09E-3F3DE580D5D4}" srcOrd="1" destOrd="0" presId="urn:microsoft.com/office/officeart/2005/8/layout/hierarchy1"/>
    <dgm:cxn modelId="{1005A558-E74E-354C-9326-B7095655E6EF}" type="presParOf" srcId="{E329087E-5F7D-5240-ADEF-46D2080FF3F3}" destId="{37A071FD-35DB-D24D-B007-B799CF1A5E2E}" srcOrd="1" destOrd="0" presId="urn:microsoft.com/office/officeart/2005/8/layout/hierarchy1"/>
    <dgm:cxn modelId="{F3BFCC34-88A1-CB48-96E5-52FCD6C66168}" type="presParOf" srcId="{13AF8CA7-5323-BF46-9FAA-21AAFDD02525}" destId="{43AE041C-0191-F24E-865B-AF089E28D7FF}" srcOrd="2" destOrd="0" presId="urn:microsoft.com/office/officeart/2005/8/layout/hierarchy1"/>
    <dgm:cxn modelId="{F157CFB4-F2AC-A64A-A9D9-3BECFB27A80F}" type="presParOf" srcId="{43AE041C-0191-F24E-865B-AF089E28D7FF}" destId="{4D092E43-C506-1B4D-96E9-B8FCBA9CE135}" srcOrd="0" destOrd="0" presId="urn:microsoft.com/office/officeart/2005/8/layout/hierarchy1"/>
    <dgm:cxn modelId="{8A177E02-03A2-014F-8C3A-18626CD3332A}" type="presParOf" srcId="{4D092E43-C506-1B4D-96E9-B8FCBA9CE135}" destId="{150F38B6-30FE-004F-A9CB-506F9DB89FFA}" srcOrd="0" destOrd="0" presId="urn:microsoft.com/office/officeart/2005/8/layout/hierarchy1"/>
    <dgm:cxn modelId="{69847AE8-FBD9-3447-B137-9BBECA197903}" type="presParOf" srcId="{4D092E43-C506-1B4D-96E9-B8FCBA9CE135}" destId="{8E18ECF8-9283-2240-BA5F-0A7E402307AD}" srcOrd="1" destOrd="0" presId="urn:microsoft.com/office/officeart/2005/8/layout/hierarchy1"/>
    <dgm:cxn modelId="{2E548275-0FE0-DE4E-AEB4-23639F7BEDD5}" type="presParOf" srcId="{43AE041C-0191-F24E-865B-AF089E28D7FF}" destId="{7C6983D8-00F3-AE47-9414-80831849AA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25847-C361-4BAD-8666-25FA438207BD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5EEF03-9FCC-414E-9862-B9FABB49483B}">
      <dgm:prSet/>
      <dgm:spPr/>
      <dgm:t>
        <a:bodyPr/>
        <a:lstStyle/>
        <a:p>
          <a:r>
            <a:rPr lang="en-US"/>
            <a:t>Was able to programmatically answer each of my data questions</a:t>
          </a:r>
        </a:p>
      </dgm:t>
    </dgm:pt>
    <dgm:pt modelId="{1ECE1831-8FFA-4132-B521-2020D6101FAD}" type="parTrans" cxnId="{154CAEF9-DA88-4D41-9733-99F1151899B4}">
      <dgm:prSet/>
      <dgm:spPr/>
      <dgm:t>
        <a:bodyPr/>
        <a:lstStyle/>
        <a:p>
          <a:endParaRPr lang="en-US"/>
        </a:p>
      </dgm:t>
    </dgm:pt>
    <dgm:pt modelId="{13F47C2C-7B67-481C-969E-B6545AD8CF63}" type="sibTrans" cxnId="{154CAEF9-DA88-4D41-9733-99F1151899B4}">
      <dgm:prSet/>
      <dgm:spPr/>
      <dgm:t>
        <a:bodyPr/>
        <a:lstStyle/>
        <a:p>
          <a:endParaRPr lang="en-US"/>
        </a:p>
      </dgm:t>
    </dgm:pt>
    <dgm:pt modelId="{C75461CE-82C9-4DE6-8485-89D780DBCBD2}">
      <dgm:prSet/>
      <dgm:spPr/>
      <dgm:t>
        <a:bodyPr/>
        <a:lstStyle/>
        <a:p>
          <a:r>
            <a:rPr lang="en-US"/>
            <a:t>Only 603 companies (56.20% of dataset) valued at &gt;$1B</a:t>
          </a:r>
        </a:p>
      </dgm:t>
    </dgm:pt>
    <dgm:pt modelId="{749DD3C7-9338-45CF-A3AE-ECE82B849F60}" type="parTrans" cxnId="{BD921522-2A8F-486D-8C75-4D05962C331E}">
      <dgm:prSet/>
      <dgm:spPr/>
      <dgm:t>
        <a:bodyPr/>
        <a:lstStyle/>
        <a:p>
          <a:endParaRPr lang="en-US"/>
        </a:p>
      </dgm:t>
    </dgm:pt>
    <dgm:pt modelId="{0E309253-F045-40A3-865C-1815F175F5A4}" type="sibTrans" cxnId="{BD921522-2A8F-486D-8C75-4D05962C331E}">
      <dgm:prSet/>
      <dgm:spPr/>
      <dgm:t>
        <a:bodyPr/>
        <a:lstStyle/>
        <a:p>
          <a:endParaRPr lang="en-US"/>
        </a:p>
      </dgm:t>
    </dgm:pt>
    <dgm:pt modelId="{4DB1D685-C631-42A4-B53A-4D8BB79ED289}">
      <dgm:prSet/>
      <dgm:spPr/>
      <dgm:t>
        <a:bodyPr/>
        <a:lstStyle/>
        <a:p>
          <a:r>
            <a:rPr lang="en-US"/>
            <a:t>Only 128 (11.93%) values &gt;$5B</a:t>
          </a:r>
        </a:p>
      </dgm:t>
    </dgm:pt>
    <dgm:pt modelId="{FDFC4C1B-216B-497E-A269-CF20212FD8F4}" type="parTrans" cxnId="{452E2767-499D-4B3F-B3D5-973DE0B1A0B9}">
      <dgm:prSet/>
      <dgm:spPr/>
      <dgm:t>
        <a:bodyPr/>
        <a:lstStyle/>
        <a:p>
          <a:endParaRPr lang="en-US"/>
        </a:p>
      </dgm:t>
    </dgm:pt>
    <dgm:pt modelId="{FFDA6A5F-AF5E-4368-89B6-78DC922907D6}" type="sibTrans" cxnId="{452E2767-499D-4B3F-B3D5-973DE0B1A0B9}">
      <dgm:prSet/>
      <dgm:spPr/>
      <dgm:t>
        <a:bodyPr/>
        <a:lstStyle/>
        <a:p>
          <a:endParaRPr lang="en-US"/>
        </a:p>
      </dgm:t>
    </dgm:pt>
    <dgm:pt modelId="{74C1E1AA-C363-43C0-8FA8-8E7A21D1497A}">
      <dgm:prSet/>
      <dgm:spPr/>
      <dgm:t>
        <a:bodyPr/>
        <a:lstStyle/>
        <a:p>
          <a:r>
            <a:rPr lang="en-US"/>
            <a:t>An investor doesn’t always have best/worst ROI based on company performance</a:t>
          </a:r>
        </a:p>
      </dgm:t>
    </dgm:pt>
    <dgm:pt modelId="{4DDB5927-D9B0-4CE2-AD38-1E06E0C87B89}" type="parTrans" cxnId="{27123E78-2FC4-4A27-8E68-429DDBCD6B75}">
      <dgm:prSet/>
      <dgm:spPr/>
      <dgm:t>
        <a:bodyPr/>
        <a:lstStyle/>
        <a:p>
          <a:endParaRPr lang="en-US"/>
        </a:p>
      </dgm:t>
    </dgm:pt>
    <dgm:pt modelId="{47CCC27D-AC1B-42CD-8B80-850D1E97FF8E}" type="sibTrans" cxnId="{27123E78-2FC4-4A27-8E68-429DDBCD6B75}">
      <dgm:prSet/>
      <dgm:spPr/>
      <dgm:t>
        <a:bodyPr/>
        <a:lstStyle/>
        <a:p>
          <a:endParaRPr lang="en-US"/>
        </a:p>
      </dgm:t>
    </dgm:pt>
    <dgm:pt modelId="{200387D2-AEC6-4223-AB87-8FB99DCC897F}">
      <dgm:prSet/>
      <dgm:spPr/>
      <dgm:t>
        <a:bodyPr/>
        <a:lstStyle/>
        <a:p>
          <a:r>
            <a:rPr lang="en-US"/>
            <a:t>Don’t follow Magic Leap investment trends</a:t>
          </a:r>
        </a:p>
      </dgm:t>
    </dgm:pt>
    <dgm:pt modelId="{D937D1DF-F174-44B1-A8A3-046EDB27B42F}" type="parTrans" cxnId="{AD61282B-9EF0-4212-B5BE-353073E11C06}">
      <dgm:prSet/>
      <dgm:spPr/>
      <dgm:t>
        <a:bodyPr/>
        <a:lstStyle/>
        <a:p>
          <a:endParaRPr lang="en-US"/>
        </a:p>
      </dgm:t>
    </dgm:pt>
    <dgm:pt modelId="{A31E2521-E94D-4E81-B2B3-988649D3DFF2}" type="sibTrans" cxnId="{AD61282B-9EF0-4212-B5BE-353073E11C06}">
      <dgm:prSet/>
      <dgm:spPr/>
      <dgm:t>
        <a:bodyPr/>
        <a:lstStyle/>
        <a:p>
          <a:endParaRPr lang="en-US"/>
        </a:p>
      </dgm:t>
    </dgm:pt>
    <dgm:pt modelId="{D35601EE-F41C-A44D-8859-4C00F5F583B0}" type="pres">
      <dgm:prSet presAssocID="{2B425847-C361-4BAD-8666-25FA438207BD}" presName="matrix" presStyleCnt="0">
        <dgm:presLayoutVars>
          <dgm:chMax val="1"/>
          <dgm:dir/>
          <dgm:resizeHandles val="exact"/>
        </dgm:presLayoutVars>
      </dgm:prSet>
      <dgm:spPr/>
    </dgm:pt>
    <dgm:pt modelId="{3A2E1495-FDAF-004C-BB3C-A05E950CEB07}" type="pres">
      <dgm:prSet presAssocID="{2B425847-C361-4BAD-8666-25FA438207BD}" presName="diamond" presStyleLbl="bgShp" presStyleIdx="0" presStyleCnt="1"/>
      <dgm:spPr/>
    </dgm:pt>
    <dgm:pt modelId="{F9E63F03-F4F3-9040-BDDA-42C418E9E3C8}" type="pres">
      <dgm:prSet presAssocID="{2B425847-C361-4BAD-8666-25FA438207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7EDD75-FBB9-9E4B-9BD4-570E6E1A2841}" type="pres">
      <dgm:prSet presAssocID="{2B425847-C361-4BAD-8666-25FA438207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4D2991-A1AF-AE4F-8F32-F98D93D4892D}" type="pres">
      <dgm:prSet presAssocID="{2B425847-C361-4BAD-8666-25FA438207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01565C-00B7-0441-B567-2BAD789F0C92}" type="pres">
      <dgm:prSet presAssocID="{2B425847-C361-4BAD-8666-25FA438207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D921522-2A8F-486D-8C75-4D05962C331E}" srcId="{2B425847-C361-4BAD-8666-25FA438207BD}" destId="{C75461CE-82C9-4DE6-8485-89D780DBCBD2}" srcOrd="1" destOrd="0" parTransId="{749DD3C7-9338-45CF-A3AE-ECE82B849F60}" sibTransId="{0E309253-F045-40A3-865C-1815F175F5A4}"/>
    <dgm:cxn modelId="{4F3EF225-D374-C043-9875-F926C384A809}" type="presOf" srcId="{74C1E1AA-C363-43C0-8FA8-8E7A21D1497A}" destId="{9A4D2991-A1AF-AE4F-8F32-F98D93D4892D}" srcOrd="0" destOrd="0" presId="urn:microsoft.com/office/officeart/2005/8/layout/matrix3"/>
    <dgm:cxn modelId="{AD61282B-9EF0-4212-B5BE-353073E11C06}" srcId="{2B425847-C361-4BAD-8666-25FA438207BD}" destId="{200387D2-AEC6-4223-AB87-8FB99DCC897F}" srcOrd="3" destOrd="0" parTransId="{D937D1DF-F174-44B1-A8A3-046EDB27B42F}" sibTransId="{A31E2521-E94D-4E81-B2B3-988649D3DFF2}"/>
    <dgm:cxn modelId="{A8D2A92F-38EC-984C-B484-9696420EB08A}" type="presOf" srcId="{C75461CE-82C9-4DE6-8485-89D780DBCBD2}" destId="{F67EDD75-FBB9-9E4B-9BD4-570E6E1A2841}" srcOrd="0" destOrd="0" presId="urn:microsoft.com/office/officeart/2005/8/layout/matrix3"/>
    <dgm:cxn modelId="{FD82DD30-CCB8-C94E-8E1C-F00FCB536989}" type="presOf" srcId="{C75EEF03-9FCC-414E-9862-B9FABB49483B}" destId="{F9E63F03-F4F3-9040-BDDA-42C418E9E3C8}" srcOrd="0" destOrd="0" presId="urn:microsoft.com/office/officeart/2005/8/layout/matrix3"/>
    <dgm:cxn modelId="{602AB632-5D25-494A-8B96-7DC0CCE5C967}" type="presOf" srcId="{200387D2-AEC6-4223-AB87-8FB99DCC897F}" destId="{3101565C-00B7-0441-B567-2BAD789F0C92}" srcOrd="0" destOrd="0" presId="urn:microsoft.com/office/officeart/2005/8/layout/matrix3"/>
    <dgm:cxn modelId="{452E2767-499D-4B3F-B3D5-973DE0B1A0B9}" srcId="{C75461CE-82C9-4DE6-8485-89D780DBCBD2}" destId="{4DB1D685-C631-42A4-B53A-4D8BB79ED289}" srcOrd="0" destOrd="0" parTransId="{FDFC4C1B-216B-497E-A269-CF20212FD8F4}" sibTransId="{FFDA6A5F-AF5E-4368-89B6-78DC922907D6}"/>
    <dgm:cxn modelId="{27123E78-2FC4-4A27-8E68-429DDBCD6B75}" srcId="{2B425847-C361-4BAD-8666-25FA438207BD}" destId="{74C1E1AA-C363-43C0-8FA8-8E7A21D1497A}" srcOrd="2" destOrd="0" parTransId="{4DDB5927-D9B0-4CE2-AD38-1E06E0C87B89}" sibTransId="{47CCC27D-AC1B-42CD-8B80-850D1E97FF8E}"/>
    <dgm:cxn modelId="{A5BBC0A7-FBBE-0A42-8EFF-2913A7E36419}" type="presOf" srcId="{4DB1D685-C631-42A4-B53A-4D8BB79ED289}" destId="{F67EDD75-FBB9-9E4B-9BD4-570E6E1A2841}" srcOrd="0" destOrd="1" presId="urn:microsoft.com/office/officeart/2005/8/layout/matrix3"/>
    <dgm:cxn modelId="{83994FEA-29A8-9E4B-9F87-E740C33157BE}" type="presOf" srcId="{2B425847-C361-4BAD-8666-25FA438207BD}" destId="{D35601EE-F41C-A44D-8859-4C00F5F583B0}" srcOrd="0" destOrd="0" presId="urn:microsoft.com/office/officeart/2005/8/layout/matrix3"/>
    <dgm:cxn modelId="{154CAEF9-DA88-4D41-9733-99F1151899B4}" srcId="{2B425847-C361-4BAD-8666-25FA438207BD}" destId="{C75EEF03-9FCC-414E-9862-B9FABB49483B}" srcOrd="0" destOrd="0" parTransId="{1ECE1831-8FFA-4132-B521-2020D6101FAD}" sibTransId="{13F47C2C-7B67-481C-969E-B6545AD8CF63}"/>
    <dgm:cxn modelId="{2899C032-2223-DA41-9F70-17289463E24F}" type="presParOf" srcId="{D35601EE-F41C-A44D-8859-4C00F5F583B0}" destId="{3A2E1495-FDAF-004C-BB3C-A05E950CEB07}" srcOrd="0" destOrd="0" presId="urn:microsoft.com/office/officeart/2005/8/layout/matrix3"/>
    <dgm:cxn modelId="{99FDA027-8818-EF45-AEFD-1063A18E51B2}" type="presParOf" srcId="{D35601EE-F41C-A44D-8859-4C00F5F583B0}" destId="{F9E63F03-F4F3-9040-BDDA-42C418E9E3C8}" srcOrd="1" destOrd="0" presId="urn:microsoft.com/office/officeart/2005/8/layout/matrix3"/>
    <dgm:cxn modelId="{4306C098-9C72-FD4A-8BE8-8BD9DEFD8F38}" type="presParOf" srcId="{D35601EE-F41C-A44D-8859-4C00F5F583B0}" destId="{F67EDD75-FBB9-9E4B-9BD4-570E6E1A2841}" srcOrd="2" destOrd="0" presId="urn:microsoft.com/office/officeart/2005/8/layout/matrix3"/>
    <dgm:cxn modelId="{F4058387-A452-8C4D-AFBE-541DBA087CB8}" type="presParOf" srcId="{D35601EE-F41C-A44D-8859-4C00F5F583B0}" destId="{9A4D2991-A1AF-AE4F-8F32-F98D93D4892D}" srcOrd="3" destOrd="0" presId="urn:microsoft.com/office/officeart/2005/8/layout/matrix3"/>
    <dgm:cxn modelId="{79AEDFC2-4AB9-3B4D-9C95-E3D6A98551C3}" type="presParOf" srcId="{D35601EE-F41C-A44D-8859-4C00F5F583B0}" destId="{3101565C-00B7-0441-B567-2BAD789F0C9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716D8-E35A-3E42-88A8-E04E57A0071B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6043F-155C-EF41-BBF9-8482C382C831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Answer questions regarding certain statistics on these companies</a:t>
          </a:r>
        </a:p>
      </dsp:txBody>
      <dsp:txXfrm>
        <a:off x="603248" y="657277"/>
        <a:ext cx="4467954" cy="2774145"/>
      </dsp:txXfrm>
    </dsp:sp>
    <dsp:sp modelId="{96131FF2-1139-A442-87E6-0AF9EFCBF7D9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15249-3060-9648-8262-008CECF81891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Influence future investing for wealthy clients, assuming more of these companies went public</a:t>
          </a:r>
        </a:p>
      </dsp:txBody>
      <dsp:txXfrm>
        <a:off x="6275056" y="657277"/>
        <a:ext cx="4467954" cy="277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46927-5BBA-B04A-B2E1-BC7EA877B6B2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16EB6-A391-FF4C-B87C-A8B392676EC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Wanted to find the investor groups that made the best and worst investments</a:t>
          </a:r>
        </a:p>
      </dsp:txBody>
      <dsp:txXfrm>
        <a:off x="395110" y="1049709"/>
        <a:ext cx="2932811" cy="1820978"/>
      </dsp:txXfrm>
    </dsp:sp>
    <dsp:sp modelId="{4A3CE778-9174-9E4B-9A88-41A3A54B76D0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A622C-2D1B-5A47-A09E-3F3DE580D5D4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df.sort()’s [one ascending, one descending]</a:t>
          </a:r>
        </a:p>
      </dsp:txBody>
      <dsp:txXfrm>
        <a:off x="4118143" y="1049709"/>
        <a:ext cx="2932811" cy="1820978"/>
      </dsp:txXfrm>
    </dsp:sp>
    <dsp:sp modelId="{150F38B6-30FE-004F-A9CB-506F9DB89FFA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8ECF8-9283-2240-BA5F-0A7E402307AD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Graphed top and bottom 12 investment groups based on their company’s profit value</a:t>
          </a:r>
        </a:p>
      </dsp:txBody>
      <dsp:txXfrm>
        <a:off x="7841176" y="1049709"/>
        <a:ext cx="2932811" cy="1820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E1495-FDAF-004C-BB3C-A05E950CEB07}">
      <dsp:nvSpPr>
        <dsp:cNvPr id="0" name=""/>
        <dsp:cNvSpPr/>
      </dsp:nvSpPr>
      <dsp:spPr>
        <a:xfrm>
          <a:off x="285152" y="0"/>
          <a:ext cx="5385354" cy="538535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E63F03-F4F3-9040-BDDA-42C418E9E3C8}">
      <dsp:nvSpPr>
        <dsp:cNvPr id="0" name=""/>
        <dsp:cNvSpPr/>
      </dsp:nvSpPr>
      <dsp:spPr>
        <a:xfrm>
          <a:off x="796760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Was able to programmatically answer each of my data questions</a:t>
          </a:r>
        </a:p>
      </dsp:txBody>
      <dsp:txXfrm>
        <a:off x="899288" y="614136"/>
        <a:ext cx="1895232" cy="1895232"/>
      </dsp:txXfrm>
    </dsp:sp>
    <dsp:sp modelId="{F67EDD75-FBB9-9E4B-9BD4-570E6E1A2841}">
      <dsp:nvSpPr>
        <dsp:cNvPr id="0" name=""/>
        <dsp:cNvSpPr/>
      </dsp:nvSpPr>
      <dsp:spPr>
        <a:xfrm>
          <a:off x="3058609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603 companies (56.20% of dataset) valued at &gt;$1B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Only 128 (11.93%) values &gt;$5B</a:t>
          </a:r>
        </a:p>
      </dsp:txBody>
      <dsp:txXfrm>
        <a:off x="3161137" y="614136"/>
        <a:ext cx="1895232" cy="1895232"/>
      </dsp:txXfrm>
    </dsp:sp>
    <dsp:sp modelId="{9A4D2991-A1AF-AE4F-8F32-F98D93D4892D}">
      <dsp:nvSpPr>
        <dsp:cNvPr id="0" name=""/>
        <dsp:cNvSpPr/>
      </dsp:nvSpPr>
      <dsp:spPr>
        <a:xfrm>
          <a:off x="796760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investor doesn’t always have best/worst ROI based on company performance</a:t>
          </a:r>
        </a:p>
      </dsp:txBody>
      <dsp:txXfrm>
        <a:off x="899288" y="2875985"/>
        <a:ext cx="1895232" cy="1895232"/>
      </dsp:txXfrm>
    </dsp:sp>
    <dsp:sp modelId="{3101565C-00B7-0441-B567-2BAD789F0C92}">
      <dsp:nvSpPr>
        <dsp:cNvPr id="0" name=""/>
        <dsp:cNvSpPr/>
      </dsp:nvSpPr>
      <dsp:spPr>
        <a:xfrm>
          <a:off x="3058609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follow Magic Leap investment trends</a:t>
          </a:r>
        </a:p>
      </dsp:txBody>
      <dsp:txXfrm>
        <a:off x="3161137" y="2875985"/>
        <a:ext cx="1895232" cy="18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232-604A-F19C-BB0F-2BE641404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Exploration of Unicorn Companies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B42D-0246-5445-1C55-B2D2AF2BF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Kabir Sinha</a:t>
            </a:r>
          </a:p>
          <a:p>
            <a:r>
              <a:rPr lang="en-US" dirty="0"/>
              <a:t>CMP 262</a:t>
            </a:r>
          </a:p>
        </p:txBody>
      </p:sp>
    </p:spTree>
    <p:extLst>
      <p:ext uri="{BB962C8B-B14F-4D97-AF65-F5344CB8AC3E}">
        <p14:creationId xmlns:p14="http://schemas.microsoft.com/office/powerpoint/2010/main" val="21922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72A8-8C5F-9AF6-747D-A71FF45B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Finding the Biggest Industry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CB3B-9308-7BB3-C86D-A7A2D9BA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Printed a </a:t>
            </a:r>
            <a:r>
              <a:rPr lang="en-US" sz="1600" dirty="0" err="1"/>
              <a:t>df.groupby</a:t>
            </a:r>
            <a:r>
              <a:rPr lang="en-US" sz="1600" dirty="0"/>
              <a:t>() with counts of industries included in my data frame</a:t>
            </a:r>
          </a:p>
          <a:p>
            <a:r>
              <a:rPr lang="en-US" sz="1600" dirty="0"/>
              <a:t>Created a donut chart with separated sections</a:t>
            </a:r>
            <a:endParaRPr lang="en-US" sz="1400" dirty="0"/>
          </a:p>
          <a:p>
            <a:pPr lvl="1"/>
            <a:r>
              <a:rPr lang="en-US" sz="1200" dirty="0"/>
              <a:t>Fintech is the most popular industry</a:t>
            </a:r>
          </a:p>
          <a:p>
            <a:pPr lvl="1"/>
            <a:r>
              <a:rPr lang="en-US" sz="1200" dirty="0"/>
              <a:t>AI is the least popular</a:t>
            </a:r>
          </a:p>
        </p:txBody>
      </p:sp>
      <p:pic>
        <p:nvPicPr>
          <p:cNvPr id="6" name="Content Placeholder 4" descr="A colorful circ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49751B8E-428F-858A-AAB3-B6B310FD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622" y="1361620"/>
            <a:ext cx="7510222" cy="41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F8227-CB9F-3756-9F66-670D2B17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Most Popular Unicorn City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80C9-4C8E-630F-AAF3-DFF650CD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 dirty="0" err="1"/>
              <a:t>df.groupby</a:t>
            </a:r>
            <a:r>
              <a:rPr lang="en-US" sz="2000" dirty="0"/>
              <a:t>() of cities with companies as the count</a:t>
            </a:r>
          </a:p>
          <a:p>
            <a:pPr lvl="1"/>
            <a:r>
              <a:rPr lang="en-US" dirty="0"/>
              <a:t>San Francisco hosts the most Unicorn companies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BD995F-E8E4-D5CB-DB2F-D2293A07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43" y="640080"/>
            <a:ext cx="549417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33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98E64-0EC8-B2A4-679B-6F8DD318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Most/least Profits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3F86-16EF-CC4F-9FB2-C3E0402B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Created column calculating each company’s profit</a:t>
            </a:r>
          </a:p>
          <a:p>
            <a:r>
              <a:rPr lang="en-US" sz="1800" dirty="0"/>
              <a:t>Created </a:t>
            </a:r>
            <a:r>
              <a:rPr lang="en-US" sz="1800" dirty="0" err="1"/>
              <a:t>groupby</a:t>
            </a:r>
            <a:r>
              <a:rPr lang="en-US" sz="1800" dirty="0"/>
              <a:t>()’s showing the min/max profits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8F02A0-476A-1747-483B-0A681B6F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71" y="609600"/>
            <a:ext cx="5664971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3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28E5-EC0B-AC4D-3957-8D4C7FF1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Most/Least profitable Investor Groups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C494B-373B-6911-DAE9-4D8E6E431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3087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7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F407-1C15-636A-3A96-5464E4CA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Most Profitable Investor Groups</a:t>
            </a:r>
          </a:p>
        </p:txBody>
      </p:sp>
      <p:pic>
        <p:nvPicPr>
          <p:cNvPr id="5" name="Content Placeholder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08C3AB4-8672-6603-C001-080C3E5C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247" y="2336800"/>
            <a:ext cx="7241366" cy="4001038"/>
          </a:xfrm>
        </p:spPr>
      </p:pic>
    </p:spTree>
    <p:extLst>
      <p:ext uri="{BB962C8B-B14F-4D97-AF65-F5344CB8AC3E}">
        <p14:creationId xmlns:p14="http://schemas.microsoft.com/office/powerpoint/2010/main" val="19294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086-2D52-D964-F0D2-34877C48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Least Profitable Investor Groups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FF799A4-80C5-EB4D-003D-2A16F7A3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65" y="2336800"/>
            <a:ext cx="7149722" cy="4035426"/>
          </a:xfrm>
        </p:spPr>
      </p:pic>
    </p:spTree>
    <p:extLst>
      <p:ext uri="{BB962C8B-B14F-4D97-AF65-F5344CB8AC3E}">
        <p14:creationId xmlns:p14="http://schemas.microsoft.com/office/powerpoint/2010/main" val="17423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05AC-0991-2368-9B35-9CF26896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Most/Least Avg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9C17-4A3B-6018-8B3C-78A4656F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data frame column called </a:t>
            </a:r>
            <a:r>
              <a:rPr lang="en-US" dirty="0" err="1"/>
              <a:t>Avg_yrly_prof</a:t>
            </a:r>
            <a:r>
              <a:rPr lang="en-US" dirty="0"/>
              <a:t> by dividing Profit/years since company founding</a:t>
            </a:r>
          </a:p>
          <a:p>
            <a:r>
              <a:rPr lang="en-US" dirty="0"/>
              <a:t>Performed </a:t>
            </a:r>
            <a:r>
              <a:rPr lang="en-US" dirty="0" err="1"/>
              <a:t>df.loc</a:t>
            </a:r>
            <a:r>
              <a:rPr lang="en-US" dirty="0"/>
              <a:t>[] method to find min/max values from </a:t>
            </a:r>
            <a:r>
              <a:rPr lang="en-US" dirty="0" err="1"/>
              <a:t>Avg_yrly_prof</a:t>
            </a:r>
            <a:r>
              <a:rPr lang="en-US" dirty="0"/>
              <a:t> and returned values w/ their companies</a:t>
            </a:r>
          </a:p>
        </p:txBody>
      </p:sp>
    </p:spTree>
    <p:extLst>
      <p:ext uri="{BB962C8B-B14F-4D97-AF65-F5344CB8AC3E}">
        <p14:creationId xmlns:p14="http://schemas.microsoft.com/office/powerpoint/2010/main" val="69425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EFD6-AEB3-FE65-2B13-543A25CC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Avg_yrly_prof</a:t>
            </a:r>
            <a:r>
              <a:rPr lang="en-US" dirty="0"/>
              <a:t> min/max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48A0BB-5375-3B7D-1A4E-665BE085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91" y="2336800"/>
            <a:ext cx="6698843" cy="4050990"/>
          </a:xfrm>
        </p:spPr>
      </p:pic>
    </p:spTree>
    <p:extLst>
      <p:ext uri="{BB962C8B-B14F-4D97-AF65-F5344CB8AC3E}">
        <p14:creationId xmlns:p14="http://schemas.microsoft.com/office/powerpoint/2010/main" val="184146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34B11-1C66-D71F-7A0E-30650747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C57782-027A-E2F3-4921-B3944383E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493150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865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AD5E-942B-6143-6733-2F8CDE3D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US" sz="2000"/>
              <a:t>Want to find out which investors had the best/worst ROI’s individually</a:t>
            </a:r>
          </a:p>
          <a:p>
            <a:r>
              <a:rPr lang="en-US" sz="2000"/>
              <a:t>Recalculate certain data with most recent profit values for companies</a:t>
            </a:r>
          </a:p>
          <a:p>
            <a:r>
              <a:rPr lang="en-US" sz="2000"/>
              <a:t>Find out which industry generated the most money based on company profits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B0BF519-40A6-BA4A-2BEB-4A1F650B5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2" r="1348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7CF89-532B-8A5C-607E-4EB11524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For the Future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B963-C3A3-8E5E-D407-D61F3956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Unicorn Company??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29FD-1211-6C5C-2692-49BDE09B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 company</a:t>
            </a:r>
          </a:p>
          <a:p>
            <a:r>
              <a:rPr lang="en-US" dirty="0"/>
              <a:t>Privately owned</a:t>
            </a:r>
          </a:p>
          <a:p>
            <a:r>
              <a:rPr lang="en-US" dirty="0"/>
              <a:t>Worth at least $1,000,000,000</a:t>
            </a:r>
          </a:p>
          <a:p>
            <a:r>
              <a:rPr lang="en-US" dirty="0"/>
              <a:t>Approximately 1,230 Unicorns in the world</a:t>
            </a:r>
          </a:p>
        </p:txBody>
      </p:sp>
    </p:spTree>
    <p:extLst>
      <p:ext uri="{BB962C8B-B14F-4D97-AF65-F5344CB8AC3E}">
        <p14:creationId xmlns:p14="http://schemas.microsoft.com/office/powerpoint/2010/main" val="7780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ABF7-ACE5-6ED0-7164-462A049A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541C-764B-1476-DCE4-07435F1E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csv file from </a:t>
            </a:r>
            <a:r>
              <a:rPr lang="en-US" dirty="0" err="1"/>
              <a:t>mavenanalytics.io</a:t>
            </a:r>
            <a:endParaRPr lang="en-US" dirty="0"/>
          </a:p>
          <a:p>
            <a:r>
              <a:rPr lang="en-US" dirty="0"/>
              <a:t>Contains the top 1073 Unicorn companies</a:t>
            </a:r>
          </a:p>
          <a:p>
            <a:r>
              <a:rPr lang="en-US" dirty="0"/>
              <a:t>Sample: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46150-DC33-FE71-FA07-91D71ED5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" y="4422389"/>
            <a:ext cx="10966362" cy="12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AE6-BDAF-31F9-6136-DE5A146E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company, we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7486-B691-A399-AA02-3A4DED2B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Company Name</a:t>
            </a:r>
          </a:p>
          <a:p>
            <a:r>
              <a:rPr lang="en-US" dirty="0"/>
              <a:t>Estimated Valuation (approx. a year behind)</a:t>
            </a:r>
          </a:p>
          <a:p>
            <a:r>
              <a:rPr lang="en-US" dirty="0"/>
              <a:t>Date of Unicorn status</a:t>
            </a:r>
          </a:p>
          <a:p>
            <a:r>
              <a:rPr lang="en-US" dirty="0"/>
              <a:t>Industry of service</a:t>
            </a:r>
          </a:p>
          <a:p>
            <a:r>
              <a:rPr lang="en-US" dirty="0"/>
              <a:t>City/Country/Continent of operation</a:t>
            </a:r>
          </a:p>
          <a:p>
            <a:r>
              <a:rPr lang="en-US" dirty="0"/>
              <a:t>Founding year</a:t>
            </a:r>
          </a:p>
          <a:p>
            <a:r>
              <a:rPr lang="en-US" dirty="0"/>
              <a:t>Estimated investment funding</a:t>
            </a:r>
          </a:p>
          <a:p>
            <a:r>
              <a:rPr lang="en-US" dirty="0"/>
              <a:t>Select investor groups</a:t>
            </a:r>
          </a:p>
        </p:txBody>
      </p:sp>
    </p:spTree>
    <p:extLst>
      <p:ext uri="{BB962C8B-B14F-4D97-AF65-F5344CB8AC3E}">
        <p14:creationId xmlns:p14="http://schemas.microsoft.com/office/powerpoint/2010/main" val="162295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579-FC5A-D490-8717-67CE35E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52B7-FB7E-F226-2F72-881BCFD6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analysis, uploaded dataset (from </a:t>
            </a:r>
            <a:r>
              <a:rPr lang="en-US" dirty="0" err="1"/>
              <a:t>mavenanalytics.io</a:t>
            </a:r>
            <a:r>
              <a:rPr lang="en-US" dirty="0"/>
              <a:t>) into pandas data frame in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Imported matplotlib/seaborn for visuals/showing data relationships</a:t>
            </a:r>
          </a:p>
          <a:p>
            <a:r>
              <a:rPr lang="en-US" dirty="0"/>
              <a:t>Imported datetime/</a:t>
            </a:r>
            <a:r>
              <a:rPr lang="en-US" dirty="0" err="1"/>
              <a:t>numpy</a:t>
            </a:r>
            <a:r>
              <a:rPr lang="en-US" dirty="0"/>
              <a:t> for converting values and performing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096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712D-455C-AA80-E76E-A1FBD399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Purpose of my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1D8FB-1C73-E061-8BBB-64A103F60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487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14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9C0D02C8-8F85-6ABB-C920-F781B58FD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9" r="25358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18760-12F0-AAC0-9FB3-2261489F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What I Want to Know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A618-7B34-B580-28AA-EF2D33CE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Companies with the best/worst Profits</a:t>
            </a:r>
          </a:p>
          <a:p>
            <a:r>
              <a:rPr lang="en-US" sz="2000" dirty="0"/>
              <a:t>Investor groups with the highest/lowest ROI’s</a:t>
            </a:r>
          </a:p>
          <a:p>
            <a:r>
              <a:rPr lang="en-US" sz="2000" dirty="0"/>
              <a:t>Industries that is most lucrative</a:t>
            </a:r>
          </a:p>
          <a:p>
            <a:r>
              <a:rPr lang="en-US" sz="2000" dirty="0"/>
              <a:t>City most popular for Unicorn startups</a:t>
            </a:r>
          </a:p>
          <a:p>
            <a:r>
              <a:rPr lang="en-US" sz="2000" dirty="0"/>
              <a:t>Companies with the best/worst average annual revenue (in case they’re different from the first point)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9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608C-284E-C67A-2BEE-27123ABD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Began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83E-D2B4-2B3A-D72C-49380B83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Standard exploratory analysis: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Df.describe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Df.columns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Df.dtypes (all object except Year Founded [int64])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Df.shape (1074 x 10)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Df.head()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Df.tail()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Df.sample()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Df.info()</a:t>
            </a:r>
          </a:p>
        </p:txBody>
      </p:sp>
    </p:spTree>
    <p:extLst>
      <p:ext uri="{BB962C8B-B14F-4D97-AF65-F5344CB8AC3E}">
        <p14:creationId xmlns:p14="http://schemas.microsoft.com/office/powerpoint/2010/main" val="17653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45B6-0A3D-6A83-FDEB-454B9BE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My Own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01B9-8C11-FD59-0739-5D6B434A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bottom 471 – only analyzing companies worth $2B+</a:t>
            </a:r>
          </a:p>
          <a:p>
            <a:r>
              <a:rPr lang="en-US" dirty="0"/>
              <a:t>Renamed columns</a:t>
            </a:r>
          </a:p>
          <a:p>
            <a:r>
              <a:rPr lang="en-US" dirty="0"/>
              <a:t>Dropped rows with missing data</a:t>
            </a:r>
          </a:p>
          <a:p>
            <a:r>
              <a:rPr lang="en-US" dirty="0"/>
              <a:t>Formatted columns with currency to full string values</a:t>
            </a:r>
          </a:p>
          <a:p>
            <a:pPr lvl="1"/>
            <a:r>
              <a:rPr lang="en-US" dirty="0"/>
              <a:t>($2B </a:t>
            </a:r>
            <a:r>
              <a:rPr lang="en-US" dirty="0">
                <a:sym typeface="Wingdings" pitchFamily="2" charset="2"/>
              </a:rPr>
              <a:t> 2.000x10e9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8110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984</TotalTime>
  <Words>572</Words>
  <Application>Microsoft Macintosh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Berlin</vt:lpstr>
      <vt:lpstr>My Exploration of Unicorn Companies Using Python</vt:lpstr>
      <vt:lpstr>What is a Unicorn Company??</vt:lpstr>
      <vt:lpstr>The dataset</vt:lpstr>
      <vt:lpstr>For each company, we know:</vt:lpstr>
      <vt:lpstr>Other Requirements</vt:lpstr>
      <vt:lpstr>Purpose of my Analysis</vt:lpstr>
      <vt:lpstr>What I Want to Know</vt:lpstr>
      <vt:lpstr>Began with</vt:lpstr>
      <vt:lpstr>For My Own Analysis</vt:lpstr>
      <vt:lpstr>Finding the Biggest Industry</vt:lpstr>
      <vt:lpstr>Most Popular Unicorn City</vt:lpstr>
      <vt:lpstr>Most/least Profits</vt:lpstr>
      <vt:lpstr>Most/Least profitable Investor Groups</vt:lpstr>
      <vt:lpstr>8 Most Profitable Investor Groups</vt:lpstr>
      <vt:lpstr>8 Least Profitable Investor Groups</vt:lpstr>
      <vt:lpstr>Most/Least Avg Revenue</vt:lpstr>
      <vt:lpstr>Avg_yrly_prof min/max</vt:lpstr>
      <vt:lpstr>Insights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Exploration of Unicorn Companies Using Python</dc:title>
  <dc:creator>Microsoft Office User</dc:creator>
  <cp:lastModifiedBy>Microsoft Office User</cp:lastModifiedBy>
  <cp:revision>19</cp:revision>
  <dcterms:created xsi:type="dcterms:W3CDTF">2024-05-05T20:27:08Z</dcterms:created>
  <dcterms:modified xsi:type="dcterms:W3CDTF">2024-05-08T03:01:11Z</dcterms:modified>
</cp:coreProperties>
</file>