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1"/>
  </p:notesMasterIdLst>
  <p:sldIdLst>
    <p:sldId id="256" r:id="rId4"/>
    <p:sldId id="288" r:id="rId5"/>
    <p:sldId id="274" r:id="rId6"/>
    <p:sldId id="265" r:id="rId7"/>
    <p:sldId id="259" r:id="rId8"/>
    <p:sldId id="284" r:id="rId9"/>
    <p:sldId id="294" r:id="rId10"/>
    <p:sldId id="285" r:id="rId11"/>
    <p:sldId id="260" r:id="rId12"/>
    <p:sldId id="286" r:id="rId13"/>
    <p:sldId id="261" r:id="rId14"/>
    <p:sldId id="287" r:id="rId15"/>
    <p:sldId id="289" r:id="rId16"/>
    <p:sldId id="290" r:id="rId17"/>
    <p:sldId id="291" r:id="rId18"/>
    <p:sldId id="292" r:id="rId19"/>
    <p:sldId id="26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4086"/>
    <a:srgbClr val="475DBD"/>
    <a:srgbClr val="7888CE"/>
    <a:srgbClr val="AACBFE"/>
    <a:srgbClr val="2A3874"/>
    <a:srgbClr val="3F54AF"/>
    <a:srgbClr val="8BA2F0"/>
    <a:srgbClr val="6275C6"/>
    <a:srgbClr val="131935"/>
    <a:srgbClr val="D3D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357" autoAdjust="0"/>
  </p:normalViewPr>
  <p:slideViewPr>
    <p:cSldViewPr snapToGrid="0" showGuides="1">
      <p:cViewPr varScale="1">
        <p:scale>
          <a:sx n="107" d="100"/>
          <a:sy n="107" d="100"/>
        </p:scale>
        <p:origin x="750" y="114"/>
      </p:cViewPr>
      <p:guideLst>
        <p:guide orient="horz" pos="2183"/>
        <p:guide pos="75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92A4D-2091-4E84-9922-C300901BBD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0EF76-4528-4350-998B-6DF515A87F7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276004" y="6467164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BA2F0"/>
            </a:gs>
            <a:gs pos="100000">
              <a:srgbClr val="AACBFE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字魂105号-简雅黑" panose="00000500000000000000" pitchFamily="2" charset="-122"/>
          <a:ea typeface="字魂105号-简雅黑" panose="00000500000000000000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字魂105号-简雅黑" panose="00000500000000000000" pitchFamily="2" charset="-122"/>
          <a:ea typeface="字魂105号-简雅黑" panose="000005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字魂105号-简雅黑" panose="00000500000000000000" pitchFamily="2" charset="-122"/>
          <a:ea typeface="字魂105号-简雅黑" panose="00000500000000000000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字魂105号-简雅黑" panose="00000500000000000000" pitchFamily="2" charset="-122"/>
          <a:ea typeface="字魂105号-简雅黑" panose="00000500000000000000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字魂105号-简雅黑" panose="00000500000000000000" pitchFamily="2" charset="-122"/>
          <a:ea typeface="字魂105号-简雅黑" panose="00000500000000000000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字魂105号-简雅黑" panose="00000500000000000000" pitchFamily="2" charset="-122"/>
          <a:ea typeface="字魂105号-简雅黑" panose="000005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4.png"/><Relationship Id="rId6" Type="http://schemas.openxmlformats.org/officeDocument/2006/relationships/image" Target="../media/image19.png"/><Relationship Id="rId5" Type="http://schemas.openxmlformats.org/officeDocument/2006/relationships/image" Target="../media/image6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4.png"/><Relationship Id="rId6" Type="http://schemas.openxmlformats.org/officeDocument/2006/relationships/image" Target="../media/image19.png"/><Relationship Id="rId5" Type="http://schemas.openxmlformats.org/officeDocument/2006/relationships/image" Target="../media/image6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4.png"/><Relationship Id="rId6" Type="http://schemas.openxmlformats.org/officeDocument/2006/relationships/image" Target="../media/image19.png"/><Relationship Id="rId5" Type="http://schemas.openxmlformats.org/officeDocument/2006/relationships/image" Target="../media/image6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4.png"/><Relationship Id="rId6" Type="http://schemas.openxmlformats.org/officeDocument/2006/relationships/image" Target="../media/image19.png"/><Relationship Id="rId5" Type="http://schemas.openxmlformats.org/officeDocument/2006/relationships/image" Target="../media/image6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4.png"/><Relationship Id="rId6" Type="http://schemas.openxmlformats.org/officeDocument/2006/relationships/image" Target="../media/image19.png"/><Relationship Id="rId5" Type="http://schemas.openxmlformats.org/officeDocument/2006/relationships/image" Target="../media/image6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4.png"/><Relationship Id="rId6" Type="http://schemas.openxmlformats.org/officeDocument/2006/relationships/image" Target="../media/image19.png"/><Relationship Id="rId5" Type="http://schemas.openxmlformats.org/officeDocument/2006/relationships/image" Target="../media/image6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BA2F0"/>
            </a:gs>
            <a:gs pos="100000">
              <a:srgbClr val="AACBFE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75145" y="3187147"/>
            <a:ext cx="812802" cy="10661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06435" y="2284691"/>
            <a:ext cx="944032" cy="5844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62287" y="2189541"/>
            <a:ext cx="1244600" cy="7747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9913" y="2494719"/>
            <a:ext cx="1066800" cy="10668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3244" y="4837492"/>
            <a:ext cx="685800" cy="61595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8732" y="2224922"/>
            <a:ext cx="1588557" cy="983391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6972491" y="1535915"/>
            <a:ext cx="5288335" cy="298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/>
              <a:t>Sentiment</a:t>
            </a:r>
            <a:r>
              <a:rPr lang="zh-CN" altLang="en-US" sz="4000" dirty="0"/>
              <a:t> </a:t>
            </a:r>
            <a:r>
              <a:rPr lang="en-US" altLang="zh-CN" sz="4000" dirty="0"/>
              <a:t>about</a:t>
            </a:r>
            <a:r>
              <a:rPr lang="zh-CN" altLang="en-US" sz="4000" dirty="0"/>
              <a:t> </a:t>
            </a:r>
            <a:r>
              <a:rPr lang="en-US" altLang="zh-CN" sz="4000" dirty="0"/>
              <a:t>China</a:t>
            </a:r>
            <a:r>
              <a:rPr lang="zh-CN" altLang="en-US" sz="4000" dirty="0"/>
              <a:t> </a:t>
            </a:r>
            <a:r>
              <a:rPr lang="en-US" altLang="zh-CN" sz="4000" dirty="0"/>
              <a:t>in</a:t>
            </a:r>
            <a:r>
              <a:rPr lang="zh-CN" altLang="en-US" sz="4000" dirty="0"/>
              <a:t> </a:t>
            </a:r>
            <a:r>
              <a:rPr lang="en-US" altLang="zh-CN" sz="4000" dirty="0"/>
              <a:t>Foreign</a:t>
            </a:r>
            <a:r>
              <a:rPr lang="zh-CN" altLang="en-US" sz="4000" dirty="0"/>
              <a:t> </a:t>
            </a:r>
            <a:r>
              <a:rPr lang="en-US" altLang="zh-CN" sz="4000" dirty="0"/>
              <a:t>Newspapers</a:t>
            </a:r>
            <a:r>
              <a:rPr lang="zh-CN" altLang="en-US" sz="4000" dirty="0"/>
              <a:t> </a:t>
            </a:r>
            <a:r>
              <a:rPr lang="en-US" altLang="zh-CN" sz="4000" dirty="0"/>
              <a:t>during</a:t>
            </a:r>
            <a:r>
              <a:rPr lang="zh-CN" altLang="en-US" sz="4000" dirty="0"/>
              <a:t> </a:t>
            </a:r>
            <a:r>
              <a:rPr lang="en-US" altLang="zh-CN" sz="4000" dirty="0"/>
              <a:t>COVID-19</a:t>
            </a:r>
            <a:endParaRPr lang="en-US" altLang="zh-CN" sz="4000" spc="100" dirty="0">
              <a:solidFill>
                <a:srgbClr val="304086"/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550467" y="6199333"/>
            <a:ext cx="5710359" cy="369357"/>
            <a:chOff x="6714808" y="6282385"/>
            <a:chExt cx="5494646" cy="369357"/>
          </a:xfrm>
        </p:grpSpPr>
        <p:sp>
          <p:nvSpPr>
            <p:cNvPr id="4" name="矩形: 圆角 3"/>
            <p:cNvSpPr/>
            <p:nvPr/>
          </p:nvSpPr>
          <p:spPr>
            <a:xfrm>
              <a:off x="6714808" y="6327814"/>
              <a:ext cx="5352658" cy="323928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714808" y="6282385"/>
              <a:ext cx="5494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pc="100" dirty="0">
                  <a:solidFill>
                    <a:schemeClr val="bg1"/>
                  </a:solidFill>
                  <a:cs typeface="+mn-ea"/>
                  <a:sym typeface="+mn-lt"/>
                </a:rPr>
                <a:t>Team Member</a:t>
              </a:r>
              <a:r>
                <a:rPr lang="zh-CN" altLang="en-US" sz="1400" spc="100" dirty="0">
                  <a:solidFill>
                    <a:schemeClr val="bg1"/>
                  </a:solidFill>
                  <a:cs typeface="+mn-ea"/>
                  <a:sym typeface="+mn-lt"/>
                </a:rPr>
                <a:t>：</a:t>
              </a:r>
              <a:r>
                <a:rPr lang="zh-CN" altLang="en-US" dirty="0">
                  <a:solidFill>
                    <a:schemeClr val="bg1"/>
                  </a:solidFill>
                </a:rPr>
                <a:t>舒梓轩 魏致远 姜浩然</a:t>
              </a:r>
              <a:r>
                <a:rPr lang="zh-CN" altLang="en-US" sz="1800" dirty="0">
                  <a:solidFill>
                    <a:schemeClr val="bg1"/>
                  </a:solidFill>
                </a:rPr>
                <a:t> 李欣妮</a:t>
              </a:r>
              <a:r>
                <a:rPr lang="en-US" altLang="zh-CN" dirty="0">
                  <a:solidFill>
                    <a:schemeClr val="bg1"/>
                  </a:solidFill>
                </a:rPr>
                <a:t> </a:t>
              </a:r>
              <a:r>
                <a:rPr lang="zh-CN" altLang="en-US" dirty="0">
                  <a:solidFill>
                    <a:schemeClr val="bg1"/>
                  </a:solidFill>
                </a:rPr>
                <a:t>陆晨昊</a:t>
              </a:r>
              <a:endParaRPr lang="en-US" altLang="zh-CN" dirty="0">
                <a:solidFill>
                  <a:schemeClr val="bg1"/>
                </a:solidFill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60106" y="294582"/>
            <a:ext cx="2653830" cy="307777"/>
            <a:chOff x="632295" y="294582"/>
            <a:chExt cx="2653830" cy="307777"/>
          </a:xfrm>
        </p:grpSpPr>
        <p:sp>
          <p:nvSpPr>
            <p:cNvPr id="41" name="矩形: 圆角 40"/>
            <p:cNvSpPr/>
            <p:nvPr/>
          </p:nvSpPr>
          <p:spPr>
            <a:xfrm>
              <a:off x="1333500" y="294582"/>
              <a:ext cx="1952625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456438" y="365664"/>
              <a:ext cx="155669" cy="165612"/>
              <a:chOff x="1423100" y="355337"/>
              <a:chExt cx="155669" cy="165612"/>
            </a:xfrm>
          </p:grpSpPr>
          <p:sp>
            <p:nvSpPr>
              <p:cNvPr id="46" name="圆: 空心 45"/>
              <p:cNvSpPr/>
              <p:nvPr/>
            </p:nvSpPr>
            <p:spPr>
              <a:xfrm>
                <a:off x="1423100" y="355337"/>
                <a:ext cx="122331" cy="122331"/>
              </a:xfrm>
              <a:prstGeom prst="donut">
                <a:avLst>
                  <a:gd name="adj" fmla="val 124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47" name="直接连接符 46"/>
              <p:cNvCxnSpPr>
                <a:stCxn id="46" idx="5"/>
              </p:cNvCxnSpPr>
              <p:nvPr/>
            </p:nvCxnSpPr>
            <p:spPr>
              <a:xfrm>
                <a:off x="1527516" y="459753"/>
                <a:ext cx="51253" cy="6119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直接连接符 42"/>
            <p:cNvCxnSpPr/>
            <p:nvPr/>
          </p:nvCxnSpPr>
          <p:spPr>
            <a:xfrm>
              <a:off x="632295" y="378081"/>
              <a:ext cx="213596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32295" y="448470"/>
              <a:ext cx="151683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632295" y="518859"/>
              <a:ext cx="106798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32588" y="3873708"/>
            <a:ext cx="1281451" cy="2694982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88665" y="4427361"/>
            <a:ext cx="271774" cy="3564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2464" y="3325522"/>
            <a:ext cx="1054139" cy="1800055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1"/>
          <a:stretch>
            <a:fillRect/>
          </a:stretch>
        </p:blipFill>
        <p:spPr>
          <a:xfrm>
            <a:off x="-403820" y="1863576"/>
            <a:ext cx="7014634" cy="4495800"/>
          </a:xfrm>
          <a:custGeom>
            <a:avLst/>
            <a:gdLst>
              <a:gd name="connsiteX0" fmla="*/ 531804 w 7014634"/>
              <a:gd name="connsiteY0" fmla="*/ 3061758 h 4495800"/>
              <a:gd name="connsiteX1" fmla="*/ 531804 w 7014634"/>
              <a:gd name="connsiteY1" fmla="*/ 3434292 h 4495800"/>
              <a:gd name="connsiteX2" fmla="*/ 1217604 w 7014634"/>
              <a:gd name="connsiteY2" fmla="*/ 3434292 h 4495800"/>
              <a:gd name="connsiteX3" fmla="*/ 1217604 w 7014634"/>
              <a:gd name="connsiteY3" fmla="*/ 3061758 h 4495800"/>
              <a:gd name="connsiteX4" fmla="*/ 1196381 w 7014634"/>
              <a:gd name="connsiteY4" fmla="*/ 1323439 h 4495800"/>
              <a:gd name="connsiteX5" fmla="*/ 1196381 w 7014634"/>
              <a:gd name="connsiteY5" fmla="*/ 2973916 h 4495800"/>
              <a:gd name="connsiteX6" fmla="*/ 1489309 w 7014634"/>
              <a:gd name="connsiteY6" fmla="*/ 2973916 h 4495800"/>
              <a:gd name="connsiteX7" fmla="*/ 1831310 w 7014634"/>
              <a:gd name="connsiteY7" fmla="*/ 3340655 h 4495800"/>
              <a:gd name="connsiteX8" fmla="*/ 2224575 w 7014634"/>
              <a:gd name="connsiteY8" fmla="*/ 2973916 h 4495800"/>
              <a:gd name="connsiteX9" fmla="*/ 2261109 w 7014634"/>
              <a:gd name="connsiteY9" fmla="*/ 2973916 h 4495800"/>
              <a:gd name="connsiteX10" fmla="*/ 2261109 w 7014634"/>
              <a:gd name="connsiteY10" fmla="*/ 2939847 h 4495800"/>
              <a:gd name="connsiteX11" fmla="*/ 2294678 w 7014634"/>
              <a:gd name="connsiteY11" fmla="*/ 2908542 h 4495800"/>
              <a:gd name="connsiteX12" fmla="*/ 2261109 w 7014634"/>
              <a:gd name="connsiteY12" fmla="*/ 2907844 h 4495800"/>
              <a:gd name="connsiteX13" fmla="*/ 2261109 w 7014634"/>
              <a:gd name="connsiteY13" fmla="*/ 1323439 h 4495800"/>
              <a:gd name="connsiteX14" fmla="*/ 5452534 w 7014634"/>
              <a:gd name="connsiteY14" fmla="*/ 995892 h 4495800"/>
              <a:gd name="connsiteX15" fmla="*/ 5452534 w 7014634"/>
              <a:gd name="connsiteY15" fmla="*/ 2278592 h 4495800"/>
              <a:gd name="connsiteX16" fmla="*/ 6223001 w 7014634"/>
              <a:gd name="connsiteY16" fmla="*/ 2278592 h 4495800"/>
              <a:gd name="connsiteX17" fmla="*/ 6223001 w 7014634"/>
              <a:gd name="connsiteY17" fmla="*/ 995892 h 4495800"/>
              <a:gd name="connsiteX18" fmla="*/ 2481648 w 7014634"/>
              <a:gd name="connsiteY18" fmla="*/ 0 h 4495800"/>
              <a:gd name="connsiteX19" fmla="*/ 7014634 w 7014634"/>
              <a:gd name="connsiteY19" fmla="*/ 0 h 4495800"/>
              <a:gd name="connsiteX20" fmla="*/ 7014634 w 7014634"/>
              <a:gd name="connsiteY20" fmla="*/ 101600 h 4495800"/>
              <a:gd name="connsiteX21" fmla="*/ 6337300 w 7014634"/>
              <a:gd name="connsiteY21" fmla="*/ 101600 h 4495800"/>
              <a:gd name="connsiteX22" fmla="*/ 6337300 w 7014634"/>
              <a:gd name="connsiteY22" fmla="*/ 1244600 h 4495800"/>
              <a:gd name="connsiteX23" fmla="*/ 7014634 w 7014634"/>
              <a:gd name="connsiteY23" fmla="*/ 1244600 h 4495800"/>
              <a:gd name="connsiteX24" fmla="*/ 7014634 w 7014634"/>
              <a:gd name="connsiteY24" fmla="*/ 4495800 h 4495800"/>
              <a:gd name="connsiteX25" fmla="*/ 0 w 7014634"/>
              <a:gd name="connsiteY25" fmla="*/ 4495800 h 4495800"/>
              <a:gd name="connsiteX26" fmla="*/ 0 w 7014634"/>
              <a:gd name="connsiteY26" fmla="*/ 2319458 h 4495800"/>
              <a:gd name="connsiteX27" fmla="*/ 926626 w 7014634"/>
              <a:gd name="connsiteY27" fmla="*/ 2319458 h 4495800"/>
              <a:gd name="connsiteX28" fmla="*/ 926626 w 7014634"/>
              <a:gd name="connsiteY28" fmla="*/ 1307780 h 4495800"/>
              <a:gd name="connsiteX29" fmla="*/ 1195087 w 7014634"/>
              <a:gd name="connsiteY29" fmla="*/ 1307780 h 4495800"/>
              <a:gd name="connsiteX30" fmla="*/ 1195087 w 7014634"/>
              <a:gd name="connsiteY30" fmla="*/ 646487 h 4495800"/>
              <a:gd name="connsiteX31" fmla="*/ 2481648 w 7014634"/>
              <a:gd name="connsiteY31" fmla="*/ 646487 h 4495800"/>
              <a:gd name="connsiteX32" fmla="*/ 0 w 7014634"/>
              <a:gd name="connsiteY32" fmla="*/ 0 h 4495800"/>
              <a:gd name="connsiteX33" fmla="*/ 1009441 w 7014634"/>
              <a:gd name="connsiteY33" fmla="*/ 0 h 4495800"/>
              <a:gd name="connsiteX34" fmla="*/ 1009441 w 7014634"/>
              <a:gd name="connsiteY34" fmla="*/ 577397 h 4495800"/>
              <a:gd name="connsiteX35" fmla="*/ 195396 w 7014634"/>
              <a:gd name="connsiteY35" fmla="*/ 577397 h 4495800"/>
              <a:gd name="connsiteX36" fmla="*/ 195396 w 7014634"/>
              <a:gd name="connsiteY36" fmla="*/ 1070899 h 4495800"/>
              <a:gd name="connsiteX37" fmla="*/ 0 w 7014634"/>
              <a:gd name="connsiteY37" fmla="*/ 1070899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014634" h="4495800">
                <a:moveTo>
                  <a:pt x="531804" y="3061758"/>
                </a:moveTo>
                <a:lnTo>
                  <a:pt x="531804" y="3434292"/>
                </a:lnTo>
                <a:lnTo>
                  <a:pt x="1217604" y="3434292"/>
                </a:lnTo>
                <a:lnTo>
                  <a:pt x="1217604" y="3061758"/>
                </a:lnTo>
                <a:close/>
                <a:moveTo>
                  <a:pt x="1196381" y="1323439"/>
                </a:moveTo>
                <a:lnTo>
                  <a:pt x="1196381" y="2973916"/>
                </a:lnTo>
                <a:lnTo>
                  <a:pt x="1489309" y="2973916"/>
                </a:lnTo>
                <a:lnTo>
                  <a:pt x="1831310" y="3340655"/>
                </a:lnTo>
                <a:lnTo>
                  <a:pt x="2224575" y="2973916"/>
                </a:lnTo>
                <a:lnTo>
                  <a:pt x="2261109" y="2973916"/>
                </a:lnTo>
                <a:lnTo>
                  <a:pt x="2261109" y="2939847"/>
                </a:lnTo>
                <a:lnTo>
                  <a:pt x="2294678" y="2908542"/>
                </a:lnTo>
                <a:lnTo>
                  <a:pt x="2261109" y="2907844"/>
                </a:lnTo>
                <a:lnTo>
                  <a:pt x="2261109" y="1323439"/>
                </a:lnTo>
                <a:close/>
                <a:moveTo>
                  <a:pt x="5452534" y="995892"/>
                </a:moveTo>
                <a:lnTo>
                  <a:pt x="5452534" y="2278592"/>
                </a:lnTo>
                <a:lnTo>
                  <a:pt x="6223001" y="2278592"/>
                </a:lnTo>
                <a:lnTo>
                  <a:pt x="6223001" y="995892"/>
                </a:lnTo>
                <a:close/>
                <a:moveTo>
                  <a:pt x="2481648" y="0"/>
                </a:moveTo>
                <a:lnTo>
                  <a:pt x="7014634" y="0"/>
                </a:lnTo>
                <a:lnTo>
                  <a:pt x="7014634" y="101600"/>
                </a:lnTo>
                <a:lnTo>
                  <a:pt x="6337300" y="101600"/>
                </a:lnTo>
                <a:lnTo>
                  <a:pt x="6337300" y="1244600"/>
                </a:lnTo>
                <a:lnTo>
                  <a:pt x="7014634" y="1244600"/>
                </a:lnTo>
                <a:lnTo>
                  <a:pt x="7014634" y="4495800"/>
                </a:lnTo>
                <a:lnTo>
                  <a:pt x="0" y="4495800"/>
                </a:lnTo>
                <a:lnTo>
                  <a:pt x="0" y="2319458"/>
                </a:lnTo>
                <a:lnTo>
                  <a:pt x="926626" y="2319458"/>
                </a:lnTo>
                <a:lnTo>
                  <a:pt x="926626" y="1307780"/>
                </a:lnTo>
                <a:lnTo>
                  <a:pt x="1195087" y="1307780"/>
                </a:lnTo>
                <a:lnTo>
                  <a:pt x="1195087" y="646487"/>
                </a:lnTo>
                <a:lnTo>
                  <a:pt x="2481648" y="646487"/>
                </a:lnTo>
                <a:close/>
                <a:moveTo>
                  <a:pt x="0" y="0"/>
                </a:moveTo>
                <a:lnTo>
                  <a:pt x="1009441" y="0"/>
                </a:lnTo>
                <a:lnTo>
                  <a:pt x="1009441" y="577397"/>
                </a:lnTo>
                <a:lnTo>
                  <a:pt x="195396" y="577397"/>
                </a:lnTo>
                <a:lnTo>
                  <a:pt x="195396" y="1070899"/>
                </a:lnTo>
                <a:lnTo>
                  <a:pt x="0" y="1070899"/>
                </a:lnTo>
                <a:close/>
              </a:path>
            </a:pathLst>
          </a:cu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53053" y="4783844"/>
            <a:ext cx="822557" cy="111662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2061" y="4172472"/>
            <a:ext cx="1196891" cy="1800054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1152" y="4837491"/>
            <a:ext cx="209983" cy="27543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8136" y="5084473"/>
            <a:ext cx="509182" cy="14842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平行四边形 8"/>
          <p:cNvSpPr/>
          <p:nvPr/>
        </p:nvSpPr>
        <p:spPr>
          <a:xfrm>
            <a:off x="-1986117" y="-101600"/>
            <a:ext cx="7271366" cy="7823200"/>
          </a:xfrm>
          <a:prstGeom prst="parallelogram">
            <a:avLst/>
          </a:prstGeom>
          <a:gradFill flip="none" rotWithShape="1">
            <a:gsLst>
              <a:gs pos="0">
                <a:srgbClr val="8BA2F0"/>
              </a:gs>
              <a:gs pos="100000">
                <a:srgbClr val="AACBFE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8" name="圆角矩形 10"/>
          <p:cNvSpPr/>
          <p:nvPr/>
        </p:nvSpPr>
        <p:spPr>
          <a:xfrm>
            <a:off x="714900" y="1047896"/>
            <a:ext cx="766467" cy="76993"/>
          </a:xfrm>
          <a:prstGeom prst="roundRect">
            <a:avLst>
              <a:gd name="adj" fmla="val 50000"/>
            </a:avLst>
          </a:prstGeom>
          <a:solidFill>
            <a:srgbClr val="304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714900" y="502671"/>
            <a:ext cx="2960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solidFill>
                  <a:srgbClr val="304086"/>
                </a:solidFill>
                <a:cs typeface="+mn-ea"/>
                <a:sym typeface="+mn-lt"/>
              </a:rPr>
              <a:t>Why Naive Bayes ?</a:t>
            </a:r>
            <a:endParaRPr lang="en-US" altLang="zh-CN" sz="2400" dirty="0">
              <a:solidFill>
                <a:srgbClr val="304086"/>
              </a:solidFill>
              <a:cs typeface="+mn-ea"/>
              <a:sym typeface="+mn-lt"/>
            </a:endParaRPr>
          </a:p>
        </p:txBody>
      </p:sp>
      <p:cxnSp>
        <p:nvCxnSpPr>
          <p:cNvPr id="145" name="直接连接符 144"/>
          <p:cNvCxnSpPr/>
          <p:nvPr/>
        </p:nvCxnSpPr>
        <p:spPr>
          <a:xfrm>
            <a:off x="6898587" y="448470"/>
            <a:ext cx="4698432" cy="0"/>
          </a:xfrm>
          <a:prstGeom prst="line">
            <a:avLst/>
          </a:prstGeom>
          <a:ln>
            <a:solidFill>
              <a:srgbClr val="304086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14900" y="1354203"/>
            <a:ext cx="5527280" cy="4486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Naive Bayes is a simple classifier, whose input is a vector while the output is the classification of each label in the data set. The purpose of this topic is to divide news into positive and negative types, which is a binary classification problem. It can fit the naive Bayes model well by converting news text into word vector.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0756" y="1354203"/>
            <a:ext cx="4064882" cy="278012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BA2F0"/>
            </a:gs>
            <a:gs pos="100000">
              <a:srgbClr val="AACBFE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95176" y="3010975"/>
            <a:ext cx="1163627" cy="2447189"/>
          </a:xfrm>
          <a:prstGeom prst="rect">
            <a:avLst/>
          </a:prstGeom>
        </p:spPr>
      </p:pic>
      <p:grpSp>
        <p:nvGrpSpPr>
          <p:cNvPr id="40" name="组合 39"/>
          <p:cNvGrpSpPr/>
          <p:nvPr/>
        </p:nvGrpSpPr>
        <p:grpSpPr>
          <a:xfrm>
            <a:off x="660106" y="294582"/>
            <a:ext cx="2653830" cy="307777"/>
            <a:chOff x="632295" y="294582"/>
            <a:chExt cx="2653830" cy="307777"/>
          </a:xfrm>
        </p:grpSpPr>
        <p:sp>
          <p:nvSpPr>
            <p:cNvPr id="41" name="矩形: 圆角 40"/>
            <p:cNvSpPr/>
            <p:nvPr/>
          </p:nvSpPr>
          <p:spPr>
            <a:xfrm>
              <a:off x="1333500" y="294582"/>
              <a:ext cx="1952625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456438" y="365664"/>
              <a:ext cx="155669" cy="165612"/>
              <a:chOff x="1423100" y="355337"/>
              <a:chExt cx="155669" cy="165612"/>
            </a:xfrm>
          </p:grpSpPr>
          <p:sp>
            <p:nvSpPr>
              <p:cNvPr id="46" name="圆: 空心 45"/>
              <p:cNvSpPr/>
              <p:nvPr/>
            </p:nvSpPr>
            <p:spPr>
              <a:xfrm>
                <a:off x="1423100" y="355337"/>
                <a:ext cx="122331" cy="122331"/>
              </a:xfrm>
              <a:prstGeom prst="donut">
                <a:avLst>
                  <a:gd name="adj" fmla="val 124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47" name="直接连接符 46"/>
              <p:cNvCxnSpPr>
                <a:stCxn id="46" idx="5"/>
              </p:cNvCxnSpPr>
              <p:nvPr/>
            </p:nvCxnSpPr>
            <p:spPr>
              <a:xfrm>
                <a:off x="1527516" y="459753"/>
                <a:ext cx="51253" cy="6119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直接连接符 42"/>
            <p:cNvCxnSpPr/>
            <p:nvPr/>
          </p:nvCxnSpPr>
          <p:spPr>
            <a:xfrm>
              <a:off x="632295" y="378081"/>
              <a:ext cx="213596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32295" y="448470"/>
              <a:ext cx="151683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632295" y="518859"/>
              <a:ext cx="106798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1147467" y="4674933"/>
            <a:ext cx="1697518" cy="2898692"/>
          </a:xfrm>
          <a:prstGeom prst="rect">
            <a:avLst/>
          </a:prstGeom>
        </p:spPr>
      </p:pic>
      <p:sp>
        <p:nvSpPr>
          <p:cNvPr id="54" name="文本框 53"/>
          <p:cNvSpPr txBox="1"/>
          <p:nvPr/>
        </p:nvSpPr>
        <p:spPr>
          <a:xfrm>
            <a:off x="6400875" y="319618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chemeClr val="bg1"/>
                </a:solidFill>
                <a:cs typeface="+mn-ea"/>
                <a:sym typeface="+mn-lt"/>
              </a:rPr>
              <a:t>Home</a:t>
            </a:r>
            <a:endParaRPr lang="en-US" altLang="zh-CN" sz="1400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7493834" y="319618"/>
            <a:ext cx="1299872" cy="331501"/>
            <a:chOff x="7493834" y="319618"/>
            <a:chExt cx="1299872" cy="331501"/>
          </a:xfrm>
        </p:grpSpPr>
        <p:sp>
          <p:nvSpPr>
            <p:cNvPr id="50" name="矩形: 圆角 49"/>
            <p:cNvSpPr/>
            <p:nvPr/>
          </p:nvSpPr>
          <p:spPr>
            <a:xfrm>
              <a:off x="7493834" y="343342"/>
              <a:ext cx="1299872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7580956" y="319618"/>
              <a:ext cx="11576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pc="100" dirty="0">
                  <a:solidFill>
                    <a:schemeClr val="bg1"/>
                  </a:solidFill>
                  <a:cs typeface="+mn-ea"/>
                  <a:sym typeface="+mn-lt"/>
                </a:rPr>
                <a:t>About Us </a:t>
              </a:r>
              <a:endParaRPr lang="en-US" altLang="zh-CN" sz="1400" spc="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9142552" y="319618"/>
            <a:ext cx="1045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chemeClr val="bg1"/>
                </a:solidFill>
                <a:cs typeface="+mn-ea"/>
                <a:sym typeface="+mn-lt"/>
              </a:rPr>
              <a:t>Portfolio</a:t>
            </a:r>
            <a:endParaRPr lang="en-US" altLang="zh-CN" sz="1400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564688" y="319618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chemeClr val="bg1"/>
                </a:solidFill>
                <a:cs typeface="+mn-ea"/>
                <a:sym typeface="+mn-lt"/>
              </a:rPr>
              <a:t>Contact </a:t>
            </a:r>
            <a:endParaRPr lang="en-US" altLang="zh-CN" sz="1400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83" name="图片 8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75648" y="4668940"/>
            <a:ext cx="2505308" cy="2476453"/>
          </a:xfrm>
          <a:custGeom>
            <a:avLst/>
            <a:gdLst>
              <a:gd name="connsiteX0" fmla="*/ 22170 w 6635038"/>
              <a:gd name="connsiteY0" fmla="*/ 0 h 6558619"/>
              <a:gd name="connsiteX1" fmla="*/ 2031225 w 6635038"/>
              <a:gd name="connsiteY1" fmla="*/ 0 h 6558619"/>
              <a:gd name="connsiteX2" fmla="*/ 2031225 w 6635038"/>
              <a:gd name="connsiteY2" fmla="*/ 546160 h 6558619"/>
              <a:gd name="connsiteX3" fmla="*/ 2304331 w 6635038"/>
              <a:gd name="connsiteY3" fmla="*/ 546160 h 6558619"/>
              <a:gd name="connsiteX4" fmla="*/ 1657004 w 6635038"/>
              <a:gd name="connsiteY4" fmla="*/ 729658 h 6558619"/>
              <a:gd name="connsiteX5" fmla="*/ 2275036 w 6635038"/>
              <a:gd name="connsiteY5" fmla="*/ 1845877 h 6558619"/>
              <a:gd name="connsiteX6" fmla="*/ 2140041 w 6635038"/>
              <a:gd name="connsiteY6" fmla="*/ 1787410 h 6558619"/>
              <a:gd name="connsiteX7" fmla="*/ 2538919 w 6635038"/>
              <a:gd name="connsiteY7" fmla="*/ 2795772 h 6558619"/>
              <a:gd name="connsiteX8" fmla="*/ 2653937 w 6635038"/>
              <a:gd name="connsiteY8" fmla="*/ 2530206 h 6558619"/>
              <a:gd name="connsiteX9" fmla="*/ 2930079 w 6635038"/>
              <a:gd name="connsiteY9" fmla="*/ 3028942 h 6558619"/>
              <a:gd name="connsiteX10" fmla="*/ 2929486 w 6635038"/>
              <a:gd name="connsiteY10" fmla="*/ 368947 h 6558619"/>
              <a:gd name="connsiteX11" fmla="*/ 2919832 w 6635038"/>
              <a:gd name="connsiteY11" fmla="*/ 371684 h 6558619"/>
              <a:gd name="connsiteX12" fmla="*/ 2919832 w 6635038"/>
              <a:gd name="connsiteY12" fmla="*/ 0 h 6558619"/>
              <a:gd name="connsiteX13" fmla="*/ 4209797 w 6635038"/>
              <a:gd name="connsiteY13" fmla="*/ 0 h 6558619"/>
              <a:gd name="connsiteX14" fmla="*/ 4209797 w 6635038"/>
              <a:gd name="connsiteY14" fmla="*/ 2958206 h 6558619"/>
              <a:gd name="connsiteX15" fmla="*/ 4356196 w 6635038"/>
              <a:gd name="connsiteY15" fmla="*/ 2958206 h 6558619"/>
              <a:gd name="connsiteX16" fmla="*/ 4356196 w 6635038"/>
              <a:gd name="connsiteY16" fmla="*/ 3324084 h 6558619"/>
              <a:gd name="connsiteX17" fmla="*/ 5480178 w 6635038"/>
              <a:gd name="connsiteY17" fmla="*/ 3324084 h 6558619"/>
              <a:gd name="connsiteX18" fmla="*/ 5480178 w 6635038"/>
              <a:gd name="connsiteY18" fmla="*/ 2958206 h 6558619"/>
              <a:gd name="connsiteX19" fmla="*/ 6635038 w 6635038"/>
              <a:gd name="connsiteY19" fmla="*/ 2958206 h 6558619"/>
              <a:gd name="connsiteX20" fmla="*/ 6635038 w 6635038"/>
              <a:gd name="connsiteY20" fmla="*/ 6558619 h 6558619"/>
              <a:gd name="connsiteX21" fmla="*/ 0 w 6635038"/>
              <a:gd name="connsiteY21" fmla="*/ 6558619 h 6558619"/>
              <a:gd name="connsiteX22" fmla="*/ 0 w 6635038"/>
              <a:gd name="connsiteY22" fmla="*/ 943116 h 6558619"/>
              <a:gd name="connsiteX23" fmla="*/ 22170 w 6635038"/>
              <a:gd name="connsiteY23" fmla="*/ 943116 h 655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635038" h="6558619">
                <a:moveTo>
                  <a:pt x="22170" y="0"/>
                </a:moveTo>
                <a:lnTo>
                  <a:pt x="2031225" y="0"/>
                </a:lnTo>
                <a:lnTo>
                  <a:pt x="2031225" y="546160"/>
                </a:lnTo>
                <a:lnTo>
                  <a:pt x="2304331" y="546160"/>
                </a:lnTo>
                <a:lnTo>
                  <a:pt x="1657004" y="729658"/>
                </a:lnTo>
                <a:lnTo>
                  <a:pt x="2275036" y="1845877"/>
                </a:lnTo>
                <a:lnTo>
                  <a:pt x="2140041" y="1787410"/>
                </a:lnTo>
                <a:lnTo>
                  <a:pt x="2538919" y="2795772"/>
                </a:lnTo>
                <a:lnTo>
                  <a:pt x="2653937" y="2530206"/>
                </a:lnTo>
                <a:lnTo>
                  <a:pt x="2930079" y="3028942"/>
                </a:lnTo>
                <a:lnTo>
                  <a:pt x="2929486" y="368947"/>
                </a:lnTo>
                <a:lnTo>
                  <a:pt x="2919832" y="371684"/>
                </a:lnTo>
                <a:lnTo>
                  <a:pt x="2919832" y="0"/>
                </a:lnTo>
                <a:lnTo>
                  <a:pt x="4209797" y="0"/>
                </a:lnTo>
                <a:lnTo>
                  <a:pt x="4209797" y="2958206"/>
                </a:lnTo>
                <a:lnTo>
                  <a:pt x="4356196" y="2958206"/>
                </a:lnTo>
                <a:lnTo>
                  <a:pt x="4356196" y="3324084"/>
                </a:lnTo>
                <a:lnTo>
                  <a:pt x="5480178" y="3324084"/>
                </a:lnTo>
                <a:lnTo>
                  <a:pt x="5480178" y="2958206"/>
                </a:lnTo>
                <a:lnTo>
                  <a:pt x="6635038" y="2958206"/>
                </a:lnTo>
                <a:lnTo>
                  <a:pt x="6635038" y="6558619"/>
                </a:lnTo>
                <a:lnTo>
                  <a:pt x="0" y="6558619"/>
                </a:lnTo>
                <a:lnTo>
                  <a:pt x="0" y="943116"/>
                </a:lnTo>
                <a:lnTo>
                  <a:pt x="22170" y="943116"/>
                </a:lnTo>
                <a:close/>
              </a:path>
            </a:pathLst>
          </a:custGeom>
        </p:spPr>
      </p:pic>
      <p:pic>
        <p:nvPicPr>
          <p:cNvPr id="84" name="图片 8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3402846" y="3910631"/>
            <a:ext cx="1069701" cy="1826627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58501" y="3912539"/>
            <a:ext cx="1069701" cy="1826627"/>
          </a:xfrm>
          <a:prstGeom prst="rect">
            <a:avLst/>
          </a:prstGeom>
        </p:spPr>
      </p:pic>
      <p:pic>
        <p:nvPicPr>
          <p:cNvPr id="85" name="图片 8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75600" y="4674933"/>
            <a:ext cx="1697518" cy="2898692"/>
          </a:xfrm>
          <a:prstGeom prst="rect">
            <a:avLst/>
          </a:prstGeom>
        </p:spPr>
      </p:pic>
      <p:sp>
        <p:nvSpPr>
          <p:cNvPr id="88" name="文本框 87"/>
          <p:cNvSpPr txBox="1"/>
          <p:nvPr/>
        </p:nvSpPr>
        <p:spPr>
          <a:xfrm>
            <a:off x="3527682" y="2547212"/>
            <a:ext cx="526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Evaluation Metrics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3443" y="3685549"/>
            <a:ext cx="1588557" cy="98339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24471" y="3777396"/>
            <a:ext cx="990769" cy="61333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58770" y="4985625"/>
            <a:ext cx="509182" cy="1484217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95701" y="5458164"/>
            <a:ext cx="784295" cy="1028752"/>
          </a:xfrm>
          <a:prstGeom prst="rect">
            <a:avLst/>
          </a:prstGeom>
        </p:spPr>
      </p:pic>
      <p:pic>
        <p:nvPicPr>
          <p:cNvPr id="95" name="图片 9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60748" y="5458164"/>
            <a:ext cx="411027" cy="539140"/>
          </a:xfrm>
          <a:prstGeom prst="rect">
            <a:avLst/>
          </a:prstGeom>
        </p:spPr>
      </p:pic>
      <p:pic>
        <p:nvPicPr>
          <p:cNvPr id="96" name="图片 9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75423" y="5965693"/>
            <a:ext cx="509182" cy="667889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05532" y="4594014"/>
            <a:ext cx="509182" cy="148421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7608309" y="5621609"/>
            <a:ext cx="517023" cy="701862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5056396" y="1480050"/>
            <a:ext cx="1740999" cy="1015663"/>
            <a:chOff x="5056396" y="1480050"/>
            <a:chExt cx="1740999" cy="1015663"/>
          </a:xfrm>
        </p:grpSpPr>
        <p:sp>
          <p:nvSpPr>
            <p:cNvPr id="87" name="文本框 86"/>
            <p:cNvSpPr txBox="1"/>
            <p:nvPr/>
          </p:nvSpPr>
          <p:spPr>
            <a:xfrm>
              <a:off x="5523993" y="1480050"/>
              <a:ext cx="12734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6000" dirty="0">
                  <a:solidFill>
                    <a:srgbClr val="304086"/>
                  </a:solidFill>
                  <a:cs typeface="+mn-ea"/>
                  <a:sym typeface="+mn-lt"/>
                </a:rPr>
                <a:t>04</a:t>
              </a:r>
              <a:endParaRPr lang="zh-CN" altLang="en-US" sz="6000" dirty="0">
                <a:solidFill>
                  <a:srgbClr val="304086"/>
                </a:solidFill>
                <a:cs typeface="+mn-ea"/>
                <a:sym typeface="+mn-lt"/>
              </a:endParaRPr>
            </a:p>
          </p:txBody>
        </p:sp>
        <p:sp>
          <p:nvSpPr>
            <p:cNvPr id="110" name="任意多边形: 形状 109"/>
            <p:cNvSpPr/>
            <p:nvPr/>
          </p:nvSpPr>
          <p:spPr>
            <a:xfrm rot="5400000">
              <a:off x="5036910" y="1931805"/>
              <a:ext cx="322893" cy="283922"/>
            </a:xfrm>
            <a:custGeom>
              <a:avLst/>
              <a:gdLst>
                <a:gd name="connsiteX0" fmla="*/ 0 w 2761802"/>
                <a:gd name="connsiteY0" fmla="*/ 2231611 h 2428472"/>
                <a:gd name="connsiteX1" fmla="*/ 4179 w 2761802"/>
                <a:gd name="connsiteY1" fmla="*/ 2190147 h 2428472"/>
                <a:gd name="connsiteX2" fmla="*/ 8183 w 2761802"/>
                <a:gd name="connsiteY2" fmla="*/ 2177249 h 2428472"/>
                <a:gd name="connsiteX3" fmla="*/ 1237619 w 2761802"/>
                <a:gd name="connsiteY3" fmla="*/ 57529 h 2428472"/>
                <a:gd name="connsiteX4" fmla="*/ 1298967 w 2761802"/>
                <a:gd name="connsiteY4" fmla="*/ 16167 h 2428472"/>
                <a:gd name="connsiteX5" fmla="*/ 1379050 w 2761802"/>
                <a:gd name="connsiteY5" fmla="*/ 0 h 2428472"/>
                <a:gd name="connsiteX6" fmla="*/ 1524530 w 2761802"/>
                <a:gd name="connsiteY6" fmla="*/ 60259 h 2428472"/>
                <a:gd name="connsiteX7" fmla="*/ 1544630 w 2761802"/>
                <a:gd name="connsiteY7" fmla="*/ 90072 h 2428472"/>
                <a:gd name="connsiteX8" fmla="*/ 1549295 w 2761802"/>
                <a:gd name="connsiteY8" fmla="*/ 90777 h 2428472"/>
                <a:gd name="connsiteX9" fmla="*/ 2718425 w 2761802"/>
                <a:gd name="connsiteY9" fmla="*/ 2106521 h 2428472"/>
                <a:gd name="connsiteX10" fmla="*/ 2717112 w 2761802"/>
                <a:gd name="connsiteY10" fmla="*/ 2109223 h 2428472"/>
                <a:gd name="connsiteX11" fmla="*/ 2737721 w 2761802"/>
                <a:gd name="connsiteY11" fmla="*/ 2139791 h 2428472"/>
                <a:gd name="connsiteX12" fmla="*/ 2746907 w 2761802"/>
                <a:gd name="connsiteY12" fmla="*/ 2155628 h 2428472"/>
                <a:gd name="connsiteX13" fmla="*/ 2757622 w 2761802"/>
                <a:gd name="connsiteY13" fmla="*/ 2190146 h 2428472"/>
                <a:gd name="connsiteX14" fmla="*/ 2761802 w 2761802"/>
                <a:gd name="connsiteY14" fmla="*/ 2231610 h 2428472"/>
                <a:gd name="connsiteX15" fmla="*/ 2636146 w 2761802"/>
                <a:gd name="connsiteY15" fmla="*/ 2421181 h 2428472"/>
                <a:gd name="connsiteX16" fmla="*/ 2612656 w 2761802"/>
                <a:gd name="connsiteY16" fmla="*/ 2428472 h 2428472"/>
                <a:gd name="connsiteX17" fmla="*/ 149141 w 2761802"/>
                <a:gd name="connsiteY17" fmla="*/ 2428472 h 2428472"/>
                <a:gd name="connsiteX18" fmla="*/ 125655 w 2761802"/>
                <a:gd name="connsiteY18" fmla="*/ 2421182 h 2428472"/>
                <a:gd name="connsiteX19" fmla="*/ 0 w 2761802"/>
                <a:gd name="connsiteY19" fmla="*/ 2231611 h 242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61802" h="2428472">
                  <a:moveTo>
                    <a:pt x="0" y="2231611"/>
                  </a:moveTo>
                  <a:cubicBezTo>
                    <a:pt x="0" y="2217407"/>
                    <a:pt x="1439" y="2203540"/>
                    <a:pt x="4179" y="2190147"/>
                  </a:cubicBezTo>
                  <a:lnTo>
                    <a:pt x="8183" y="2177249"/>
                  </a:lnTo>
                  <a:lnTo>
                    <a:pt x="1237619" y="57529"/>
                  </a:lnTo>
                  <a:lnTo>
                    <a:pt x="1298967" y="16167"/>
                  </a:lnTo>
                  <a:cubicBezTo>
                    <a:pt x="1323581" y="5757"/>
                    <a:pt x="1350643" y="0"/>
                    <a:pt x="1379050" y="0"/>
                  </a:cubicBezTo>
                  <a:cubicBezTo>
                    <a:pt x="1435864" y="0"/>
                    <a:pt x="1487298" y="23028"/>
                    <a:pt x="1524530" y="60259"/>
                  </a:cubicBezTo>
                  <a:lnTo>
                    <a:pt x="1544630" y="90072"/>
                  </a:lnTo>
                  <a:lnTo>
                    <a:pt x="1549295" y="90777"/>
                  </a:lnTo>
                  <a:lnTo>
                    <a:pt x="2718425" y="2106521"/>
                  </a:lnTo>
                  <a:lnTo>
                    <a:pt x="2717112" y="2109223"/>
                  </a:lnTo>
                  <a:lnTo>
                    <a:pt x="2737721" y="2139791"/>
                  </a:lnTo>
                  <a:lnTo>
                    <a:pt x="2746907" y="2155628"/>
                  </a:lnTo>
                  <a:lnTo>
                    <a:pt x="2757622" y="2190146"/>
                  </a:lnTo>
                  <a:cubicBezTo>
                    <a:pt x="2760362" y="2203539"/>
                    <a:pt x="2761802" y="2217406"/>
                    <a:pt x="2761802" y="2231610"/>
                  </a:cubicBezTo>
                  <a:cubicBezTo>
                    <a:pt x="2761802" y="2316830"/>
                    <a:pt x="2709989" y="2389948"/>
                    <a:pt x="2636146" y="2421181"/>
                  </a:cubicBezTo>
                  <a:lnTo>
                    <a:pt x="2612656" y="2428472"/>
                  </a:lnTo>
                  <a:lnTo>
                    <a:pt x="149141" y="2428472"/>
                  </a:lnTo>
                  <a:lnTo>
                    <a:pt x="125655" y="2421182"/>
                  </a:lnTo>
                  <a:cubicBezTo>
                    <a:pt x="51812" y="2389949"/>
                    <a:pt x="0" y="2316831"/>
                    <a:pt x="0" y="2231611"/>
                  </a:cubicBezTo>
                  <a:close/>
                </a:path>
              </a:pathLst>
            </a:cu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8" grpId="0"/>
      <p:bldP spid="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平行四边形 8"/>
          <p:cNvSpPr/>
          <p:nvPr/>
        </p:nvSpPr>
        <p:spPr>
          <a:xfrm>
            <a:off x="-1917291" y="-101600"/>
            <a:ext cx="7271366" cy="7823200"/>
          </a:xfrm>
          <a:prstGeom prst="parallelogram">
            <a:avLst/>
          </a:prstGeom>
          <a:gradFill flip="none" rotWithShape="1">
            <a:gsLst>
              <a:gs pos="0">
                <a:srgbClr val="8BA2F0"/>
              </a:gs>
              <a:gs pos="100000">
                <a:srgbClr val="AACBFE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8" name="圆角矩形 10"/>
          <p:cNvSpPr/>
          <p:nvPr/>
        </p:nvSpPr>
        <p:spPr>
          <a:xfrm>
            <a:off x="331667" y="1043012"/>
            <a:ext cx="766467" cy="76993"/>
          </a:xfrm>
          <a:prstGeom prst="roundRect">
            <a:avLst>
              <a:gd name="adj" fmla="val 50000"/>
            </a:avLst>
          </a:prstGeom>
          <a:solidFill>
            <a:srgbClr val="304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279453" y="531438"/>
            <a:ext cx="2960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solidFill>
                  <a:srgbClr val="304086"/>
                </a:solidFill>
                <a:cs typeface="+mn-ea"/>
                <a:sym typeface="+mn-lt"/>
              </a:rPr>
              <a:t>Evaluation Metrics:</a:t>
            </a:r>
            <a:endParaRPr lang="en-US" altLang="zh-CN" sz="2400" dirty="0">
              <a:solidFill>
                <a:srgbClr val="304086"/>
              </a:solidFill>
              <a:cs typeface="+mn-ea"/>
              <a:sym typeface="+mn-lt"/>
            </a:endParaRPr>
          </a:p>
        </p:txBody>
      </p:sp>
      <p:cxnSp>
        <p:nvCxnSpPr>
          <p:cNvPr id="145" name="直接连接符 144"/>
          <p:cNvCxnSpPr/>
          <p:nvPr/>
        </p:nvCxnSpPr>
        <p:spPr>
          <a:xfrm>
            <a:off x="6898587" y="448470"/>
            <a:ext cx="4698432" cy="0"/>
          </a:xfrm>
          <a:prstGeom prst="line">
            <a:avLst/>
          </a:prstGeom>
          <a:ln>
            <a:solidFill>
              <a:srgbClr val="304086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194551" y="1435722"/>
          <a:ext cx="5802897" cy="9694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3845"/>
                <a:gridCol w="1934526"/>
                <a:gridCol w="1934526"/>
              </a:tblGrid>
              <a:tr h="3231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真实情况</a:t>
                      </a:r>
                      <a:r>
                        <a:rPr lang="en-US" sz="1200" kern="100" dirty="0">
                          <a:effectLst/>
                        </a:rPr>
                        <a:t> \ </a:t>
                      </a:r>
                      <a:r>
                        <a:rPr lang="zh-CN" sz="1200" kern="100" dirty="0">
                          <a:effectLst/>
                        </a:rPr>
                        <a:t>预测结果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正面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负面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31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正面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TP</a:t>
                      </a:r>
                      <a:r>
                        <a:rPr lang="zh-CN" sz="1200" kern="100" dirty="0">
                          <a:effectLst/>
                        </a:rPr>
                        <a:t>（真正例）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FN</a:t>
                      </a:r>
                      <a:r>
                        <a:rPr lang="zh-CN" sz="1200" kern="100" dirty="0">
                          <a:effectLst/>
                        </a:rPr>
                        <a:t>（假反例）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31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负面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FP</a:t>
                      </a:r>
                      <a:r>
                        <a:rPr lang="zh-CN" sz="1200" kern="100">
                          <a:effectLst/>
                        </a:rPr>
                        <a:t>（假正例）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TN</a:t>
                      </a:r>
                      <a:r>
                        <a:rPr lang="zh-CN" sz="1200" kern="100" dirty="0">
                          <a:effectLst/>
                        </a:rPr>
                        <a:t>（真反例）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2568677" y="2736076"/>
                <a:ext cx="7054644" cy="789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zh-CN" altLang="en-US" sz="2400" i="0">
                          <a:latin typeface="Cambria Math" panose="02040503050406030204" pitchFamily="18" charset="0"/>
                        </a:rPr>
                        <m:t>recision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FP</m:t>
                          </m:r>
                        </m:den>
                      </m:f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77" y="2736076"/>
                <a:ext cx="7054644" cy="789960"/>
              </a:xfrm>
              <a:prstGeom prst="rect">
                <a:avLst/>
              </a:prstGeom>
              <a:blipFill rotWithShape="1">
                <a:blip r:embed="rId1"/>
                <a:stretch>
                  <a:fillRect l="-1" t="-63" r="8" b="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2785399" y="3521412"/>
                <a:ext cx="7054644" cy="789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zh-CN" altLang="en-US" sz="2400" i="0">
                          <a:latin typeface="Cambria Math" panose="02040503050406030204" pitchFamily="18" charset="0"/>
                        </a:rPr>
                        <m:t>ecall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FN</m:t>
                          </m:r>
                        </m:den>
                      </m:f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399" y="3521412"/>
                <a:ext cx="7054644" cy="789960"/>
              </a:xfrm>
              <a:prstGeom prst="rect">
                <a:avLst/>
              </a:prstGeom>
              <a:blipFill rotWithShape="1">
                <a:blip r:embed="rId2"/>
                <a:stretch>
                  <a:fillRect l="-4" t="-43" r="1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3240447" y="4386520"/>
                <a:ext cx="7054644" cy="10866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f>
                            <m:fPr>
                              <m:ctrlPr>
                                <a:rPr lang="zh-CN" altLang="en-US" sz="24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𝐏𝐫𝐞𝐜𝐢𝐬𝐢𝐨𝐧</m:t>
                              </m:r>
                            </m:den>
                          </m:f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24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𝐑𝐞𝐜𝐚𝐥𝐥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447" y="4386520"/>
                <a:ext cx="7054644" cy="1086644"/>
              </a:xfrm>
              <a:prstGeom prst="rect">
                <a:avLst/>
              </a:prstGeom>
              <a:blipFill rotWithShape="1">
                <a:blip r:embed="rId3"/>
                <a:stretch>
                  <a:fillRect l="-1" t="-53" r="7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95176" y="3010975"/>
            <a:ext cx="1163627" cy="2447189"/>
          </a:xfrm>
          <a:prstGeom prst="rect">
            <a:avLst/>
          </a:prstGeom>
        </p:spPr>
      </p:pic>
      <p:grpSp>
        <p:nvGrpSpPr>
          <p:cNvPr id="40" name="组合 39"/>
          <p:cNvGrpSpPr/>
          <p:nvPr/>
        </p:nvGrpSpPr>
        <p:grpSpPr>
          <a:xfrm>
            <a:off x="660106" y="294582"/>
            <a:ext cx="2653830" cy="307777"/>
            <a:chOff x="632295" y="294582"/>
            <a:chExt cx="2653830" cy="307777"/>
          </a:xfrm>
        </p:grpSpPr>
        <p:sp>
          <p:nvSpPr>
            <p:cNvPr id="41" name="矩形: 圆角 40"/>
            <p:cNvSpPr/>
            <p:nvPr/>
          </p:nvSpPr>
          <p:spPr>
            <a:xfrm>
              <a:off x="1333500" y="294582"/>
              <a:ext cx="1952625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456438" y="365664"/>
              <a:ext cx="155669" cy="165612"/>
              <a:chOff x="1423100" y="355337"/>
              <a:chExt cx="155669" cy="165612"/>
            </a:xfrm>
          </p:grpSpPr>
          <p:sp>
            <p:nvSpPr>
              <p:cNvPr id="46" name="圆: 空心 45"/>
              <p:cNvSpPr/>
              <p:nvPr/>
            </p:nvSpPr>
            <p:spPr>
              <a:xfrm>
                <a:off x="1423100" y="355337"/>
                <a:ext cx="122331" cy="122331"/>
              </a:xfrm>
              <a:prstGeom prst="donut">
                <a:avLst>
                  <a:gd name="adj" fmla="val 124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47" name="直接连接符 46"/>
              <p:cNvCxnSpPr>
                <a:stCxn id="46" idx="5"/>
              </p:cNvCxnSpPr>
              <p:nvPr/>
            </p:nvCxnSpPr>
            <p:spPr>
              <a:xfrm>
                <a:off x="1527516" y="459753"/>
                <a:ext cx="51253" cy="6119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直接连接符 42"/>
            <p:cNvCxnSpPr/>
            <p:nvPr/>
          </p:nvCxnSpPr>
          <p:spPr>
            <a:xfrm>
              <a:off x="632295" y="378081"/>
              <a:ext cx="213596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32295" y="448470"/>
              <a:ext cx="151683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632295" y="518859"/>
              <a:ext cx="106798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1147467" y="4674933"/>
            <a:ext cx="1697518" cy="2898692"/>
          </a:xfrm>
          <a:prstGeom prst="rect">
            <a:avLst/>
          </a:prstGeom>
        </p:spPr>
      </p:pic>
      <p:sp>
        <p:nvSpPr>
          <p:cNvPr id="54" name="文本框 53"/>
          <p:cNvSpPr txBox="1"/>
          <p:nvPr/>
        </p:nvSpPr>
        <p:spPr>
          <a:xfrm>
            <a:off x="6400875" y="319618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chemeClr val="bg1"/>
                </a:solidFill>
                <a:cs typeface="+mn-ea"/>
                <a:sym typeface="+mn-lt"/>
              </a:rPr>
              <a:t>Home</a:t>
            </a:r>
            <a:endParaRPr lang="en-US" altLang="zh-CN" sz="1400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7493834" y="319618"/>
            <a:ext cx="1299872" cy="331501"/>
            <a:chOff x="7493834" y="319618"/>
            <a:chExt cx="1299872" cy="331501"/>
          </a:xfrm>
        </p:grpSpPr>
        <p:sp>
          <p:nvSpPr>
            <p:cNvPr id="50" name="矩形: 圆角 49"/>
            <p:cNvSpPr/>
            <p:nvPr/>
          </p:nvSpPr>
          <p:spPr>
            <a:xfrm>
              <a:off x="7493834" y="343342"/>
              <a:ext cx="1299872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7580956" y="319618"/>
              <a:ext cx="11576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pc="100" dirty="0">
                  <a:solidFill>
                    <a:schemeClr val="bg1"/>
                  </a:solidFill>
                  <a:cs typeface="+mn-ea"/>
                  <a:sym typeface="+mn-lt"/>
                </a:rPr>
                <a:t>About Us </a:t>
              </a:r>
              <a:endParaRPr lang="en-US" altLang="zh-CN" sz="1400" spc="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9142552" y="319618"/>
            <a:ext cx="1045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chemeClr val="bg1"/>
                </a:solidFill>
                <a:cs typeface="+mn-ea"/>
                <a:sym typeface="+mn-lt"/>
              </a:rPr>
              <a:t>Portfolio</a:t>
            </a:r>
            <a:endParaRPr lang="en-US" altLang="zh-CN" sz="1400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564688" y="319618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chemeClr val="bg1"/>
                </a:solidFill>
                <a:cs typeface="+mn-ea"/>
                <a:sym typeface="+mn-lt"/>
              </a:rPr>
              <a:t>Contact </a:t>
            </a:r>
            <a:endParaRPr lang="en-US" altLang="zh-CN" sz="1400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83" name="图片 8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75648" y="4668940"/>
            <a:ext cx="2505308" cy="2476453"/>
          </a:xfrm>
          <a:custGeom>
            <a:avLst/>
            <a:gdLst>
              <a:gd name="connsiteX0" fmla="*/ 22170 w 6635038"/>
              <a:gd name="connsiteY0" fmla="*/ 0 h 6558619"/>
              <a:gd name="connsiteX1" fmla="*/ 2031225 w 6635038"/>
              <a:gd name="connsiteY1" fmla="*/ 0 h 6558619"/>
              <a:gd name="connsiteX2" fmla="*/ 2031225 w 6635038"/>
              <a:gd name="connsiteY2" fmla="*/ 546160 h 6558619"/>
              <a:gd name="connsiteX3" fmla="*/ 2304331 w 6635038"/>
              <a:gd name="connsiteY3" fmla="*/ 546160 h 6558619"/>
              <a:gd name="connsiteX4" fmla="*/ 1657004 w 6635038"/>
              <a:gd name="connsiteY4" fmla="*/ 729658 h 6558619"/>
              <a:gd name="connsiteX5" fmla="*/ 2275036 w 6635038"/>
              <a:gd name="connsiteY5" fmla="*/ 1845877 h 6558619"/>
              <a:gd name="connsiteX6" fmla="*/ 2140041 w 6635038"/>
              <a:gd name="connsiteY6" fmla="*/ 1787410 h 6558619"/>
              <a:gd name="connsiteX7" fmla="*/ 2538919 w 6635038"/>
              <a:gd name="connsiteY7" fmla="*/ 2795772 h 6558619"/>
              <a:gd name="connsiteX8" fmla="*/ 2653937 w 6635038"/>
              <a:gd name="connsiteY8" fmla="*/ 2530206 h 6558619"/>
              <a:gd name="connsiteX9" fmla="*/ 2930079 w 6635038"/>
              <a:gd name="connsiteY9" fmla="*/ 3028942 h 6558619"/>
              <a:gd name="connsiteX10" fmla="*/ 2929486 w 6635038"/>
              <a:gd name="connsiteY10" fmla="*/ 368947 h 6558619"/>
              <a:gd name="connsiteX11" fmla="*/ 2919832 w 6635038"/>
              <a:gd name="connsiteY11" fmla="*/ 371684 h 6558619"/>
              <a:gd name="connsiteX12" fmla="*/ 2919832 w 6635038"/>
              <a:gd name="connsiteY12" fmla="*/ 0 h 6558619"/>
              <a:gd name="connsiteX13" fmla="*/ 4209797 w 6635038"/>
              <a:gd name="connsiteY13" fmla="*/ 0 h 6558619"/>
              <a:gd name="connsiteX14" fmla="*/ 4209797 w 6635038"/>
              <a:gd name="connsiteY14" fmla="*/ 2958206 h 6558619"/>
              <a:gd name="connsiteX15" fmla="*/ 4356196 w 6635038"/>
              <a:gd name="connsiteY15" fmla="*/ 2958206 h 6558619"/>
              <a:gd name="connsiteX16" fmla="*/ 4356196 w 6635038"/>
              <a:gd name="connsiteY16" fmla="*/ 3324084 h 6558619"/>
              <a:gd name="connsiteX17" fmla="*/ 5480178 w 6635038"/>
              <a:gd name="connsiteY17" fmla="*/ 3324084 h 6558619"/>
              <a:gd name="connsiteX18" fmla="*/ 5480178 w 6635038"/>
              <a:gd name="connsiteY18" fmla="*/ 2958206 h 6558619"/>
              <a:gd name="connsiteX19" fmla="*/ 6635038 w 6635038"/>
              <a:gd name="connsiteY19" fmla="*/ 2958206 h 6558619"/>
              <a:gd name="connsiteX20" fmla="*/ 6635038 w 6635038"/>
              <a:gd name="connsiteY20" fmla="*/ 6558619 h 6558619"/>
              <a:gd name="connsiteX21" fmla="*/ 0 w 6635038"/>
              <a:gd name="connsiteY21" fmla="*/ 6558619 h 6558619"/>
              <a:gd name="connsiteX22" fmla="*/ 0 w 6635038"/>
              <a:gd name="connsiteY22" fmla="*/ 943116 h 6558619"/>
              <a:gd name="connsiteX23" fmla="*/ 22170 w 6635038"/>
              <a:gd name="connsiteY23" fmla="*/ 943116 h 655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635038" h="6558619">
                <a:moveTo>
                  <a:pt x="22170" y="0"/>
                </a:moveTo>
                <a:lnTo>
                  <a:pt x="2031225" y="0"/>
                </a:lnTo>
                <a:lnTo>
                  <a:pt x="2031225" y="546160"/>
                </a:lnTo>
                <a:lnTo>
                  <a:pt x="2304331" y="546160"/>
                </a:lnTo>
                <a:lnTo>
                  <a:pt x="1657004" y="729658"/>
                </a:lnTo>
                <a:lnTo>
                  <a:pt x="2275036" y="1845877"/>
                </a:lnTo>
                <a:lnTo>
                  <a:pt x="2140041" y="1787410"/>
                </a:lnTo>
                <a:lnTo>
                  <a:pt x="2538919" y="2795772"/>
                </a:lnTo>
                <a:lnTo>
                  <a:pt x="2653937" y="2530206"/>
                </a:lnTo>
                <a:lnTo>
                  <a:pt x="2930079" y="3028942"/>
                </a:lnTo>
                <a:lnTo>
                  <a:pt x="2929486" y="368947"/>
                </a:lnTo>
                <a:lnTo>
                  <a:pt x="2919832" y="371684"/>
                </a:lnTo>
                <a:lnTo>
                  <a:pt x="2919832" y="0"/>
                </a:lnTo>
                <a:lnTo>
                  <a:pt x="4209797" y="0"/>
                </a:lnTo>
                <a:lnTo>
                  <a:pt x="4209797" y="2958206"/>
                </a:lnTo>
                <a:lnTo>
                  <a:pt x="4356196" y="2958206"/>
                </a:lnTo>
                <a:lnTo>
                  <a:pt x="4356196" y="3324084"/>
                </a:lnTo>
                <a:lnTo>
                  <a:pt x="5480178" y="3324084"/>
                </a:lnTo>
                <a:lnTo>
                  <a:pt x="5480178" y="2958206"/>
                </a:lnTo>
                <a:lnTo>
                  <a:pt x="6635038" y="2958206"/>
                </a:lnTo>
                <a:lnTo>
                  <a:pt x="6635038" y="6558619"/>
                </a:lnTo>
                <a:lnTo>
                  <a:pt x="0" y="6558619"/>
                </a:lnTo>
                <a:lnTo>
                  <a:pt x="0" y="943116"/>
                </a:lnTo>
                <a:lnTo>
                  <a:pt x="22170" y="943116"/>
                </a:lnTo>
                <a:close/>
              </a:path>
            </a:pathLst>
          </a:custGeom>
        </p:spPr>
      </p:pic>
      <p:pic>
        <p:nvPicPr>
          <p:cNvPr id="84" name="图片 8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3402846" y="3910631"/>
            <a:ext cx="1069701" cy="1826627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58501" y="3912539"/>
            <a:ext cx="1069701" cy="1826627"/>
          </a:xfrm>
          <a:prstGeom prst="rect">
            <a:avLst/>
          </a:prstGeom>
        </p:spPr>
      </p:pic>
      <p:pic>
        <p:nvPicPr>
          <p:cNvPr id="85" name="图片 8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75600" y="4674933"/>
            <a:ext cx="1697518" cy="2898692"/>
          </a:xfrm>
          <a:prstGeom prst="rect">
            <a:avLst/>
          </a:prstGeom>
        </p:spPr>
      </p:pic>
      <p:sp>
        <p:nvSpPr>
          <p:cNvPr id="88" name="文本框 87"/>
          <p:cNvSpPr txBox="1"/>
          <p:nvPr/>
        </p:nvSpPr>
        <p:spPr>
          <a:xfrm>
            <a:off x="4595133" y="2590510"/>
            <a:ext cx="3131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Results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3443" y="3685549"/>
            <a:ext cx="1588557" cy="98339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24471" y="3777396"/>
            <a:ext cx="990769" cy="61333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58770" y="4985625"/>
            <a:ext cx="509182" cy="1484217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95701" y="5458164"/>
            <a:ext cx="784295" cy="1028752"/>
          </a:xfrm>
          <a:prstGeom prst="rect">
            <a:avLst/>
          </a:prstGeom>
        </p:spPr>
      </p:pic>
      <p:pic>
        <p:nvPicPr>
          <p:cNvPr id="95" name="图片 9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60748" y="5458164"/>
            <a:ext cx="411027" cy="539140"/>
          </a:xfrm>
          <a:prstGeom prst="rect">
            <a:avLst/>
          </a:prstGeom>
        </p:spPr>
      </p:pic>
      <p:pic>
        <p:nvPicPr>
          <p:cNvPr id="96" name="图片 9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75423" y="5965693"/>
            <a:ext cx="509182" cy="667889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05532" y="4594014"/>
            <a:ext cx="509182" cy="148421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7608309" y="5621609"/>
            <a:ext cx="517023" cy="701862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5056396" y="1480050"/>
            <a:ext cx="1740999" cy="1015663"/>
            <a:chOff x="5056396" y="1480050"/>
            <a:chExt cx="1740999" cy="1015663"/>
          </a:xfrm>
        </p:grpSpPr>
        <p:sp>
          <p:nvSpPr>
            <p:cNvPr id="87" name="文本框 86"/>
            <p:cNvSpPr txBox="1"/>
            <p:nvPr/>
          </p:nvSpPr>
          <p:spPr>
            <a:xfrm>
              <a:off x="5523993" y="1480050"/>
              <a:ext cx="12734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6000" dirty="0">
                  <a:solidFill>
                    <a:srgbClr val="304086"/>
                  </a:solidFill>
                  <a:cs typeface="+mn-ea"/>
                  <a:sym typeface="+mn-lt"/>
                </a:rPr>
                <a:t>05</a:t>
              </a:r>
              <a:endParaRPr lang="zh-CN" altLang="en-US" sz="6000" dirty="0">
                <a:solidFill>
                  <a:srgbClr val="304086"/>
                </a:solidFill>
                <a:cs typeface="+mn-ea"/>
                <a:sym typeface="+mn-lt"/>
              </a:endParaRPr>
            </a:p>
          </p:txBody>
        </p:sp>
        <p:sp>
          <p:nvSpPr>
            <p:cNvPr id="110" name="任意多边形: 形状 109"/>
            <p:cNvSpPr/>
            <p:nvPr/>
          </p:nvSpPr>
          <p:spPr>
            <a:xfrm rot="5400000">
              <a:off x="5036910" y="1931805"/>
              <a:ext cx="322893" cy="283922"/>
            </a:xfrm>
            <a:custGeom>
              <a:avLst/>
              <a:gdLst>
                <a:gd name="connsiteX0" fmla="*/ 0 w 2761802"/>
                <a:gd name="connsiteY0" fmla="*/ 2231611 h 2428472"/>
                <a:gd name="connsiteX1" fmla="*/ 4179 w 2761802"/>
                <a:gd name="connsiteY1" fmla="*/ 2190147 h 2428472"/>
                <a:gd name="connsiteX2" fmla="*/ 8183 w 2761802"/>
                <a:gd name="connsiteY2" fmla="*/ 2177249 h 2428472"/>
                <a:gd name="connsiteX3" fmla="*/ 1237619 w 2761802"/>
                <a:gd name="connsiteY3" fmla="*/ 57529 h 2428472"/>
                <a:gd name="connsiteX4" fmla="*/ 1298967 w 2761802"/>
                <a:gd name="connsiteY4" fmla="*/ 16167 h 2428472"/>
                <a:gd name="connsiteX5" fmla="*/ 1379050 w 2761802"/>
                <a:gd name="connsiteY5" fmla="*/ 0 h 2428472"/>
                <a:gd name="connsiteX6" fmla="*/ 1524530 w 2761802"/>
                <a:gd name="connsiteY6" fmla="*/ 60259 h 2428472"/>
                <a:gd name="connsiteX7" fmla="*/ 1544630 w 2761802"/>
                <a:gd name="connsiteY7" fmla="*/ 90072 h 2428472"/>
                <a:gd name="connsiteX8" fmla="*/ 1549295 w 2761802"/>
                <a:gd name="connsiteY8" fmla="*/ 90777 h 2428472"/>
                <a:gd name="connsiteX9" fmla="*/ 2718425 w 2761802"/>
                <a:gd name="connsiteY9" fmla="*/ 2106521 h 2428472"/>
                <a:gd name="connsiteX10" fmla="*/ 2717112 w 2761802"/>
                <a:gd name="connsiteY10" fmla="*/ 2109223 h 2428472"/>
                <a:gd name="connsiteX11" fmla="*/ 2737721 w 2761802"/>
                <a:gd name="connsiteY11" fmla="*/ 2139791 h 2428472"/>
                <a:gd name="connsiteX12" fmla="*/ 2746907 w 2761802"/>
                <a:gd name="connsiteY12" fmla="*/ 2155628 h 2428472"/>
                <a:gd name="connsiteX13" fmla="*/ 2757622 w 2761802"/>
                <a:gd name="connsiteY13" fmla="*/ 2190146 h 2428472"/>
                <a:gd name="connsiteX14" fmla="*/ 2761802 w 2761802"/>
                <a:gd name="connsiteY14" fmla="*/ 2231610 h 2428472"/>
                <a:gd name="connsiteX15" fmla="*/ 2636146 w 2761802"/>
                <a:gd name="connsiteY15" fmla="*/ 2421181 h 2428472"/>
                <a:gd name="connsiteX16" fmla="*/ 2612656 w 2761802"/>
                <a:gd name="connsiteY16" fmla="*/ 2428472 h 2428472"/>
                <a:gd name="connsiteX17" fmla="*/ 149141 w 2761802"/>
                <a:gd name="connsiteY17" fmla="*/ 2428472 h 2428472"/>
                <a:gd name="connsiteX18" fmla="*/ 125655 w 2761802"/>
                <a:gd name="connsiteY18" fmla="*/ 2421182 h 2428472"/>
                <a:gd name="connsiteX19" fmla="*/ 0 w 2761802"/>
                <a:gd name="connsiteY19" fmla="*/ 2231611 h 242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61802" h="2428472">
                  <a:moveTo>
                    <a:pt x="0" y="2231611"/>
                  </a:moveTo>
                  <a:cubicBezTo>
                    <a:pt x="0" y="2217407"/>
                    <a:pt x="1439" y="2203540"/>
                    <a:pt x="4179" y="2190147"/>
                  </a:cubicBezTo>
                  <a:lnTo>
                    <a:pt x="8183" y="2177249"/>
                  </a:lnTo>
                  <a:lnTo>
                    <a:pt x="1237619" y="57529"/>
                  </a:lnTo>
                  <a:lnTo>
                    <a:pt x="1298967" y="16167"/>
                  </a:lnTo>
                  <a:cubicBezTo>
                    <a:pt x="1323581" y="5757"/>
                    <a:pt x="1350643" y="0"/>
                    <a:pt x="1379050" y="0"/>
                  </a:cubicBezTo>
                  <a:cubicBezTo>
                    <a:pt x="1435864" y="0"/>
                    <a:pt x="1487298" y="23028"/>
                    <a:pt x="1524530" y="60259"/>
                  </a:cubicBezTo>
                  <a:lnTo>
                    <a:pt x="1544630" y="90072"/>
                  </a:lnTo>
                  <a:lnTo>
                    <a:pt x="1549295" y="90777"/>
                  </a:lnTo>
                  <a:lnTo>
                    <a:pt x="2718425" y="2106521"/>
                  </a:lnTo>
                  <a:lnTo>
                    <a:pt x="2717112" y="2109223"/>
                  </a:lnTo>
                  <a:lnTo>
                    <a:pt x="2737721" y="2139791"/>
                  </a:lnTo>
                  <a:lnTo>
                    <a:pt x="2746907" y="2155628"/>
                  </a:lnTo>
                  <a:lnTo>
                    <a:pt x="2757622" y="2190146"/>
                  </a:lnTo>
                  <a:cubicBezTo>
                    <a:pt x="2760362" y="2203539"/>
                    <a:pt x="2761802" y="2217406"/>
                    <a:pt x="2761802" y="2231610"/>
                  </a:cubicBezTo>
                  <a:cubicBezTo>
                    <a:pt x="2761802" y="2316830"/>
                    <a:pt x="2709989" y="2389948"/>
                    <a:pt x="2636146" y="2421181"/>
                  </a:cubicBezTo>
                  <a:lnTo>
                    <a:pt x="2612656" y="2428472"/>
                  </a:lnTo>
                  <a:lnTo>
                    <a:pt x="149141" y="2428472"/>
                  </a:lnTo>
                  <a:lnTo>
                    <a:pt x="125655" y="2421182"/>
                  </a:lnTo>
                  <a:cubicBezTo>
                    <a:pt x="51812" y="2389949"/>
                    <a:pt x="0" y="2316831"/>
                    <a:pt x="0" y="2231611"/>
                  </a:cubicBezTo>
                  <a:close/>
                </a:path>
              </a:pathLst>
            </a:cu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8" grpId="0"/>
      <p:bldP spid="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平行四边形 8"/>
          <p:cNvSpPr/>
          <p:nvPr/>
        </p:nvSpPr>
        <p:spPr>
          <a:xfrm>
            <a:off x="-1917291" y="-101600"/>
            <a:ext cx="7271366" cy="7823200"/>
          </a:xfrm>
          <a:prstGeom prst="parallelogram">
            <a:avLst/>
          </a:prstGeom>
          <a:gradFill flip="none" rotWithShape="1">
            <a:gsLst>
              <a:gs pos="0">
                <a:srgbClr val="8BA2F0"/>
              </a:gs>
              <a:gs pos="100000">
                <a:srgbClr val="AACBFE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8" name="圆角矩形 10"/>
          <p:cNvSpPr/>
          <p:nvPr/>
        </p:nvSpPr>
        <p:spPr>
          <a:xfrm>
            <a:off x="606024" y="1077412"/>
            <a:ext cx="766467" cy="76993"/>
          </a:xfrm>
          <a:prstGeom prst="roundRect">
            <a:avLst>
              <a:gd name="adj" fmla="val 50000"/>
            </a:avLst>
          </a:prstGeom>
          <a:solidFill>
            <a:srgbClr val="304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606024" y="489650"/>
            <a:ext cx="2960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solidFill>
                  <a:srgbClr val="304086"/>
                </a:solidFill>
                <a:cs typeface="+mn-ea"/>
                <a:sym typeface="+mn-lt"/>
              </a:rPr>
              <a:t>Results:</a:t>
            </a:r>
            <a:endParaRPr lang="en-US" altLang="zh-CN" sz="2400" dirty="0">
              <a:solidFill>
                <a:srgbClr val="304086"/>
              </a:solidFill>
              <a:cs typeface="+mn-ea"/>
              <a:sym typeface="+mn-lt"/>
            </a:endParaRPr>
          </a:p>
        </p:txBody>
      </p:sp>
      <p:cxnSp>
        <p:nvCxnSpPr>
          <p:cNvPr id="145" name="直接连接符 144"/>
          <p:cNvCxnSpPr/>
          <p:nvPr/>
        </p:nvCxnSpPr>
        <p:spPr>
          <a:xfrm>
            <a:off x="6898587" y="448470"/>
            <a:ext cx="4698432" cy="0"/>
          </a:xfrm>
          <a:prstGeom prst="line">
            <a:avLst/>
          </a:prstGeom>
          <a:ln>
            <a:solidFill>
              <a:srgbClr val="304086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06024" y="1362435"/>
            <a:ext cx="11548802" cy="2270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Currently the model is not perfect. To make an intuitive comparison, we substitute the written Naive Bayes classifier with the </a:t>
            </a:r>
            <a:r>
              <a:rPr lang="en-US" altLang="zh-CN" sz="2400" b="1" dirty="0" err="1"/>
              <a:t>BernoulliNB</a:t>
            </a:r>
            <a:r>
              <a:rPr lang="en-US" altLang="zh-CN" sz="2400" dirty="0"/>
              <a:t> and </a:t>
            </a:r>
            <a:r>
              <a:rPr lang="en-US" altLang="zh-CN" sz="2400" b="1" dirty="0"/>
              <a:t>support vector classifier(SVC). </a:t>
            </a:r>
            <a:r>
              <a:rPr lang="en-US" altLang="zh-CN" sz="2400" dirty="0"/>
              <a:t>We call them separately from </a:t>
            </a:r>
            <a:r>
              <a:rPr lang="en-US" altLang="zh-CN" sz="2400" i="1" dirty="0" err="1"/>
              <a:t>sklearn.naive</a:t>
            </a:r>
            <a:r>
              <a:rPr lang="en-US" altLang="zh-CN" sz="2400" i="1" dirty="0"/>
              <a:t> bayes</a:t>
            </a:r>
            <a:r>
              <a:rPr lang="en-US" altLang="zh-CN" sz="2400" dirty="0"/>
              <a:t> and </a:t>
            </a:r>
            <a:r>
              <a:rPr lang="en-US" altLang="zh-CN" sz="2400" i="1" dirty="0" err="1"/>
              <a:t>sklearn.svm</a:t>
            </a:r>
            <a:r>
              <a:rPr lang="en-US" altLang="zh-CN" sz="2400" i="1" dirty="0"/>
              <a:t>.</a:t>
            </a:r>
            <a:endParaRPr lang="en-US" altLang="zh-CN" sz="2400" i="1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The outcomes are as follows.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24" y="3841215"/>
            <a:ext cx="9708972" cy="234117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95176" y="3010975"/>
            <a:ext cx="1163627" cy="2447189"/>
          </a:xfrm>
          <a:prstGeom prst="rect">
            <a:avLst/>
          </a:prstGeom>
        </p:spPr>
      </p:pic>
      <p:grpSp>
        <p:nvGrpSpPr>
          <p:cNvPr id="40" name="组合 39"/>
          <p:cNvGrpSpPr/>
          <p:nvPr/>
        </p:nvGrpSpPr>
        <p:grpSpPr>
          <a:xfrm>
            <a:off x="660106" y="294582"/>
            <a:ext cx="2653830" cy="307777"/>
            <a:chOff x="632295" y="294582"/>
            <a:chExt cx="2653830" cy="307777"/>
          </a:xfrm>
        </p:grpSpPr>
        <p:sp>
          <p:nvSpPr>
            <p:cNvPr id="41" name="矩形: 圆角 40"/>
            <p:cNvSpPr/>
            <p:nvPr/>
          </p:nvSpPr>
          <p:spPr>
            <a:xfrm>
              <a:off x="1333500" y="294582"/>
              <a:ext cx="1952625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456438" y="365664"/>
              <a:ext cx="155669" cy="165612"/>
              <a:chOff x="1423100" y="355337"/>
              <a:chExt cx="155669" cy="165612"/>
            </a:xfrm>
          </p:grpSpPr>
          <p:sp>
            <p:nvSpPr>
              <p:cNvPr id="46" name="圆: 空心 45"/>
              <p:cNvSpPr/>
              <p:nvPr/>
            </p:nvSpPr>
            <p:spPr>
              <a:xfrm>
                <a:off x="1423100" y="355337"/>
                <a:ext cx="122331" cy="122331"/>
              </a:xfrm>
              <a:prstGeom prst="donut">
                <a:avLst>
                  <a:gd name="adj" fmla="val 124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47" name="直接连接符 46"/>
              <p:cNvCxnSpPr>
                <a:stCxn id="46" idx="5"/>
              </p:cNvCxnSpPr>
              <p:nvPr/>
            </p:nvCxnSpPr>
            <p:spPr>
              <a:xfrm>
                <a:off x="1527516" y="459753"/>
                <a:ext cx="51253" cy="6119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直接连接符 42"/>
            <p:cNvCxnSpPr/>
            <p:nvPr/>
          </p:nvCxnSpPr>
          <p:spPr>
            <a:xfrm>
              <a:off x="632295" y="378081"/>
              <a:ext cx="213596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32295" y="448470"/>
              <a:ext cx="151683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632295" y="518859"/>
              <a:ext cx="106798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1147467" y="4674933"/>
            <a:ext cx="1697518" cy="2898692"/>
          </a:xfrm>
          <a:prstGeom prst="rect">
            <a:avLst/>
          </a:prstGeom>
        </p:spPr>
      </p:pic>
      <p:sp>
        <p:nvSpPr>
          <p:cNvPr id="54" name="文本框 53"/>
          <p:cNvSpPr txBox="1"/>
          <p:nvPr/>
        </p:nvSpPr>
        <p:spPr>
          <a:xfrm>
            <a:off x="6400875" y="319618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chemeClr val="bg1"/>
                </a:solidFill>
                <a:cs typeface="+mn-ea"/>
                <a:sym typeface="+mn-lt"/>
              </a:rPr>
              <a:t>Home</a:t>
            </a:r>
            <a:endParaRPr lang="en-US" altLang="zh-CN" sz="1400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7493834" y="319618"/>
            <a:ext cx="1299872" cy="331501"/>
            <a:chOff x="7493834" y="319618"/>
            <a:chExt cx="1299872" cy="331501"/>
          </a:xfrm>
        </p:grpSpPr>
        <p:sp>
          <p:nvSpPr>
            <p:cNvPr id="50" name="矩形: 圆角 49"/>
            <p:cNvSpPr/>
            <p:nvPr/>
          </p:nvSpPr>
          <p:spPr>
            <a:xfrm>
              <a:off x="7493834" y="343342"/>
              <a:ext cx="1299872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7580956" y="319618"/>
              <a:ext cx="11576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pc="100" dirty="0">
                  <a:solidFill>
                    <a:schemeClr val="bg1"/>
                  </a:solidFill>
                  <a:cs typeface="+mn-ea"/>
                  <a:sym typeface="+mn-lt"/>
                </a:rPr>
                <a:t>About Us </a:t>
              </a:r>
              <a:endParaRPr lang="en-US" altLang="zh-CN" sz="1400" spc="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9142552" y="319618"/>
            <a:ext cx="1045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chemeClr val="bg1"/>
                </a:solidFill>
                <a:cs typeface="+mn-ea"/>
                <a:sym typeface="+mn-lt"/>
              </a:rPr>
              <a:t>Portfolio</a:t>
            </a:r>
            <a:endParaRPr lang="en-US" altLang="zh-CN" sz="1400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564688" y="319618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chemeClr val="bg1"/>
                </a:solidFill>
                <a:cs typeface="+mn-ea"/>
                <a:sym typeface="+mn-lt"/>
              </a:rPr>
              <a:t>Contact </a:t>
            </a:r>
            <a:endParaRPr lang="en-US" altLang="zh-CN" sz="1400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83" name="图片 8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75648" y="4668940"/>
            <a:ext cx="2505308" cy="2476453"/>
          </a:xfrm>
          <a:custGeom>
            <a:avLst/>
            <a:gdLst>
              <a:gd name="connsiteX0" fmla="*/ 22170 w 6635038"/>
              <a:gd name="connsiteY0" fmla="*/ 0 h 6558619"/>
              <a:gd name="connsiteX1" fmla="*/ 2031225 w 6635038"/>
              <a:gd name="connsiteY1" fmla="*/ 0 h 6558619"/>
              <a:gd name="connsiteX2" fmla="*/ 2031225 w 6635038"/>
              <a:gd name="connsiteY2" fmla="*/ 546160 h 6558619"/>
              <a:gd name="connsiteX3" fmla="*/ 2304331 w 6635038"/>
              <a:gd name="connsiteY3" fmla="*/ 546160 h 6558619"/>
              <a:gd name="connsiteX4" fmla="*/ 1657004 w 6635038"/>
              <a:gd name="connsiteY4" fmla="*/ 729658 h 6558619"/>
              <a:gd name="connsiteX5" fmla="*/ 2275036 w 6635038"/>
              <a:gd name="connsiteY5" fmla="*/ 1845877 h 6558619"/>
              <a:gd name="connsiteX6" fmla="*/ 2140041 w 6635038"/>
              <a:gd name="connsiteY6" fmla="*/ 1787410 h 6558619"/>
              <a:gd name="connsiteX7" fmla="*/ 2538919 w 6635038"/>
              <a:gd name="connsiteY7" fmla="*/ 2795772 h 6558619"/>
              <a:gd name="connsiteX8" fmla="*/ 2653937 w 6635038"/>
              <a:gd name="connsiteY8" fmla="*/ 2530206 h 6558619"/>
              <a:gd name="connsiteX9" fmla="*/ 2930079 w 6635038"/>
              <a:gd name="connsiteY9" fmla="*/ 3028942 h 6558619"/>
              <a:gd name="connsiteX10" fmla="*/ 2929486 w 6635038"/>
              <a:gd name="connsiteY10" fmla="*/ 368947 h 6558619"/>
              <a:gd name="connsiteX11" fmla="*/ 2919832 w 6635038"/>
              <a:gd name="connsiteY11" fmla="*/ 371684 h 6558619"/>
              <a:gd name="connsiteX12" fmla="*/ 2919832 w 6635038"/>
              <a:gd name="connsiteY12" fmla="*/ 0 h 6558619"/>
              <a:gd name="connsiteX13" fmla="*/ 4209797 w 6635038"/>
              <a:gd name="connsiteY13" fmla="*/ 0 h 6558619"/>
              <a:gd name="connsiteX14" fmla="*/ 4209797 w 6635038"/>
              <a:gd name="connsiteY14" fmla="*/ 2958206 h 6558619"/>
              <a:gd name="connsiteX15" fmla="*/ 4356196 w 6635038"/>
              <a:gd name="connsiteY15" fmla="*/ 2958206 h 6558619"/>
              <a:gd name="connsiteX16" fmla="*/ 4356196 w 6635038"/>
              <a:gd name="connsiteY16" fmla="*/ 3324084 h 6558619"/>
              <a:gd name="connsiteX17" fmla="*/ 5480178 w 6635038"/>
              <a:gd name="connsiteY17" fmla="*/ 3324084 h 6558619"/>
              <a:gd name="connsiteX18" fmla="*/ 5480178 w 6635038"/>
              <a:gd name="connsiteY18" fmla="*/ 2958206 h 6558619"/>
              <a:gd name="connsiteX19" fmla="*/ 6635038 w 6635038"/>
              <a:gd name="connsiteY19" fmla="*/ 2958206 h 6558619"/>
              <a:gd name="connsiteX20" fmla="*/ 6635038 w 6635038"/>
              <a:gd name="connsiteY20" fmla="*/ 6558619 h 6558619"/>
              <a:gd name="connsiteX21" fmla="*/ 0 w 6635038"/>
              <a:gd name="connsiteY21" fmla="*/ 6558619 h 6558619"/>
              <a:gd name="connsiteX22" fmla="*/ 0 w 6635038"/>
              <a:gd name="connsiteY22" fmla="*/ 943116 h 6558619"/>
              <a:gd name="connsiteX23" fmla="*/ 22170 w 6635038"/>
              <a:gd name="connsiteY23" fmla="*/ 943116 h 655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635038" h="6558619">
                <a:moveTo>
                  <a:pt x="22170" y="0"/>
                </a:moveTo>
                <a:lnTo>
                  <a:pt x="2031225" y="0"/>
                </a:lnTo>
                <a:lnTo>
                  <a:pt x="2031225" y="546160"/>
                </a:lnTo>
                <a:lnTo>
                  <a:pt x="2304331" y="546160"/>
                </a:lnTo>
                <a:lnTo>
                  <a:pt x="1657004" y="729658"/>
                </a:lnTo>
                <a:lnTo>
                  <a:pt x="2275036" y="1845877"/>
                </a:lnTo>
                <a:lnTo>
                  <a:pt x="2140041" y="1787410"/>
                </a:lnTo>
                <a:lnTo>
                  <a:pt x="2538919" y="2795772"/>
                </a:lnTo>
                <a:lnTo>
                  <a:pt x="2653937" y="2530206"/>
                </a:lnTo>
                <a:lnTo>
                  <a:pt x="2930079" y="3028942"/>
                </a:lnTo>
                <a:lnTo>
                  <a:pt x="2929486" y="368947"/>
                </a:lnTo>
                <a:lnTo>
                  <a:pt x="2919832" y="371684"/>
                </a:lnTo>
                <a:lnTo>
                  <a:pt x="2919832" y="0"/>
                </a:lnTo>
                <a:lnTo>
                  <a:pt x="4209797" y="0"/>
                </a:lnTo>
                <a:lnTo>
                  <a:pt x="4209797" y="2958206"/>
                </a:lnTo>
                <a:lnTo>
                  <a:pt x="4356196" y="2958206"/>
                </a:lnTo>
                <a:lnTo>
                  <a:pt x="4356196" y="3324084"/>
                </a:lnTo>
                <a:lnTo>
                  <a:pt x="5480178" y="3324084"/>
                </a:lnTo>
                <a:lnTo>
                  <a:pt x="5480178" y="2958206"/>
                </a:lnTo>
                <a:lnTo>
                  <a:pt x="6635038" y="2958206"/>
                </a:lnTo>
                <a:lnTo>
                  <a:pt x="6635038" y="6558619"/>
                </a:lnTo>
                <a:lnTo>
                  <a:pt x="0" y="6558619"/>
                </a:lnTo>
                <a:lnTo>
                  <a:pt x="0" y="943116"/>
                </a:lnTo>
                <a:lnTo>
                  <a:pt x="22170" y="943116"/>
                </a:lnTo>
                <a:close/>
              </a:path>
            </a:pathLst>
          </a:custGeom>
        </p:spPr>
      </p:pic>
      <p:pic>
        <p:nvPicPr>
          <p:cNvPr id="84" name="图片 8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3402846" y="3910631"/>
            <a:ext cx="1069701" cy="1826627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58501" y="3912539"/>
            <a:ext cx="1069701" cy="1826627"/>
          </a:xfrm>
          <a:prstGeom prst="rect">
            <a:avLst/>
          </a:prstGeom>
        </p:spPr>
      </p:pic>
      <p:pic>
        <p:nvPicPr>
          <p:cNvPr id="85" name="图片 8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75600" y="4674933"/>
            <a:ext cx="1697518" cy="2898692"/>
          </a:xfrm>
          <a:prstGeom prst="rect">
            <a:avLst/>
          </a:prstGeom>
        </p:spPr>
      </p:pic>
      <p:sp>
        <p:nvSpPr>
          <p:cNvPr id="88" name="文本框 87"/>
          <p:cNvSpPr txBox="1"/>
          <p:nvPr/>
        </p:nvSpPr>
        <p:spPr>
          <a:xfrm>
            <a:off x="3527682" y="2547212"/>
            <a:ext cx="526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External Libraries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3443" y="3685549"/>
            <a:ext cx="1588557" cy="98339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24471" y="3777396"/>
            <a:ext cx="990769" cy="61333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58770" y="4985625"/>
            <a:ext cx="509182" cy="1484217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95701" y="5458164"/>
            <a:ext cx="784295" cy="1028752"/>
          </a:xfrm>
          <a:prstGeom prst="rect">
            <a:avLst/>
          </a:prstGeom>
        </p:spPr>
      </p:pic>
      <p:pic>
        <p:nvPicPr>
          <p:cNvPr id="95" name="图片 9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60748" y="5458164"/>
            <a:ext cx="411027" cy="539140"/>
          </a:xfrm>
          <a:prstGeom prst="rect">
            <a:avLst/>
          </a:prstGeom>
        </p:spPr>
      </p:pic>
      <p:pic>
        <p:nvPicPr>
          <p:cNvPr id="96" name="图片 9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75423" y="5965693"/>
            <a:ext cx="509182" cy="667889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05532" y="4594014"/>
            <a:ext cx="509182" cy="148421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7608309" y="5621609"/>
            <a:ext cx="517023" cy="701862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5056396" y="1480050"/>
            <a:ext cx="1740999" cy="1015663"/>
            <a:chOff x="5056396" y="1480050"/>
            <a:chExt cx="1740999" cy="1015663"/>
          </a:xfrm>
        </p:grpSpPr>
        <p:sp>
          <p:nvSpPr>
            <p:cNvPr id="87" name="文本框 86"/>
            <p:cNvSpPr txBox="1"/>
            <p:nvPr/>
          </p:nvSpPr>
          <p:spPr>
            <a:xfrm>
              <a:off x="5523993" y="1480050"/>
              <a:ext cx="12734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6000" dirty="0">
                  <a:solidFill>
                    <a:srgbClr val="304086"/>
                  </a:solidFill>
                  <a:cs typeface="+mn-ea"/>
                  <a:sym typeface="+mn-lt"/>
                </a:rPr>
                <a:t>06</a:t>
              </a:r>
              <a:endParaRPr lang="zh-CN" altLang="en-US" sz="6000" dirty="0">
                <a:solidFill>
                  <a:srgbClr val="304086"/>
                </a:solidFill>
                <a:cs typeface="+mn-ea"/>
                <a:sym typeface="+mn-lt"/>
              </a:endParaRPr>
            </a:p>
          </p:txBody>
        </p:sp>
        <p:sp>
          <p:nvSpPr>
            <p:cNvPr id="110" name="任意多边形: 形状 109"/>
            <p:cNvSpPr/>
            <p:nvPr/>
          </p:nvSpPr>
          <p:spPr>
            <a:xfrm rot="5400000">
              <a:off x="5036910" y="1931805"/>
              <a:ext cx="322893" cy="283922"/>
            </a:xfrm>
            <a:custGeom>
              <a:avLst/>
              <a:gdLst>
                <a:gd name="connsiteX0" fmla="*/ 0 w 2761802"/>
                <a:gd name="connsiteY0" fmla="*/ 2231611 h 2428472"/>
                <a:gd name="connsiteX1" fmla="*/ 4179 w 2761802"/>
                <a:gd name="connsiteY1" fmla="*/ 2190147 h 2428472"/>
                <a:gd name="connsiteX2" fmla="*/ 8183 w 2761802"/>
                <a:gd name="connsiteY2" fmla="*/ 2177249 h 2428472"/>
                <a:gd name="connsiteX3" fmla="*/ 1237619 w 2761802"/>
                <a:gd name="connsiteY3" fmla="*/ 57529 h 2428472"/>
                <a:gd name="connsiteX4" fmla="*/ 1298967 w 2761802"/>
                <a:gd name="connsiteY4" fmla="*/ 16167 h 2428472"/>
                <a:gd name="connsiteX5" fmla="*/ 1379050 w 2761802"/>
                <a:gd name="connsiteY5" fmla="*/ 0 h 2428472"/>
                <a:gd name="connsiteX6" fmla="*/ 1524530 w 2761802"/>
                <a:gd name="connsiteY6" fmla="*/ 60259 h 2428472"/>
                <a:gd name="connsiteX7" fmla="*/ 1544630 w 2761802"/>
                <a:gd name="connsiteY7" fmla="*/ 90072 h 2428472"/>
                <a:gd name="connsiteX8" fmla="*/ 1549295 w 2761802"/>
                <a:gd name="connsiteY8" fmla="*/ 90777 h 2428472"/>
                <a:gd name="connsiteX9" fmla="*/ 2718425 w 2761802"/>
                <a:gd name="connsiteY9" fmla="*/ 2106521 h 2428472"/>
                <a:gd name="connsiteX10" fmla="*/ 2717112 w 2761802"/>
                <a:gd name="connsiteY10" fmla="*/ 2109223 h 2428472"/>
                <a:gd name="connsiteX11" fmla="*/ 2737721 w 2761802"/>
                <a:gd name="connsiteY11" fmla="*/ 2139791 h 2428472"/>
                <a:gd name="connsiteX12" fmla="*/ 2746907 w 2761802"/>
                <a:gd name="connsiteY12" fmla="*/ 2155628 h 2428472"/>
                <a:gd name="connsiteX13" fmla="*/ 2757622 w 2761802"/>
                <a:gd name="connsiteY13" fmla="*/ 2190146 h 2428472"/>
                <a:gd name="connsiteX14" fmla="*/ 2761802 w 2761802"/>
                <a:gd name="connsiteY14" fmla="*/ 2231610 h 2428472"/>
                <a:gd name="connsiteX15" fmla="*/ 2636146 w 2761802"/>
                <a:gd name="connsiteY15" fmla="*/ 2421181 h 2428472"/>
                <a:gd name="connsiteX16" fmla="*/ 2612656 w 2761802"/>
                <a:gd name="connsiteY16" fmla="*/ 2428472 h 2428472"/>
                <a:gd name="connsiteX17" fmla="*/ 149141 w 2761802"/>
                <a:gd name="connsiteY17" fmla="*/ 2428472 h 2428472"/>
                <a:gd name="connsiteX18" fmla="*/ 125655 w 2761802"/>
                <a:gd name="connsiteY18" fmla="*/ 2421182 h 2428472"/>
                <a:gd name="connsiteX19" fmla="*/ 0 w 2761802"/>
                <a:gd name="connsiteY19" fmla="*/ 2231611 h 242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61802" h="2428472">
                  <a:moveTo>
                    <a:pt x="0" y="2231611"/>
                  </a:moveTo>
                  <a:cubicBezTo>
                    <a:pt x="0" y="2217407"/>
                    <a:pt x="1439" y="2203540"/>
                    <a:pt x="4179" y="2190147"/>
                  </a:cubicBezTo>
                  <a:lnTo>
                    <a:pt x="8183" y="2177249"/>
                  </a:lnTo>
                  <a:lnTo>
                    <a:pt x="1237619" y="57529"/>
                  </a:lnTo>
                  <a:lnTo>
                    <a:pt x="1298967" y="16167"/>
                  </a:lnTo>
                  <a:cubicBezTo>
                    <a:pt x="1323581" y="5757"/>
                    <a:pt x="1350643" y="0"/>
                    <a:pt x="1379050" y="0"/>
                  </a:cubicBezTo>
                  <a:cubicBezTo>
                    <a:pt x="1435864" y="0"/>
                    <a:pt x="1487298" y="23028"/>
                    <a:pt x="1524530" y="60259"/>
                  </a:cubicBezTo>
                  <a:lnTo>
                    <a:pt x="1544630" y="90072"/>
                  </a:lnTo>
                  <a:lnTo>
                    <a:pt x="1549295" y="90777"/>
                  </a:lnTo>
                  <a:lnTo>
                    <a:pt x="2718425" y="2106521"/>
                  </a:lnTo>
                  <a:lnTo>
                    <a:pt x="2717112" y="2109223"/>
                  </a:lnTo>
                  <a:lnTo>
                    <a:pt x="2737721" y="2139791"/>
                  </a:lnTo>
                  <a:lnTo>
                    <a:pt x="2746907" y="2155628"/>
                  </a:lnTo>
                  <a:lnTo>
                    <a:pt x="2757622" y="2190146"/>
                  </a:lnTo>
                  <a:cubicBezTo>
                    <a:pt x="2760362" y="2203539"/>
                    <a:pt x="2761802" y="2217406"/>
                    <a:pt x="2761802" y="2231610"/>
                  </a:cubicBezTo>
                  <a:cubicBezTo>
                    <a:pt x="2761802" y="2316830"/>
                    <a:pt x="2709989" y="2389948"/>
                    <a:pt x="2636146" y="2421181"/>
                  </a:cubicBezTo>
                  <a:lnTo>
                    <a:pt x="2612656" y="2428472"/>
                  </a:lnTo>
                  <a:lnTo>
                    <a:pt x="149141" y="2428472"/>
                  </a:lnTo>
                  <a:lnTo>
                    <a:pt x="125655" y="2421182"/>
                  </a:lnTo>
                  <a:cubicBezTo>
                    <a:pt x="51812" y="2389949"/>
                    <a:pt x="0" y="2316831"/>
                    <a:pt x="0" y="2231611"/>
                  </a:cubicBezTo>
                  <a:close/>
                </a:path>
              </a:pathLst>
            </a:cu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8" grpId="0"/>
      <p:bldP spid="6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平行四边形 8"/>
          <p:cNvSpPr/>
          <p:nvPr/>
        </p:nvSpPr>
        <p:spPr>
          <a:xfrm>
            <a:off x="-1917291" y="-101600"/>
            <a:ext cx="7271366" cy="7823200"/>
          </a:xfrm>
          <a:prstGeom prst="parallelogram">
            <a:avLst/>
          </a:prstGeom>
          <a:gradFill flip="none" rotWithShape="1">
            <a:gsLst>
              <a:gs pos="0">
                <a:srgbClr val="8BA2F0"/>
              </a:gs>
              <a:gs pos="100000">
                <a:srgbClr val="AACBFE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8" name="圆角矩形 10"/>
          <p:cNvSpPr/>
          <p:nvPr/>
        </p:nvSpPr>
        <p:spPr>
          <a:xfrm>
            <a:off x="900909" y="1051611"/>
            <a:ext cx="766467" cy="76993"/>
          </a:xfrm>
          <a:prstGeom prst="roundRect">
            <a:avLst>
              <a:gd name="adj" fmla="val 50000"/>
            </a:avLst>
          </a:prstGeom>
          <a:solidFill>
            <a:srgbClr val="304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776054" y="522559"/>
            <a:ext cx="2960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solidFill>
                  <a:srgbClr val="304086"/>
                </a:solidFill>
                <a:cs typeface="+mn-ea"/>
                <a:sym typeface="+mn-lt"/>
              </a:rPr>
              <a:t>External Libraries:</a:t>
            </a:r>
            <a:endParaRPr lang="en-US" altLang="zh-CN" sz="2400" dirty="0">
              <a:solidFill>
                <a:srgbClr val="304086"/>
              </a:solidFill>
              <a:cs typeface="+mn-ea"/>
              <a:sym typeface="+mn-lt"/>
            </a:endParaRPr>
          </a:p>
        </p:txBody>
      </p:sp>
      <p:cxnSp>
        <p:nvCxnSpPr>
          <p:cNvPr id="145" name="直接连接符 144"/>
          <p:cNvCxnSpPr/>
          <p:nvPr/>
        </p:nvCxnSpPr>
        <p:spPr>
          <a:xfrm>
            <a:off x="6898587" y="448470"/>
            <a:ext cx="4698432" cy="0"/>
          </a:xfrm>
          <a:prstGeom prst="line">
            <a:avLst/>
          </a:prstGeom>
          <a:ln>
            <a:solidFill>
              <a:srgbClr val="304086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76054" y="1272985"/>
            <a:ext cx="11995355" cy="7621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i="1" dirty="0" err="1"/>
              <a:t>langdetect</a:t>
            </a:r>
            <a:r>
              <a:rPr lang="en-US" altLang="zh-CN" i="1" dirty="0"/>
              <a:t>:</a:t>
            </a:r>
            <a:endParaRPr lang="en-US" altLang="zh-CN" i="1" dirty="0"/>
          </a:p>
          <a:p>
            <a:pPr>
              <a:lnSpc>
                <a:spcPct val="120000"/>
              </a:lnSpc>
            </a:pPr>
            <a:r>
              <a:rPr lang="en-US" altLang="zh-CN" b="1" dirty="0"/>
              <a:t>detect(): </a:t>
            </a:r>
            <a:r>
              <a:rPr lang="en-US" altLang="zh-CN" dirty="0"/>
              <a:t>to detect number of text language types.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i="1" dirty="0" err="1"/>
              <a:t>pygtrans</a:t>
            </a:r>
            <a:r>
              <a:rPr lang="en-US" altLang="zh-CN" i="1" dirty="0"/>
              <a:t>:</a:t>
            </a:r>
            <a:endParaRPr lang="en-US" altLang="zh-CN" i="1" dirty="0"/>
          </a:p>
          <a:p>
            <a:pPr>
              <a:lnSpc>
                <a:spcPct val="120000"/>
              </a:lnSpc>
            </a:pPr>
            <a:r>
              <a:rPr lang="en-US" altLang="zh-CN" b="1" dirty="0"/>
              <a:t>Translate(): </a:t>
            </a:r>
            <a:r>
              <a:rPr lang="en-US" altLang="zh-CN" dirty="0"/>
              <a:t>to translate news from different languages into English.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i="1" dirty="0"/>
              <a:t>NLTK</a:t>
            </a:r>
            <a:r>
              <a:rPr lang="zh-CN" altLang="en-US" i="1" dirty="0"/>
              <a:t>：</a:t>
            </a:r>
            <a:endParaRPr lang="en-US" altLang="zh-CN" i="1" dirty="0"/>
          </a:p>
          <a:p>
            <a:pPr>
              <a:lnSpc>
                <a:spcPct val="120000"/>
              </a:lnSpc>
            </a:pPr>
            <a:r>
              <a:rPr lang="en-US" altLang="zh-CN" b="1" dirty="0" err="1"/>
              <a:t>word_tokenize</a:t>
            </a:r>
            <a:r>
              <a:rPr lang="en-US" altLang="zh-CN" b="1" dirty="0"/>
              <a:t>():</a:t>
            </a:r>
            <a:r>
              <a:rPr lang="zh-CN" altLang="en-US" b="1" dirty="0"/>
              <a:t> </a:t>
            </a:r>
            <a:r>
              <a:rPr lang="en-US" altLang="zh-CN" dirty="0"/>
              <a:t>to performs word segmentation on the text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b="1" dirty="0" err="1"/>
              <a:t>pos_tag</a:t>
            </a:r>
            <a:r>
              <a:rPr lang="en-US" altLang="zh-CN" b="1" dirty="0"/>
              <a:t>(): </a:t>
            </a:r>
            <a:r>
              <a:rPr lang="en-US" altLang="zh-CN" dirty="0"/>
              <a:t>to get the part of speech tagging of each part.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b="1" dirty="0" err="1"/>
              <a:t>WordNetLemmatizer.lemmatize</a:t>
            </a:r>
            <a:r>
              <a:rPr lang="en-US" altLang="zh-CN" b="1" dirty="0"/>
              <a:t>(): </a:t>
            </a:r>
            <a:r>
              <a:rPr lang="en-US" altLang="zh-CN" dirty="0"/>
              <a:t>to get the basic form of each word.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b="1" dirty="0" err="1"/>
              <a:t>corpus.stopwords</a:t>
            </a:r>
            <a:r>
              <a:rPr lang="en-US" altLang="zh-CN" b="1" dirty="0"/>
              <a:t>: </a:t>
            </a:r>
            <a:r>
              <a:rPr lang="en-US" altLang="zh-CN" dirty="0"/>
              <a:t>to detect </a:t>
            </a:r>
            <a:r>
              <a:rPr lang="en-US" altLang="zh-CN" dirty="0" err="1"/>
              <a:t>stopwords</a:t>
            </a:r>
            <a:r>
              <a:rPr lang="en-US" altLang="zh-CN" dirty="0"/>
              <a:t>(which are noises when analyzing) in filtering step.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i="1" dirty="0" err="1"/>
              <a:t>sklearn</a:t>
            </a:r>
            <a:r>
              <a:rPr lang="en-US" altLang="zh-CN" i="1" dirty="0"/>
              <a:t>:</a:t>
            </a:r>
            <a:endParaRPr lang="en-US" altLang="zh-CN" i="1" dirty="0"/>
          </a:p>
          <a:p>
            <a:pPr>
              <a:lnSpc>
                <a:spcPct val="120000"/>
              </a:lnSpc>
            </a:pPr>
            <a:r>
              <a:rPr lang="en-US" altLang="zh-CN" b="1" dirty="0" err="1"/>
              <a:t>feature_extraction.text.CountVectorizer(): </a:t>
            </a:r>
            <a:r>
              <a:rPr lang="en-US" altLang="zh-CN" dirty="0" err="1"/>
              <a:t>to vectorize the news in the data set</a:t>
            </a:r>
            <a:endParaRPr lang="en-US" altLang="zh-CN" b="1" dirty="0" err="1"/>
          </a:p>
          <a:p>
            <a:pPr>
              <a:lnSpc>
                <a:spcPct val="120000"/>
              </a:lnSpc>
            </a:pPr>
            <a:r>
              <a:rPr lang="en-US" altLang="zh-CN" b="1" dirty="0" err="1"/>
              <a:t>decomposition.PCA: </a:t>
            </a:r>
            <a:r>
              <a:rPr lang="en-US" altLang="zh-CN" dirty="0" err="1"/>
              <a:t>to reduce the dimension of data and improve efficiency</a:t>
            </a:r>
            <a:endParaRPr lang="en-US" altLang="zh-CN" b="1" dirty="0" err="1"/>
          </a:p>
          <a:p>
            <a:pPr>
              <a:lnSpc>
                <a:spcPct val="120000"/>
              </a:lnSpc>
            </a:pPr>
            <a:r>
              <a:rPr lang="en-US" altLang="zh-CN" b="1" dirty="0" err="1"/>
              <a:t>naive_bayes</a:t>
            </a:r>
            <a:r>
              <a:rPr lang="en-US" altLang="zh-CN" b="1" dirty="0"/>
              <a:t>, </a:t>
            </a:r>
            <a:r>
              <a:rPr lang="en-US" altLang="zh-CN" b="1" dirty="0" err="1"/>
              <a:t>svm</a:t>
            </a:r>
            <a:r>
              <a:rPr lang="en-US" altLang="zh-CN" b="1" dirty="0"/>
              <a:t>: </a:t>
            </a:r>
            <a:r>
              <a:rPr lang="en-US" altLang="zh-CN" dirty="0"/>
              <a:t>to compare with our naive </a:t>
            </a:r>
            <a:r>
              <a:rPr lang="en-US" altLang="zh-CN" dirty="0" err="1"/>
              <a:t>bayes</a:t>
            </a:r>
            <a:r>
              <a:rPr lang="en-US" altLang="zh-CN" dirty="0"/>
              <a:t> model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BA2F0"/>
            </a:gs>
            <a:gs pos="100000">
              <a:srgbClr val="AACBFE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75145" y="3187147"/>
            <a:ext cx="812802" cy="10661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06435" y="2284691"/>
            <a:ext cx="944032" cy="5844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62287" y="2189541"/>
            <a:ext cx="1244600" cy="7747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9913" y="2494719"/>
            <a:ext cx="1066800" cy="10668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3244" y="4837492"/>
            <a:ext cx="685800" cy="61595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8732" y="2224922"/>
            <a:ext cx="1588557" cy="983391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6400875" y="319618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chemeClr val="bg1"/>
                </a:solidFill>
                <a:cs typeface="+mn-ea"/>
                <a:sym typeface="+mn-lt"/>
              </a:rPr>
              <a:t>Home</a:t>
            </a:r>
            <a:endParaRPr lang="en-US" altLang="zh-CN" sz="1400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493834" y="319618"/>
            <a:ext cx="1299872" cy="331501"/>
            <a:chOff x="7493834" y="319618"/>
            <a:chExt cx="1299872" cy="331501"/>
          </a:xfrm>
        </p:grpSpPr>
        <p:sp>
          <p:nvSpPr>
            <p:cNvPr id="13" name="矩形: 圆角 12"/>
            <p:cNvSpPr/>
            <p:nvPr/>
          </p:nvSpPr>
          <p:spPr>
            <a:xfrm>
              <a:off x="7493834" y="343342"/>
              <a:ext cx="1299872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580956" y="319618"/>
              <a:ext cx="11576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pc="100" dirty="0">
                  <a:solidFill>
                    <a:schemeClr val="bg1"/>
                  </a:solidFill>
                  <a:cs typeface="+mn-ea"/>
                  <a:sym typeface="+mn-lt"/>
                </a:rPr>
                <a:t>About Us </a:t>
              </a:r>
              <a:endParaRPr lang="en-US" altLang="zh-CN" sz="1400" spc="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9142552" y="319618"/>
            <a:ext cx="1045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chemeClr val="bg1"/>
                </a:solidFill>
                <a:cs typeface="+mn-ea"/>
                <a:sym typeface="+mn-lt"/>
              </a:rPr>
              <a:t>Portfolio</a:t>
            </a:r>
            <a:endParaRPr lang="en-US" altLang="zh-CN" sz="1400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0564688" y="319618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chemeClr val="bg1"/>
                </a:solidFill>
                <a:cs typeface="+mn-ea"/>
                <a:sym typeface="+mn-lt"/>
              </a:rPr>
              <a:t>Contact </a:t>
            </a:r>
            <a:endParaRPr lang="en-US" altLang="zh-CN" sz="1400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707110" y="2284691"/>
            <a:ext cx="33970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spc="100" dirty="0">
                <a:solidFill>
                  <a:srgbClr val="304086"/>
                </a:solidFill>
                <a:cs typeface="+mn-ea"/>
                <a:sym typeface="+mn-lt"/>
              </a:rPr>
              <a:t>THANKS</a:t>
            </a:r>
            <a:endParaRPr lang="en-US" altLang="zh-CN" sz="6000" spc="100" dirty="0">
              <a:solidFill>
                <a:srgbClr val="304086"/>
              </a:soli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707111" y="4321645"/>
            <a:ext cx="357129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spc="100" dirty="0">
                <a:solidFill>
                  <a:schemeClr val="bg1"/>
                </a:solidFill>
                <a:cs typeface="+mn-ea"/>
                <a:sym typeface="+mn-lt"/>
              </a:rPr>
              <a:t>Work report refers to a comprehensive and systematic general inspection and evaluation of the work that has been done in a certain period of time</a:t>
            </a:r>
            <a:endParaRPr lang="zh-CN" altLang="en-US" sz="1000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660106" y="294582"/>
            <a:ext cx="2653830" cy="307777"/>
            <a:chOff x="632295" y="294582"/>
            <a:chExt cx="2653830" cy="307777"/>
          </a:xfrm>
        </p:grpSpPr>
        <p:sp>
          <p:nvSpPr>
            <p:cNvPr id="41" name="矩形: 圆角 40"/>
            <p:cNvSpPr/>
            <p:nvPr/>
          </p:nvSpPr>
          <p:spPr>
            <a:xfrm>
              <a:off x="1333500" y="294582"/>
              <a:ext cx="1952625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456438" y="365664"/>
              <a:ext cx="155669" cy="165612"/>
              <a:chOff x="1423100" y="355337"/>
              <a:chExt cx="155669" cy="165612"/>
            </a:xfrm>
          </p:grpSpPr>
          <p:sp>
            <p:nvSpPr>
              <p:cNvPr id="46" name="圆: 空心 45"/>
              <p:cNvSpPr/>
              <p:nvPr/>
            </p:nvSpPr>
            <p:spPr>
              <a:xfrm>
                <a:off x="1423100" y="355337"/>
                <a:ext cx="122331" cy="122331"/>
              </a:xfrm>
              <a:prstGeom prst="donut">
                <a:avLst>
                  <a:gd name="adj" fmla="val 124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47" name="直接连接符 46"/>
              <p:cNvCxnSpPr>
                <a:stCxn id="46" idx="5"/>
              </p:cNvCxnSpPr>
              <p:nvPr/>
            </p:nvCxnSpPr>
            <p:spPr>
              <a:xfrm>
                <a:off x="1527516" y="459753"/>
                <a:ext cx="51253" cy="6119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直接连接符 42"/>
            <p:cNvCxnSpPr/>
            <p:nvPr/>
          </p:nvCxnSpPr>
          <p:spPr>
            <a:xfrm>
              <a:off x="632295" y="378081"/>
              <a:ext cx="213596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32295" y="448470"/>
              <a:ext cx="151683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632295" y="518859"/>
              <a:ext cx="106798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32588" y="3873708"/>
            <a:ext cx="1281451" cy="2694982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88665" y="4427361"/>
            <a:ext cx="271774" cy="3564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2464" y="3325522"/>
            <a:ext cx="1054139" cy="1800055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1"/>
          <a:stretch>
            <a:fillRect/>
          </a:stretch>
        </p:blipFill>
        <p:spPr>
          <a:xfrm>
            <a:off x="-403820" y="1863576"/>
            <a:ext cx="7014634" cy="4495800"/>
          </a:xfrm>
          <a:custGeom>
            <a:avLst/>
            <a:gdLst>
              <a:gd name="connsiteX0" fmla="*/ 531804 w 7014634"/>
              <a:gd name="connsiteY0" fmla="*/ 3061758 h 4495800"/>
              <a:gd name="connsiteX1" fmla="*/ 531804 w 7014634"/>
              <a:gd name="connsiteY1" fmla="*/ 3434292 h 4495800"/>
              <a:gd name="connsiteX2" fmla="*/ 1217604 w 7014634"/>
              <a:gd name="connsiteY2" fmla="*/ 3434292 h 4495800"/>
              <a:gd name="connsiteX3" fmla="*/ 1217604 w 7014634"/>
              <a:gd name="connsiteY3" fmla="*/ 3061758 h 4495800"/>
              <a:gd name="connsiteX4" fmla="*/ 1196381 w 7014634"/>
              <a:gd name="connsiteY4" fmla="*/ 1323439 h 4495800"/>
              <a:gd name="connsiteX5" fmla="*/ 1196381 w 7014634"/>
              <a:gd name="connsiteY5" fmla="*/ 2973916 h 4495800"/>
              <a:gd name="connsiteX6" fmla="*/ 1489309 w 7014634"/>
              <a:gd name="connsiteY6" fmla="*/ 2973916 h 4495800"/>
              <a:gd name="connsiteX7" fmla="*/ 1831310 w 7014634"/>
              <a:gd name="connsiteY7" fmla="*/ 3340655 h 4495800"/>
              <a:gd name="connsiteX8" fmla="*/ 2224575 w 7014634"/>
              <a:gd name="connsiteY8" fmla="*/ 2973916 h 4495800"/>
              <a:gd name="connsiteX9" fmla="*/ 2261109 w 7014634"/>
              <a:gd name="connsiteY9" fmla="*/ 2973916 h 4495800"/>
              <a:gd name="connsiteX10" fmla="*/ 2261109 w 7014634"/>
              <a:gd name="connsiteY10" fmla="*/ 2939847 h 4495800"/>
              <a:gd name="connsiteX11" fmla="*/ 2294678 w 7014634"/>
              <a:gd name="connsiteY11" fmla="*/ 2908542 h 4495800"/>
              <a:gd name="connsiteX12" fmla="*/ 2261109 w 7014634"/>
              <a:gd name="connsiteY12" fmla="*/ 2907844 h 4495800"/>
              <a:gd name="connsiteX13" fmla="*/ 2261109 w 7014634"/>
              <a:gd name="connsiteY13" fmla="*/ 1323439 h 4495800"/>
              <a:gd name="connsiteX14" fmla="*/ 5452534 w 7014634"/>
              <a:gd name="connsiteY14" fmla="*/ 995892 h 4495800"/>
              <a:gd name="connsiteX15" fmla="*/ 5452534 w 7014634"/>
              <a:gd name="connsiteY15" fmla="*/ 2278592 h 4495800"/>
              <a:gd name="connsiteX16" fmla="*/ 6223001 w 7014634"/>
              <a:gd name="connsiteY16" fmla="*/ 2278592 h 4495800"/>
              <a:gd name="connsiteX17" fmla="*/ 6223001 w 7014634"/>
              <a:gd name="connsiteY17" fmla="*/ 995892 h 4495800"/>
              <a:gd name="connsiteX18" fmla="*/ 2481648 w 7014634"/>
              <a:gd name="connsiteY18" fmla="*/ 0 h 4495800"/>
              <a:gd name="connsiteX19" fmla="*/ 7014634 w 7014634"/>
              <a:gd name="connsiteY19" fmla="*/ 0 h 4495800"/>
              <a:gd name="connsiteX20" fmla="*/ 7014634 w 7014634"/>
              <a:gd name="connsiteY20" fmla="*/ 101600 h 4495800"/>
              <a:gd name="connsiteX21" fmla="*/ 6337300 w 7014634"/>
              <a:gd name="connsiteY21" fmla="*/ 101600 h 4495800"/>
              <a:gd name="connsiteX22" fmla="*/ 6337300 w 7014634"/>
              <a:gd name="connsiteY22" fmla="*/ 1244600 h 4495800"/>
              <a:gd name="connsiteX23" fmla="*/ 7014634 w 7014634"/>
              <a:gd name="connsiteY23" fmla="*/ 1244600 h 4495800"/>
              <a:gd name="connsiteX24" fmla="*/ 7014634 w 7014634"/>
              <a:gd name="connsiteY24" fmla="*/ 4495800 h 4495800"/>
              <a:gd name="connsiteX25" fmla="*/ 0 w 7014634"/>
              <a:gd name="connsiteY25" fmla="*/ 4495800 h 4495800"/>
              <a:gd name="connsiteX26" fmla="*/ 0 w 7014634"/>
              <a:gd name="connsiteY26" fmla="*/ 2319458 h 4495800"/>
              <a:gd name="connsiteX27" fmla="*/ 926626 w 7014634"/>
              <a:gd name="connsiteY27" fmla="*/ 2319458 h 4495800"/>
              <a:gd name="connsiteX28" fmla="*/ 926626 w 7014634"/>
              <a:gd name="connsiteY28" fmla="*/ 1307780 h 4495800"/>
              <a:gd name="connsiteX29" fmla="*/ 1195087 w 7014634"/>
              <a:gd name="connsiteY29" fmla="*/ 1307780 h 4495800"/>
              <a:gd name="connsiteX30" fmla="*/ 1195087 w 7014634"/>
              <a:gd name="connsiteY30" fmla="*/ 646487 h 4495800"/>
              <a:gd name="connsiteX31" fmla="*/ 2481648 w 7014634"/>
              <a:gd name="connsiteY31" fmla="*/ 646487 h 4495800"/>
              <a:gd name="connsiteX32" fmla="*/ 0 w 7014634"/>
              <a:gd name="connsiteY32" fmla="*/ 0 h 4495800"/>
              <a:gd name="connsiteX33" fmla="*/ 1009441 w 7014634"/>
              <a:gd name="connsiteY33" fmla="*/ 0 h 4495800"/>
              <a:gd name="connsiteX34" fmla="*/ 1009441 w 7014634"/>
              <a:gd name="connsiteY34" fmla="*/ 577397 h 4495800"/>
              <a:gd name="connsiteX35" fmla="*/ 195396 w 7014634"/>
              <a:gd name="connsiteY35" fmla="*/ 577397 h 4495800"/>
              <a:gd name="connsiteX36" fmla="*/ 195396 w 7014634"/>
              <a:gd name="connsiteY36" fmla="*/ 1070899 h 4495800"/>
              <a:gd name="connsiteX37" fmla="*/ 0 w 7014634"/>
              <a:gd name="connsiteY37" fmla="*/ 1070899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014634" h="4495800">
                <a:moveTo>
                  <a:pt x="531804" y="3061758"/>
                </a:moveTo>
                <a:lnTo>
                  <a:pt x="531804" y="3434292"/>
                </a:lnTo>
                <a:lnTo>
                  <a:pt x="1217604" y="3434292"/>
                </a:lnTo>
                <a:lnTo>
                  <a:pt x="1217604" y="3061758"/>
                </a:lnTo>
                <a:close/>
                <a:moveTo>
                  <a:pt x="1196381" y="1323439"/>
                </a:moveTo>
                <a:lnTo>
                  <a:pt x="1196381" y="2973916"/>
                </a:lnTo>
                <a:lnTo>
                  <a:pt x="1489309" y="2973916"/>
                </a:lnTo>
                <a:lnTo>
                  <a:pt x="1831310" y="3340655"/>
                </a:lnTo>
                <a:lnTo>
                  <a:pt x="2224575" y="2973916"/>
                </a:lnTo>
                <a:lnTo>
                  <a:pt x="2261109" y="2973916"/>
                </a:lnTo>
                <a:lnTo>
                  <a:pt x="2261109" y="2939847"/>
                </a:lnTo>
                <a:lnTo>
                  <a:pt x="2294678" y="2908542"/>
                </a:lnTo>
                <a:lnTo>
                  <a:pt x="2261109" y="2907844"/>
                </a:lnTo>
                <a:lnTo>
                  <a:pt x="2261109" y="1323439"/>
                </a:lnTo>
                <a:close/>
                <a:moveTo>
                  <a:pt x="5452534" y="995892"/>
                </a:moveTo>
                <a:lnTo>
                  <a:pt x="5452534" y="2278592"/>
                </a:lnTo>
                <a:lnTo>
                  <a:pt x="6223001" y="2278592"/>
                </a:lnTo>
                <a:lnTo>
                  <a:pt x="6223001" y="995892"/>
                </a:lnTo>
                <a:close/>
                <a:moveTo>
                  <a:pt x="2481648" y="0"/>
                </a:moveTo>
                <a:lnTo>
                  <a:pt x="7014634" y="0"/>
                </a:lnTo>
                <a:lnTo>
                  <a:pt x="7014634" y="101600"/>
                </a:lnTo>
                <a:lnTo>
                  <a:pt x="6337300" y="101600"/>
                </a:lnTo>
                <a:lnTo>
                  <a:pt x="6337300" y="1244600"/>
                </a:lnTo>
                <a:lnTo>
                  <a:pt x="7014634" y="1244600"/>
                </a:lnTo>
                <a:lnTo>
                  <a:pt x="7014634" y="4495800"/>
                </a:lnTo>
                <a:lnTo>
                  <a:pt x="0" y="4495800"/>
                </a:lnTo>
                <a:lnTo>
                  <a:pt x="0" y="2319458"/>
                </a:lnTo>
                <a:lnTo>
                  <a:pt x="926626" y="2319458"/>
                </a:lnTo>
                <a:lnTo>
                  <a:pt x="926626" y="1307780"/>
                </a:lnTo>
                <a:lnTo>
                  <a:pt x="1195087" y="1307780"/>
                </a:lnTo>
                <a:lnTo>
                  <a:pt x="1195087" y="646487"/>
                </a:lnTo>
                <a:lnTo>
                  <a:pt x="2481648" y="646487"/>
                </a:lnTo>
                <a:close/>
                <a:moveTo>
                  <a:pt x="0" y="0"/>
                </a:moveTo>
                <a:lnTo>
                  <a:pt x="1009441" y="0"/>
                </a:lnTo>
                <a:lnTo>
                  <a:pt x="1009441" y="577397"/>
                </a:lnTo>
                <a:lnTo>
                  <a:pt x="195396" y="577397"/>
                </a:lnTo>
                <a:lnTo>
                  <a:pt x="195396" y="1070899"/>
                </a:lnTo>
                <a:lnTo>
                  <a:pt x="0" y="1070899"/>
                </a:lnTo>
                <a:close/>
              </a:path>
            </a:pathLst>
          </a:cu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53053" y="4783844"/>
            <a:ext cx="822557" cy="111662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2061" y="4172472"/>
            <a:ext cx="1196891" cy="1800054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1152" y="4837491"/>
            <a:ext cx="209983" cy="27543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8136" y="5084473"/>
            <a:ext cx="509182" cy="1484217"/>
          </a:xfrm>
          <a:prstGeom prst="rect">
            <a:avLst/>
          </a:prstGeom>
        </p:spPr>
      </p:pic>
      <p:grpSp>
        <p:nvGrpSpPr>
          <p:cNvPr id="53" name="组合 52"/>
          <p:cNvGrpSpPr/>
          <p:nvPr/>
        </p:nvGrpSpPr>
        <p:grpSpPr>
          <a:xfrm>
            <a:off x="6550472" y="6230555"/>
            <a:ext cx="5710359" cy="584775"/>
            <a:chOff x="6714808" y="6282385"/>
            <a:chExt cx="5494646" cy="584775"/>
          </a:xfrm>
        </p:grpSpPr>
        <p:sp>
          <p:nvSpPr>
            <p:cNvPr id="54" name="矩形: 圆角 53"/>
            <p:cNvSpPr/>
            <p:nvPr/>
          </p:nvSpPr>
          <p:spPr>
            <a:xfrm>
              <a:off x="6714808" y="6327814"/>
              <a:ext cx="5352658" cy="323928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714808" y="6282385"/>
              <a:ext cx="54946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pc="100" dirty="0">
                  <a:solidFill>
                    <a:schemeClr val="bg1"/>
                  </a:solidFill>
                  <a:cs typeface="+mn-ea"/>
                  <a:sym typeface="+mn-lt"/>
                </a:rPr>
                <a:t>Team Member</a:t>
              </a:r>
              <a:r>
                <a:rPr lang="zh-CN" altLang="en-US" sz="1400" spc="100" dirty="0">
                  <a:solidFill>
                    <a:schemeClr val="bg1"/>
                  </a:solidFill>
                  <a:cs typeface="+mn-ea"/>
                  <a:sym typeface="+mn-lt"/>
                </a:rPr>
                <a:t>：</a:t>
              </a:r>
              <a:r>
                <a:rPr lang="zh-CN" altLang="en-US" sz="1800" dirty="0">
                  <a:solidFill>
                    <a:schemeClr val="bg1"/>
                  </a:solidFill>
                </a:rPr>
                <a:t>姜浩然 魏致远 舒梓轩 </a:t>
              </a:r>
              <a:r>
                <a:rPr lang="zh-CN" altLang="en-US" sz="1800" dirty="0">
                  <a:solidFill>
                    <a:schemeClr val="bg1"/>
                  </a:solidFill>
                </a:rPr>
                <a:t>陆晨昊</a:t>
              </a:r>
              <a:r>
                <a:rPr lang="zh-CN" altLang="en-US" sz="1800" dirty="0">
                  <a:solidFill>
                    <a:schemeClr val="bg1"/>
                  </a:solidFill>
                </a:rPr>
                <a:t> 李欣妮</a:t>
              </a:r>
              <a:endParaRPr lang="en-US" altLang="zh-CN" sz="1800" dirty="0">
                <a:solidFill>
                  <a:schemeClr val="bg1"/>
                </a:solidFill>
              </a:endParaRPr>
            </a:p>
            <a:p>
              <a:endParaRPr lang="en-US" altLang="zh-CN" sz="1400" spc="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35" grpId="0"/>
      <p:bldP spid="36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95176" y="3010975"/>
            <a:ext cx="1163627" cy="2447189"/>
          </a:xfrm>
          <a:prstGeom prst="rect">
            <a:avLst/>
          </a:prstGeom>
        </p:spPr>
      </p:pic>
      <p:grpSp>
        <p:nvGrpSpPr>
          <p:cNvPr id="40" name="组合 39"/>
          <p:cNvGrpSpPr/>
          <p:nvPr/>
        </p:nvGrpSpPr>
        <p:grpSpPr>
          <a:xfrm>
            <a:off x="660106" y="294582"/>
            <a:ext cx="2653830" cy="307777"/>
            <a:chOff x="632295" y="294582"/>
            <a:chExt cx="2653830" cy="307777"/>
          </a:xfrm>
        </p:grpSpPr>
        <p:sp>
          <p:nvSpPr>
            <p:cNvPr id="41" name="矩形: 圆角 40"/>
            <p:cNvSpPr/>
            <p:nvPr/>
          </p:nvSpPr>
          <p:spPr>
            <a:xfrm>
              <a:off x="1333500" y="294582"/>
              <a:ext cx="1952625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456438" y="365664"/>
              <a:ext cx="155669" cy="165612"/>
              <a:chOff x="1423100" y="355337"/>
              <a:chExt cx="155669" cy="165612"/>
            </a:xfrm>
          </p:grpSpPr>
          <p:sp>
            <p:nvSpPr>
              <p:cNvPr id="46" name="圆: 空心 45"/>
              <p:cNvSpPr/>
              <p:nvPr/>
            </p:nvSpPr>
            <p:spPr>
              <a:xfrm>
                <a:off x="1423100" y="355337"/>
                <a:ext cx="122331" cy="122331"/>
              </a:xfrm>
              <a:prstGeom prst="donut">
                <a:avLst>
                  <a:gd name="adj" fmla="val 124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47" name="直接连接符 46"/>
              <p:cNvCxnSpPr>
                <a:stCxn id="46" idx="5"/>
              </p:cNvCxnSpPr>
              <p:nvPr/>
            </p:nvCxnSpPr>
            <p:spPr>
              <a:xfrm>
                <a:off x="1527516" y="459753"/>
                <a:ext cx="51253" cy="6119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直接连接符 42"/>
            <p:cNvCxnSpPr/>
            <p:nvPr/>
          </p:nvCxnSpPr>
          <p:spPr>
            <a:xfrm>
              <a:off x="632295" y="378081"/>
              <a:ext cx="213596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32295" y="448470"/>
              <a:ext cx="151683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632295" y="518859"/>
              <a:ext cx="106798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1147467" y="4674933"/>
            <a:ext cx="1697518" cy="2898692"/>
          </a:xfrm>
          <a:prstGeom prst="rect">
            <a:avLst/>
          </a:prstGeom>
        </p:spPr>
      </p:pic>
      <p:sp>
        <p:nvSpPr>
          <p:cNvPr id="54" name="文本框 53"/>
          <p:cNvSpPr txBox="1"/>
          <p:nvPr/>
        </p:nvSpPr>
        <p:spPr>
          <a:xfrm>
            <a:off x="6400875" y="319618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chemeClr val="bg1"/>
                </a:solidFill>
                <a:cs typeface="+mn-ea"/>
                <a:sym typeface="+mn-lt"/>
              </a:rPr>
              <a:t>Home</a:t>
            </a:r>
            <a:endParaRPr lang="en-US" altLang="zh-CN" sz="1400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7493834" y="319618"/>
            <a:ext cx="1299872" cy="331501"/>
            <a:chOff x="7493834" y="319618"/>
            <a:chExt cx="1299872" cy="331501"/>
          </a:xfrm>
        </p:grpSpPr>
        <p:sp>
          <p:nvSpPr>
            <p:cNvPr id="50" name="矩形: 圆角 49"/>
            <p:cNvSpPr/>
            <p:nvPr/>
          </p:nvSpPr>
          <p:spPr>
            <a:xfrm>
              <a:off x="7493834" y="343342"/>
              <a:ext cx="1299872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7580956" y="319618"/>
              <a:ext cx="11576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pc="100" dirty="0">
                  <a:solidFill>
                    <a:schemeClr val="bg1"/>
                  </a:solidFill>
                  <a:cs typeface="+mn-ea"/>
                  <a:sym typeface="+mn-lt"/>
                </a:rPr>
                <a:t>About Us </a:t>
              </a:r>
              <a:endParaRPr lang="en-US" altLang="zh-CN" sz="1400" spc="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9142552" y="319618"/>
            <a:ext cx="1045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chemeClr val="bg1"/>
                </a:solidFill>
                <a:cs typeface="+mn-ea"/>
                <a:sym typeface="+mn-lt"/>
              </a:rPr>
              <a:t>Portfolio</a:t>
            </a:r>
            <a:endParaRPr lang="en-US" altLang="zh-CN" sz="1400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564688" y="319618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chemeClr val="bg1"/>
                </a:solidFill>
                <a:cs typeface="+mn-ea"/>
                <a:sym typeface="+mn-lt"/>
              </a:rPr>
              <a:t>Contact </a:t>
            </a:r>
            <a:endParaRPr lang="en-US" altLang="zh-CN" sz="1400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83" name="图片 8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75648" y="4668940"/>
            <a:ext cx="2505308" cy="2476453"/>
          </a:xfrm>
          <a:custGeom>
            <a:avLst/>
            <a:gdLst>
              <a:gd name="connsiteX0" fmla="*/ 22170 w 6635038"/>
              <a:gd name="connsiteY0" fmla="*/ 0 h 6558619"/>
              <a:gd name="connsiteX1" fmla="*/ 2031225 w 6635038"/>
              <a:gd name="connsiteY1" fmla="*/ 0 h 6558619"/>
              <a:gd name="connsiteX2" fmla="*/ 2031225 w 6635038"/>
              <a:gd name="connsiteY2" fmla="*/ 546160 h 6558619"/>
              <a:gd name="connsiteX3" fmla="*/ 2304331 w 6635038"/>
              <a:gd name="connsiteY3" fmla="*/ 546160 h 6558619"/>
              <a:gd name="connsiteX4" fmla="*/ 1657004 w 6635038"/>
              <a:gd name="connsiteY4" fmla="*/ 729658 h 6558619"/>
              <a:gd name="connsiteX5" fmla="*/ 2275036 w 6635038"/>
              <a:gd name="connsiteY5" fmla="*/ 1845877 h 6558619"/>
              <a:gd name="connsiteX6" fmla="*/ 2140041 w 6635038"/>
              <a:gd name="connsiteY6" fmla="*/ 1787410 h 6558619"/>
              <a:gd name="connsiteX7" fmla="*/ 2538919 w 6635038"/>
              <a:gd name="connsiteY7" fmla="*/ 2795772 h 6558619"/>
              <a:gd name="connsiteX8" fmla="*/ 2653937 w 6635038"/>
              <a:gd name="connsiteY8" fmla="*/ 2530206 h 6558619"/>
              <a:gd name="connsiteX9" fmla="*/ 2930079 w 6635038"/>
              <a:gd name="connsiteY9" fmla="*/ 3028942 h 6558619"/>
              <a:gd name="connsiteX10" fmla="*/ 2929486 w 6635038"/>
              <a:gd name="connsiteY10" fmla="*/ 368947 h 6558619"/>
              <a:gd name="connsiteX11" fmla="*/ 2919832 w 6635038"/>
              <a:gd name="connsiteY11" fmla="*/ 371684 h 6558619"/>
              <a:gd name="connsiteX12" fmla="*/ 2919832 w 6635038"/>
              <a:gd name="connsiteY12" fmla="*/ 0 h 6558619"/>
              <a:gd name="connsiteX13" fmla="*/ 4209797 w 6635038"/>
              <a:gd name="connsiteY13" fmla="*/ 0 h 6558619"/>
              <a:gd name="connsiteX14" fmla="*/ 4209797 w 6635038"/>
              <a:gd name="connsiteY14" fmla="*/ 2958206 h 6558619"/>
              <a:gd name="connsiteX15" fmla="*/ 4356196 w 6635038"/>
              <a:gd name="connsiteY15" fmla="*/ 2958206 h 6558619"/>
              <a:gd name="connsiteX16" fmla="*/ 4356196 w 6635038"/>
              <a:gd name="connsiteY16" fmla="*/ 3324084 h 6558619"/>
              <a:gd name="connsiteX17" fmla="*/ 5480178 w 6635038"/>
              <a:gd name="connsiteY17" fmla="*/ 3324084 h 6558619"/>
              <a:gd name="connsiteX18" fmla="*/ 5480178 w 6635038"/>
              <a:gd name="connsiteY18" fmla="*/ 2958206 h 6558619"/>
              <a:gd name="connsiteX19" fmla="*/ 6635038 w 6635038"/>
              <a:gd name="connsiteY19" fmla="*/ 2958206 h 6558619"/>
              <a:gd name="connsiteX20" fmla="*/ 6635038 w 6635038"/>
              <a:gd name="connsiteY20" fmla="*/ 6558619 h 6558619"/>
              <a:gd name="connsiteX21" fmla="*/ 0 w 6635038"/>
              <a:gd name="connsiteY21" fmla="*/ 6558619 h 6558619"/>
              <a:gd name="connsiteX22" fmla="*/ 0 w 6635038"/>
              <a:gd name="connsiteY22" fmla="*/ 943116 h 6558619"/>
              <a:gd name="connsiteX23" fmla="*/ 22170 w 6635038"/>
              <a:gd name="connsiteY23" fmla="*/ 943116 h 655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635038" h="6558619">
                <a:moveTo>
                  <a:pt x="22170" y="0"/>
                </a:moveTo>
                <a:lnTo>
                  <a:pt x="2031225" y="0"/>
                </a:lnTo>
                <a:lnTo>
                  <a:pt x="2031225" y="546160"/>
                </a:lnTo>
                <a:lnTo>
                  <a:pt x="2304331" y="546160"/>
                </a:lnTo>
                <a:lnTo>
                  <a:pt x="1657004" y="729658"/>
                </a:lnTo>
                <a:lnTo>
                  <a:pt x="2275036" y="1845877"/>
                </a:lnTo>
                <a:lnTo>
                  <a:pt x="2140041" y="1787410"/>
                </a:lnTo>
                <a:lnTo>
                  <a:pt x="2538919" y="2795772"/>
                </a:lnTo>
                <a:lnTo>
                  <a:pt x="2653937" y="2530206"/>
                </a:lnTo>
                <a:lnTo>
                  <a:pt x="2930079" y="3028942"/>
                </a:lnTo>
                <a:lnTo>
                  <a:pt x="2929486" y="368947"/>
                </a:lnTo>
                <a:lnTo>
                  <a:pt x="2919832" y="371684"/>
                </a:lnTo>
                <a:lnTo>
                  <a:pt x="2919832" y="0"/>
                </a:lnTo>
                <a:lnTo>
                  <a:pt x="4209797" y="0"/>
                </a:lnTo>
                <a:lnTo>
                  <a:pt x="4209797" y="2958206"/>
                </a:lnTo>
                <a:lnTo>
                  <a:pt x="4356196" y="2958206"/>
                </a:lnTo>
                <a:lnTo>
                  <a:pt x="4356196" y="3324084"/>
                </a:lnTo>
                <a:lnTo>
                  <a:pt x="5480178" y="3324084"/>
                </a:lnTo>
                <a:lnTo>
                  <a:pt x="5480178" y="2958206"/>
                </a:lnTo>
                <a:lnTo>
                  <a:pt x="6635038" y="2958206"/>
                </a:lnTo>
                <a:lnTo>
                  <a:pt x="6635038" y="6558619"/>
                </a:lnTo>
                <a:lnTo>
                  <a:pt x="0" y="6558619"/>
                </a:lnTo>
                <a:lnTo>
                  <a:pt x="0" y="943116"/>
                </a:lnTo>
                <a:lnTo>
                  <a:pt x="22170" y="943116"/>
                </a:lnTo>
                <a:close/>
              </a:path>
            </a:pathLst>
          </a:custGeom>
        </p:spPr>
      </p:pic>
      <p:pic>
        <p:nvPicPr>
          <p:cNvPr id="84" name="图片 8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3402846" y="3910631"/>
            <a:ext cx="1069701" cy="1826627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58501" y="3912539"/>
            <a:ext cx="1069701" cy="1826627"/>
          </a:xfrm>
          <a:prstGeom prst="rect">
            <a:avLst/>
          </a:prstGeom>
        </p:spPr>
      </p:pic>
      <p:pic>
        <p:nvPicPr>
          <p:cNvPr id="85" name="图片 8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75600" y="4674933"/>
            <a:ext cx="1697518" cy="2898692"/>
          </a:xfrm>
          <a:prstGeom prst="rect">
            <a:avLst/>
          </a:prstGeom>
        </p:spPr>
      </p:pic>
      <p:sp>
        <p:nvSpPr>
          <p:cNvPr id="88" name="文本框 87"/>
          <p:cNvSpPr txBox="1"/>
          <p:nvPr/>
        </p:nvSpPr>
        <p:spPr>
          <a:xfrm>
            <a:off x="3527682" y="2547212"/>
            <a:ext cx="526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Background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3443" y="3685549"/>
            <a:ext cx="1588557" cy="98339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24471" y="3777396"/>
            <a:ext cx="990769" cy="61333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58770" y="4985625"/>
            <a:ext cx="509182" cy="1484217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95701" y="5458164"/>
            <a:ext cx="784295" cy="1028752"/>
          </a:xfrm>
          <a:prstGeom prst="rect">
            <a:avLst/>
          </a:prstGeom>
        </p:spPr>
      </p:pic>
      <p:pic>
        <p:nvPicPr>
          <p:cNvPr id="95" name="图片 9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60748" y="5458164"/>
            <a:ext cx="411027" cy="539140"/>
          </a:xfrm>
          <a:prstGeom prst="rect">
            <a:avLst/>
          </a:prstGeom>
        </p:spPr>
      </p:pic>
      <p:pic>
        <p:nvPicPr>
          <p:cNvPr id="96" name="图片 9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75423" y="5965693"/>
            <a:ext cx="509182" cy="667889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05532" y="4594014"/>
            <a:ext cx="509182" cy="148421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7608309" y="5621609"/>
            <a:ext cx="517023" cy="701862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5056396" y="1480050"/>
            <a:ext cx="1740999" cy="1015663"/>
            <a:chOff x="5056396" y="1480050"/>
            <a:chExt cx="1740999" cy="1015663"/>
          </a:xfrm>
        </p:grpSpPr>
        <p:sp>
          <p:nvSpPr>
            <p:cNvPr id="87" name="文本框 86"/>
            <p:cNvSpPr txBox="1"/>
            <p:nvPr/>
          </p:nvSpPr>
          <p:spPr>
            <a:xfrm>
              <a:off x="5523993" y="1480050"/>
              <a:ext cx="12734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6000" dirty="0">
                  <a:solidFill>
                    <a:srgbClr val="304086"/>
                  </a:solidFill>
                  <a:cs typeface="+mn-ea"/>
                  <a:sym typeface="+mn-lt"/>
                </a:rPr>
                <a:t>01</a:t>
              </a:r>
              <a:endParaRPr lang="zh-CN" altLang="en-US" sz="6000" dirty="0">
                <a:solidFill>
                  <a:srgbClr val="304086"/>
                </a:solidFill>
                <a:cs typeface="+mn-ea"/>
                <a:sym typeface="+mn-lt"/>
              </a:endParaRPr>
            </a:p>
          </p:txBody>
        </p:sp>
        <p:sp>
          <p:nvSpPr>
            <p:cNvPr id="110" name="任意多边形: 形状 109"/>
            <p:cNvSpPr/>
            <p:nvPr/>
          </p:nvSpPr>
          <p:spPr>
            <a:xfrm rot="5400000">
              <a:off x="5036910" y="1931805"/>
              <a:ext cx="322893" cy="283922"/>
            </a:xfrm>
            <a:custGeom>
              <a:avLst/>
              <a:gdLst>
                <a:gd name="connsiteX0" fmla="*/ 0 w 2761802"/>
                <a:gd name="connsiteY0" fmla="*/ 2231611 h 2428472"/>
                <a:gd name="connsiteX1" fmla="*/ 4179 w 2761802"/>
                <a:gd name="connsiteY1" fmla="*/ 2190147 h 2428472"/>
                <a:gd name="connsiteX2" fmla="*/ 8183 w 2761802"/>
                <a:gd name="connsiteY2" fmla="*/ 2177249 h 2428472"/>
                <a:gd name="connsiteX3" fmla="*/ 1237619 w 2761802"/>
                <a:gd name="connsiteY3" fmla="*/ 57529 h 2428472"/>
                <a:gd name="connsiteX4" fmla="*/ 1298967 w 2761802"/>
                <a:gd name="connsiteY4" fmla="*/ 16167 h 2428472"/>
                <a:gd name="connsiteX5" fmla="*/ 1379050 w 2761802"/>
                <a:gd name="connsiteY5" fmla="*/ 0 h 2428472"/>
                <a:gd name="connsiteX6" fmla="*/ 1524530 w 2761802"/>
                <a:gd name="connsiteY6" fmla="*/ 60259 h 2428472"/>
                <a:gd name="connsiteX7" fmla="*/ 1544630 w 2761802"/>
                <a:gd name="connsiteY7" fmla="*/ 90072 h 2428472"/>
                <a:gd name="connsiteX8" fmla="*/ 1549295 w 2761802"/>
                <a:gd name="connsiteY8" fmla="*/ 90777 h 2428472"/>
                <a:gd name="connsiteX9" fmla="*/ 2718425 w 2761802"/>
                <a:gd name="connsiteY9" fmla="*/ 2106521 h 2428472"/>
                <a:gd name="connsiteX10" fmla="*/ 2717112 w 2761802"/>
                <a:gd name="connsiteY10" fmla="*/ 2109223 h 2428472"/>
                <a:gd name="connsiteX11" fmla="*/ 2737721 w 2761802"/>
                <a:gd name="connsiteY11" fmla="*/ 2139791 h 2428472"/>
                <a:gd name="connsiteX12" fmla="*/ 2746907 w 2761802"/>
                <a:gd name="connsiteY12" fmla="*/ 2155628 h 2428472"/>
                <a:gd name="connsiteX13" fmla="*/ 2757622 w 2761802"/>
                <a:gd name="connsiteY13" fmla="*/ 2190146 h 2428472"/>
                <a:gd name="connsiteX14" fmla="*/ 2761802 w 2761802"/>
                <a:gd name="connsiteY14" fmla="*/ 2231610 h 2428472"/>
                <a:gd name="connsiteX15" fmla="*/ 2636146 w 2761802"/>
                <a:gd name="connsiteY15" fmla="*/ 2421181 h 2428472"/>
                <a:gd name="connsiteX16" fmla="*/ 2612656 w 2761802"/>
                <a:gd name="connsiteY16" fmla="*/ 2428472 h 2428472"/>
                <a:gd name="connsiteX17" fmla="*/ 149141 w 2761802"/>
                <a:gd name="connsiteY17" fmla="*/ 2428472 h 2428472"/>
                <a:gd name="connsiteX18" fmla="*/ 125655 w 2761802"/>
                <a:gd name="connsiteY18" fmla="*/ 2421182 h 2428472"/>
                <a:gd name="connsiteX19" fmla="*/ 0 w 2761802"/>
                <a:gd name="connsiteY19" fmla="*/ 2231611 h 242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61802" h="2428472">
                  <a:moveTo>
                    <a:pt x="0" y="2231611"/>
                  </a:moveTo>
                  <a:cubicBezTo>
                    <a:pt x="0" y="2217407"/>
                    <a:pt x="1439" y="2203540"/>
                    <a:pt x="4179" y="2190147"/>
                  </a:cubicBezTo>
                  <a:lnTo>
                    <a:pt x="8183" y="2177249"/>
                  </a:lnTo>
                  <a:lnTo>
                    <a:pt x="1237619" y="57529"/>
                  </a:lnTo>
                  <a:lnTo>
                    <a:pt x="1298967" y="16167"/>
                  </a:lnTo>
                  <a:cubicBezTo>
                    <a:pt x="1323581" y="5757"/>
                    <a:pt x="1350643" y="0"/>
                    <a:pt x="1379050" y="0"/>
                  </a:cubicBezTo>
                  <a:cubicBezTo>
                    <a:pt x="1435864" y="0"/>
                    <a:pt x="1487298" y="23028"/>
                    <a:pt x="1524530" y="60259"/>
                  </a:cubicBezTo>
                  <a:lnTo>
                    <a:pt x="1544630" y="90072"/>
                  </a:lnTo>
                  <a:lnTo>
                    <a:pt x="1549295" y="90777"/>
                  </a:lnTo>
                  <a:lnTo>
                    <a:pt x="2718425" y="2106521"/>
                  </a:lnTo>
                  <a:lnTo>
                    <a:pt x="2717112" y="2109223"/>
                  </a:lnTo>
                  <a:lnTo>
                    <a:pt x="2737721" y="2139791"/>
                  </a:lnTo>
                  <a:lnTo>
                    <a:pt x="2746907" y="2155628"/>
                  </a:lnTo>
                  <a:lnTo>
                    <a:pt x="2757622" y="2190146"/>
                  </a:lnTo>
                  <a:cubicBezTo>
                    <a:pt x="2760362" y="2203539"/>
                    <a:pt x="2761802" y="2217406"/>
                    <a:pt x="2761802" y="2231610"/>
                  </a:cubicBezTo>
                  <a:cubicBezTo>
                    <a:pt x="2761802" y="2316830"/>
                    <a:pt x="2709989" y="2389948"/>
                    <a:pt x="2636146" y="2421181"/>
                  </a:cubicBezTo>
                  <a:lnTo>
                    <a:pt x="2612656" y="2428472"/>
                  </a:lnTo>
                  <a:lnTo>
                    <a:pt x="149141" y="2428472"/>
                  </a:lnTo>
                  <a:lnTo>
                    <a:pt x="125655" y="2421182"/>
                  </a:lnTo>
                  <a:cubicBezTo>
                    <a:pt x="51812" y="2389949"/>
                    <a:pt x="0" y="2316831"/>
                    <a:pt x="0" y="2231611"/>
                  </a:cubicBezTo>
                  <a:close/>
                </a:path>
              </a:pathLst>
            </a:cu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8" grpId="0"/>
      <p:bldP spid="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平行四边形 8"/>
          <p:cNvSpPr/>
          <p:nvPr/>
        </p:nvSpPr>
        <p:spPr>
          <a:xfrm>
            <a:off x="-1848465" y="-101600"/>
            <a:ext cx="7271366" cy="7823200"/>
          </a:xfrm>
          <a:prstGeom prst="parallelogram">
            <a:avLst/>
          </a:prstGeom>
          <a:gradFill flip="none" rotWithShape="1">
            <a:gsLst>
              <a:gs pos="0">
                <a:srgbClr val="8BA2F0"/>
              </a:gs>
              <a:gs pos="100000">
                <a:srgbClr val="AACBFE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660106" y="294582"/>
            <a:ext cx="2653830" cy="307777"/>
            <a:chOff x="632295" y="294582"/>
            <a:chExt cx="2653830" cy="307777"/>
          </a:xfrm>
        </p:grpSpPr>
        <p:sp>
          <p:nvSpPr>
            <p:cNvPr id="41" name="矩形: 圆角 40"/>
            <p:cNvSpPr/>
            <p:nvPr/>
          </p:nvSpPr>
          <p:spPr>
            <a:xfrm>
              <a:off x="1333500" y="294582"/>
              <a:ext cx="1952625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456438" y="365664"/>
              <a:ext cx="155669" cy="165612"/>
              <a:chOff x="1423100" y="355337"/>
              <a:chExt cx="155669" cy="165612"/>
            </a:xfrm>
          </p:grpSpPr>
          <p:sp>
            <p:nvSpPr>
              <p:cNvPr id="46" name="圆: 空心 45"/>
              <p:cNvSpPr/>
              <p:nvPr/>
            </p:nvSpPr>
            <p:spPr>
              <a:xfrm>
                <a:off x="1423100" y="355337"/>
                <a:ext cx="122331" cy="122331"/>
              </a:xfrm>
              <a:prstGeom prst="donut">
                <a:avLst>
                  <a:gd name="adj" fmla="val 124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47" name="直接连接符 46"/>
              <p:cNvCxnSpPr>
                <a:stCxn id="46" idx="5"/>
              </p:cNvCxnSpPr>
              <p:nvPr/>
            </p:nvCxnSpPr>
            <p:spPr>
              <a:xfrm>
                <a:off x="1527516" y="459753"/>
                <a:ext cx="51253" cy="6119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直接连接符 42"/>
            <p:cNvCxnSpPr/>
            <p:nvPr/>
          </p:nvCxnSpPr>
          <p:spPr>
            <a:xfrm>
              <a:off x="632295" y="378081"/>
              <a:ext cx="213596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32295" y="448470"/>
              <a:ext cx="151683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632295" y="518859"/>
              <a:ext cx="106798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圆角矩形 10"/>
          <p:cNvSpPr/>
          <p:nvPr/>
        </p:nvSpPr>
        <p:spPr>
          <a:xfrm>
            <a:off x="5476605" y="1761639"/>
            <a:ext cx="766467" cy="76993"/>
          </a:xfrm>
          <a:prstGeom prst="roundRect">
            <a:avLst>
              <a:gd name="adj" fmla="val 50000"/>
            </a:avLst>
          </a:prstGeom>
          <a:solidFill>
            <a:srgbClr val="304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5422901" y="1963511"/>
            <a:ext cx="6921219" cy="3897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/>
              <a:t>From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beginning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/>
              <a:t>COVID-19,</a:t>
            </a:r>
            <a:r>
              <a:rPr lang="zh-CN" altLang="en-US" sz="2800" dirty="0"/>
              <a:t> </a:t>
            </a:r>
            <a:r>
              <a:rPr lang="en-US" altLang="zh-CN" sz="2800" dirty="0"/>
              <a:t>both</a:t>
            </a:r>
            <a:r>
              <a:rPr lang="zh-CN" altLang="en-US" sz="2800" dirty="0"/>
              <a:t> </a:t>
            </a:r>
            <a:r>
              <a:rPr lang="en-GB" altLang="zh-CN" sz="2800" dirty="0"/>
              <a:t>epidemic</a:t>
            </a:r>
            <a:r>
              <a:rPr lang="zh-CN" altLang="en-US" sz="2800" dirty="0"/>
              <a:t> </a:t>
            </a:r>
            <a:r>
              <a:rPr lang="en-US" altLang="zh-CN" sz="2800" dirty="0"/>
              <a:t>situation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government</a:t>
            </a:r>
            <a:r>
              <a:rPr lang="zh-CN" altLang="en-US" sz="2800" dirty="0"/>
              <a:t> </a:t>
            </a:r>
            <a:r>
              <a:rPr lang="en-US" altLang="zh-CN" sz="2800" dirty="0"/>
              <a:t>policies</a:t>
            </a:r>
            <a:r>
              <a:rPr lang="zh-CN" altLang="en-US" sz="2800" dirty="0"/>
              <a:t> </a:t>
            </a:r>
            <a:r>
              <a:rPr lang="en-US" altLang="zh-CN" sz="2800" dirty="0"/>
              <a:t>attracting</a:t>
            </a:r>
            <a:r>
              <a:rPr lang="zh-CN" altLang="en-US" sz="2800" dirty="0"/>
              <a:t> </a:t>
            </a:r>
            <a:r>
              <a:rPr lang="en-US" altLang="zh-CN" sz="2800" dirty="0"/>
              <a:t>foreigners’</a:t>
            </a:r>
            <a:r>
              <a:rPr lang="zh-CN" altLang="en-US" sz="2800" dirty="0"/>
              <a:t> </a:t>
            </a:r>
            <a:r>
              <a:rPr lang="en-US" altLang="zh-CN" sz="2800" dirty="0"/>
              <a:t>attention.</a:t>
            </a:r>
            <a:r>
              <a:rPr lang="zh-CN" altLang="en-US" sz="2800" dirty="0"/>
              <a:t> </a:t>
            </a:r>
            <a:r>
              <a:rPr lang="en-US" altLang="zh-CN" sz="2800" dirty="0"/>
              <a:t>Many</a:t>
            </a:r>
            <a:r>
              <a:rPr lang="zh-CN" altLang="en-US" sz="2800" dirty="0"/>
              <a:t> </a:t>
            </a:r>
            <a:r>
              <a:rPr lang="en-US" altLang="zh-CN" sz="2800" dirty="0"/>
              <a:t>foreign</a:t>
            </a:r>
            <a:r>
              <a:rPr lang="zh-CN" altLang="en-US" sz="2800" dirty="0"/>
              <a:t> </a:t>
            </a:r>
            <a:r>
              <a:rPr lang="en-US" altLang="zh-CN" sz="2800" dirty="0"/>
              <a:t>newspaper</a:t>
            </a:r>
            <a:r>
              <a:rPr lang="zh-CN" altLang="en-US" sz="2800" dirty="0"/>
              <a:t> </a:t>
            </a:r>
            <a:r>
              <a:rPr lang="en-US" altLang="zh-CN" sz="2800" dirty="0"/>
              <a:t>has</a:t>
            </a:r>
            <a:r>
              <a:rPr lang="zh-CN" altLang="en-US" sz="2800" dirty="0"/>
              <a:t> </a:t>
            </a:r>
            <a:r>
              <a:rPr lang="en-US" altLang="zh-CN" sz="2800" dirty="0"/>
              <a:t>published</a:t>
            </a:r>
            <a:r>
              <a:rPr lang="zh-CN" altLang="en-US" sz="2800" dirty="0"/>
              <a:t> </a:t>
            </a:r>
            <a:r>
              <a:rPr lang="en-US" altLang="zh-CN" sz="2800" dirty="0"/>
              <a:t>amount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/>
              <a:t>reports</a:t>
            </a:r>
            <a:r>
              <a:rPr lang="zh-CN" altLang="en-US" sz="2800" dirty="0"/>
              <a:t> </a:t>
            </a:r>
            <a:r>
              <a:rPr lang="en-US" altLang="zh-CN" sz="2800" dirty="0"/>
              <a:t>towards</a:t>
            </a:r>
            <a:r>
              <a:rPr lang="zh-CN" altLang="en-US" sz="2800" dirty="0"/>
              <a:t> </a:t>
            </a:r>
            <a:r>
              <a:rPr lang="en-US" altLang="zh-CN" sz="2800" dirty="0"/>
              <a:t>China.</a:t>
            </a:r>
            <a:r>
              <a:rPr lang="zh-CN" altLang="en-US" sz="2800" dirty="0"/>
              <a:t> </a:t>
            </a:r>
            <a:r>
              <a:rPr lang="en-US" altLang="zh-CN" sz="2800" dirty="0"/>
              <a:t>We</a:t>
            </a:r>
            <a:r>
              <a:rPr lang="zh-CN" altLang="en-US" sz="2800" dirty="0"/>
              <a:t> </a:t>
            </a:r>
            <a:r>
              <a:rPr lang="en-US" altLang="zh-CN" sz="2800" dirty="0"/>
              <a:t>want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do</a:t>
            </a:r>
            <a:r>
              <a:rPr lang="zh-CN" altLang="en-US" sz="2800" dirty="0"/>
              <a:t> </a:t>
            </a:r>
            <a:r>
              <a:rPr lang="en-US" altLang="zh-CN" sz="2800" dirty="0"/>
              <a:t>sentiment</a:t>
            </a:r>
            <a:r>
              <a:rPr lang="zh-CN" altLang="en-US" sz="2800" dirty="0"/>
              <a:t> </a:t>
            </a:r>
            <a:r>
              <a:rPr lang="en-US" altLang="zh-CN" sz="2800" dirty="0"/>
              <a:t>analysis</a:t>
            </a:r>
            <a:r>
              <a:rPr lang="zh-CN" altLang="en-US" sz="2800" dirty="0"/>
              <a:t> </a:t>
            </a:r>
            <a:r>
              <a:rPr lang="en-US" altLang="zh-CN" sz="2800" dirty="0"/>
              <a:t>based</a:t>
            </a:r>
            <a:r>
              <a:rPr lang="zh-CN" altLang="en-US" sz="2800" dirty="0"/>
              <a:t> </a:t>
            </a:r>
            <a:r>
              <a:rPr lang="en-US" altLang="zh-CN" sz="2800" dirty="0"/>
              <a:t>on</a:t>
            </a:r>
            <a:r>
              <a:rPr lang="zh-CN" altLang="en-US" sz="2800" dirty="0"/>
              <a:t> </a:t>
            </a:r>
            <a:r>
              <a:rPr lang="en-US" altLang="zh-CN" sz="2800" dirty="0"/>
              <a:t>these</a:t>
            </a:r>
            <a:r>
              <a:rPr lang="zh-CN" altLang="en-US" sz="2800" dirty="0"/>
              <a:t> </a:t>
            </a:r>
            <a:r>
              <a:rPr lang="en-US" altLang="zh-CN" sz="2800" dirty="0"/>
              <a:t>reports.</a:t>
            </a:r>
            <a:endParaRPr lang="en-US" altLang="zh-CN" sz="2800" dirty="0"/>
          </a:p>
          <a:p>
            <a:pPr algn="just">
              <a:lnSpc>
                <a:spcPct val="120000"/>
              </a:lnSpc>
            </a:pP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5455420" y="1201062"/>
            <a:ext cx="2018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solidFill>
                  <a:srgbClr val="304086"/>
                </a:solidFill>
                <a:cs typeface="+mn-ea"/>
                <a:sym typeface="+mn-lt"/>
              </a:rPr>
              <a:t>Background</a:t>
            </a:r>
            <a:endParaRPr lang="zh-CN" altLang="en-US" sz="2400" dirty="0">
              <a:solidFill>
                <a:srgbClr val="304086"/>
              </a:solidFill>
              <a:cs typeface="+mn-ea"/>
              <a:sym typeface="+mn-lt"/>
            </a:endParaRPr>
          </a:p>
        </p:txBody>
      </p:sp>
      <p:cxnSp>
        <p:nvCxnSpPr>
          <p:cNvPr id="145" name="直接连接符 144"/>
          <p:cNvCxnSpPr/>
          <p:nvPr/>
        </p:nvCxnSpPr>
        <p:spPr>
          <a:xfrm>
            <a:off x="6898587" y="448470"/>
            <a:ext cx="4698432" cy="0"/>
          </a:xfrm>
          <a:prstGeom prst="line">
            <a:avLst/>
          </a:prstGeom>
          <a:ln>
            <a:solidFill>
              <a:srgbClr val="304086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93314"/>
            <a:ext cx="5299026" cy="46128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平行四边形 17"/>
          <p:cNvSpPr/>
          <p:nvPr/>
        </p:nvSpPr>
        <p:spPr>
          <a:xfrm>
            <a:off x="-1848465" y="-101600"/>
            <a:ext cx="7271366" cy="7823200"/>
          </a:xfrm>
          <a:prstGeom prst="parallelogram">
            <a:avLst/>
          </a:prstGeom>
          <a:gradFill flip="none" rotWithShape="1">
            <a:gsLst>
              <a:gs pos="0">
                <a:srgbClr val="8BA2F0"/>
              </a:gs>
              <a:gs pos="100000">
                <a:srgbClr val="AACBFE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660106" y="294582"/>
            <a:ext cx="2653830" cy="307777"/>
            <a:chOff x="632295" y="294582"/>
            <a:chExt cx="2653830" cy="307777"/>
          </a:xfrm>
        </p:grpSpPr>
        <p:sp>
          <p:nvSpPr>
            <p:cNvPr id="41" name="矩形: 圆角 40"/>
            <p:cNvSpPr/>
            <p:nvPr/>
          </p:nvSpPr>
          <p:spPr>
            <a:xfrm>
              <a:off x="1333500" y="294582"/>
              <a:ext cx="1952625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456438" y="365664"/>
              <a:ext cx="155669" cy="165612"/>
              <a:chOff x="1423100" y="355337"/>
              <a:chExt cx="155669" cy="165612"/>
            </a:xfrm>
          </p:grpSpPr>
          <p:sp>
            <p:nvSpPr>
              <p:cNvPr id="46" name="圆: 空心 45"/>
              <p:cNvSpPr/>
              <p:nvPr/>
            </p:nvSpPr>
            <p:spPr>
              <a:xfrm>
                <a:off x="1423100" y="355337"/>
                <a:ext cx="122331" cy="122331"/>
              </a:xfrm>
              <a:prstGeom prst="donut">
                <a:avLst>
                  <a:gd name="adj" fmla="val 124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47" name="直接连接符 46"/>
              <p:cNvCxnSpPr>
                <a:stCxn id="46" idx="5"/>
              </p:cNvCxnSpPr>
              <p:nvPr/>
            </p:nvCxnSpPr>
            <p:spPr>
              <a:xfrm>
                <a:off x="1527516" y="459753"/>
                <a:ext cx="51253" cy="6119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直接连接符 42"/>
            <p:cNvCxnSpPr/>
            <p:nvPr/>
          </p:nvCxnSpPr>
          <p:spPr>
            <a:xfrm>
              <a:off x="632295" y="378081"/>
              <a:ext cx="213596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32295" y="448470"/>
              <a:ext cx="151683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632295" y="518859"/>
              <a:ext cx="106798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/>
          <p:cNvSpPr txBox="1"/>
          <p:nvPr/>
        </p:nvSpPr>
        <p:spPr>
          <a:xfrm>
            <a:off x="6649629" y="6282268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chemeClr val="bg1"/>
                </a:solidFill>
                <a:cs typeface="+mn-ea"/>
                <a:sym typeface="+mn-lt"/>
              </a:rPr>
              <a:t>Home</a:t>
            </a:r>
            <a:endParaRPr lang="en-US" altLang="zh-CN" sz="1400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9391306" y="6282268"/>
            <a:ext cx="1045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chemeClr val="bg1"/>
                </a:solidFill>
                <a:cs typeface="+mn-ea"/>
                <a:sym typeface="+mn-lt"/>
              </a:rPr>
              <a:t>Portfolio</a:t>
            </a:r>
            <a:endParaRPr lang="en-US" altLang="zh-CN" sz="1400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813442" y="6282268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chemeClr val="bg1"/>
                </a:solidFill>
                <a:cs typeface="+mn-ea"/>
                <a:sym typeface="+mn-lt"/>
              </a:rPr>
              <a:t>Contact </a:t>
            </a:r>
            <a:endParaRPr lang="en-US" altLang="zh-CN" sz="1400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6898587" y="448470"/>
            <a:ext cx="4698432" cy="0"/>
          </a:xfrm>
          <a:prstGeom prst="line">
            <a:avLst/>
          </a:prstGeom>
          <a:ln>
            <a:solidFill>
              <a:srgbClr val="304086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5422901" y="2468211"/>
            <a:ext cx="6096000" cy="2535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/>
              <a:t>Training set: </a:t>
            </a:r>
            <a:r>
              <a:rPr lang="en-US" altLang="zh-CN" dirty="0">
                <a:solidFill>
                  <a:schemeClr val="accent5"/>
                </a:solidFill>
              </a:rPr>
              <a:t>2199</a:t>
            </a:r>
            <a:r>
              <a:rPr lang="en-US" altLang="zh-CN" dirty="0"/>
              <a:t> news texts for training and their corresponding labels (represented by 0 and 1, 0 for negative and 1 for positive)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sz="2000" b="1" dirty="0"/>
              <a:t>Test set: </a:t>
            </a:r>
            <a:r>
              <a:rPr lang="en-US" altLang="zh-CN" dirty="0">
                <a:solidFill>
                  <a:schemeClr val="accent5"/>
                </a:solidFill>
              </a:rPr>
              <a:t>400</a:t>
            </a:r>
            <a:r>
              <a:rPr lang="en-US" altLang="zh-CN" dirty="0"/>
              <a:t> News Texts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sz="2000" b="1" dirty="0"/>
          </a:p>
          <a:p>
            <a:pPr>
              <a:lnSpc>
                <a:spcPct val="120000"/>
              </a:lnSpc>
            </a:pPr>
            <a:r>
              <a:rPr lang="en-US" altLang="zh-CN" sz="2000" b="1" dirty="0"/>
              <a:t>Evaluation criteria</a:t>
            </a:r>
            <a:r>
              <a:rPr lang="zh-CN" altLang="en-US" sz="2000" b="1" dirty="0"/>
              <a:t>：</a:t>
            </a:r>
            <a:r>
              <a:rPr lang="en-US" altLang="zh-CN" dirty="0"/>
              <a:t>F1 score</a:t>
            </a:r>
            <a:endParaRPr lang="en-US" altLang="zh-CN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4" y="1700000"/>
            <a:ext cx="4933934" cy="343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圆角矩形 10"/>
          <p:cNvSpPr/>
          <p:nvPr/>
        </p:nvSpPr>
        <p:spPr>
          <a:xfrm>
            <a:off x="5476605" y="1761639"/>
            <a:ext cx="766467" cy="76993"/>
          </a:xfrm>
          <a:prstGeom prst="roundRect">
            <a:avLst>
              <a:gd name="adj" fmla="val 50000"/>
            </a:avLst>
          </a:prstGeom>
          <a:solidFill>
            <a:srgbClr val="304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443668" y="1202955"/>
            <a:ext cx="2018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solidFill>
                  <a:srgbClr val="304086"/>
                </a:solidFill>
                <a:cs typeface="+mn-ea"/>
                <a:sym typeface="+mn-lt"/>
              </a:rPr>
              <a:t>Dataset</a:t>
            </a:r>
            <a:endParaRPr lang="zh-CN" altLang="en-US" sz="2400" dirty="0">
              <a:solidFill>
                <a:srgbClr val="304086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BA2F0"/>
            </a:gs>
            <a:gs pos="100000">
              <a:srgbClr val="AACBFE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95176" y="3010975"/>
            <a:ext cx="1163627" cy="2447189"/>
          </a:xfrm>
          <a:prstGeom prst="rect">
            <a:avLst/>
          </a:prstGeom>
        </p:spPr>
      </p:pic>
      <p:grpSp>
        <p:nvGrpSpPr>
          <p:cNvPr id="40" name="组合 39"/>
          <p:cNvGrpSpPr/>
          <p:nvPr/>
        </p:nvGrpSpPr>
        <p:grpSpPr>
          <a:xfrm>
            <a:off x="660106" y="294582"/>
            <a:ext cx="2653830" cy="307777"/>
            <a:chOff x="632295" y="294582"/>
            <a:chExt cx="2653830" cy="307777"/>
          </a:xfrm>
        </p:grpSpPr>
        <p:sp>
          <p:nvSpPr>
            <p:cNvPr id="41" name="矩形: 圆角 40"/>
            <p:cNvSpPr/>
            <p:nvPr/>
          </p:nvSpPr>
          <p:spPr>
            <a:xfrm>
              <a:off x="1333500" y="294582"/>
              <a:ext cx="1952625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456438" y="365664"/>
              <a:ext cx="155669" cy="165612"/>
              <a:chOff x="1423100" y="355337"/>
              <a:chExt cx="155669" cy="165612"/>
            </a:xfrm>
          </p:grpSpPr>
          <p:sp>
            <p:nvSpPr>
              <p:cNvPr id="46" name="圆: 空心 45"/>
              <p:cNvSpPr/>
              <p:nvPr/>
            </p:nvSpPr>
            <p:spPr>
              <a:xfrm>
                <a:off x="1423100" y="355337"/>
                <a:ext cx="122331" cy="122331"/>
              </a:xfrm>
              <a:prstGeom prst="donut">
                <a:avLst>
                  <a:gd name="adj" fmla="val 124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47" name="直接连接符 46"/>
              <p:cNvCxnSpPr>
                <a:stCxn id="46" idx="5"/>
              </p:cNvCxnSpPr>
              <p:nvPr/>
            </p:nvCxnSpPr>
            <p:spPr>
              <a:xfrm>
                <a:off x="1527516" y="459753"/>
                <a:ext cx="51253" cy="6119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直接连接符 42"/>
            <p:cNvCxnSpPr/>
            <p:nvPr/>
          </p:nvCxnSpPr>
          <p:spPr>
            <a:xfrm>
              <a:off x="632295" y="378081"/>
              <a:ext cx="213596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32295" y="448470"/>
              <a:ext cx="151683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632295" y="518859"/>
              <a:ext cx="106798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1147467" y="4674933"/>
            <a:ext cx="1697518" cy="2898692"/>
          </a:xfrm>
          <a:prstGeom prst="rect">
            <a:avLst/>
          </a:prstGeom>
        </p:spPr>
      </p:pic>
      <p:sp>
        <p:nvSpPr>
          <p:cNvPr id="54" name="文本框 53"/>
          <p:cNvSpPr txBox="1"/>
          <p:nvPr/>
        </p:nvSpPr>
        <p:spPr>
          <a:xfrm>
            <a:off x="6400875" y="319618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chemeClr val="bg1"/>
                </a:solidFill>
                <a:cs typeface="+mn-ea"/>
                <a:sym typeface="+mn-lt"/>
              </a:rPr>
              <a:t>Home</a:t>
            </a:r>
            <a:endParaRPr lang="en-US" altLang="zh-CN" sz="1400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7493834" y="319618"/>
            <a:ext cx="1299872" cy="331501"/>
            <a:chOff x="7493834" y="319618"/>
            <a:chExt cx="1299872" cy="331501"/>
          </a:xfrm>
        </p:grpSpPr>
        <p:sp>
          <p:nvSpPr>
            <p:cNvPr id="50" name="矩形: 圆角 49"/>
            <p:cNvSpPr/>
            <p:nvPr/>
          </p:nvSpPr>
          <p:spPr>
            <a:xfrm>
              <a:off x="7493834" y="343342"/>
              <a:ext cx="1299872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7580956" y="319618"/>
              <a:ext cx="11576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pc="100" dirty="0">
                  <a:solidFill>
                    <a:schemeClr val="bg1"/>
                  </a:solidFill>
                  <a:cs typeface="+mn-ea"/>
                  <a:sym typeface="+mn-lt"/>
                </a:rPr>
                <a:t>About Us </a:t>
              </a:r>
              <a:endParaRPr lang="en-US" altLang="zh-CN" sz="1400" spc="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9142552" y="319618"/>
            <a:ext cx="1045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chemeClr val="bg1"/>
                </a:solidFill>
                <a:cs typeface="+mn-ea"/>
                <a:sym typeface="+mn-lt"/>
              </a:rPr>
              <a:t>Portfolio</a:t>
            </a:r>
            <a:endParaRPr lang="en-US" altLang="zh-CN" sz="1400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564688" y="319618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chemeClr val="bg1"/>
                </a:solidFill>
                <a:cs typeface="+mn-ea"/>
                <a:sym typeface="+mn-lt"/>
              </a:rPr>
              <a:t>Contact </a:t>
            </a:r>
            <a:endParaRPr lang="en-US" altLang="zh-CN" sz="1400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83" name="图片 8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75648" y="4668940"/>
            <a:ext cx="2505308" cy="2476453"/>
          </a:xfrm>
          <a:custGeom>
            <a:avLst/>
            <a:gdLst>
              <a:gd name="connsiteX0" fmla="*/ 22170 w 6635038"/>
              <a:gd name="connsiteY0" fmla="*/ 0 h 6558619"/>
              <a:gd name="connsiteX1" fmla="*/ 2031225 w 6635038"/>
              <a:gd name="connsiteY1" fmla="*/ 0 h 6558619"/>
              <a:gd name="connsiteX2" fmla="*/ 2031225 w 6635038"/>
              <a:gd name="connsiteY2" fmla="*/ 546160 h 6558619"/>
              <a:gd name="connsiteX3" fmla="*/ 2304331 w 6635038"/>
              <a:gd name="connsiteY3" fmla="*/ 546160 h 6558619"/>
              <a:gd name="connsiteX4" fmla="*/ 1657004 w 6635038"/>
              <a:gd name="connsiteY4" fmla="*/ 729658 h 6558619"/>
              <a:gd name="connsiteX5" fmla="*/ 2275036 w 6635038"/>
              <a:gd name="connsiteY5" fmla="*/ 1845877 h 6558619"/>
              <a:gd name="connsiteX6" fmla="*/ 2140041 w 6635038"/>
              <a:gd name="connsiteY6" fmla="*/ 1787410 h 6558619"/>
              <a:gd name="connsiteX7" fmla="*/ 2538919 w 6635038"/>
              <a:gd name="connsiteY7" fmla="*/ 2795772 h 6558619"/>
              <a:gd name="connsiteX8" fmla="*/ 2653937 w 6635038"/>
              <a:gd name="connsiteY8" fmla="*/ 2530206 h 6558619"/>
              <a:gd name="connsiteX9" fmla="*/ 2930079 w 6635038"/>
              <a:gd name="connsiteY9" fmla="*/ 3028942 h 6558619"/>
              <a:gd name="connsiteX10" fmla="*/ 2929486 w 6635038"/>
              <a:gd name="connsiteY10" fmla="*/ 368947 h 6558619"/>
              <a:gd name="connsiteX11" fmla="*/ 2919832 w 6635038"/>
              <a:gd name="connsiteY11" fmla="*/ 371684 h 6558619"/>
              <a:gd name="connsiteX12" fmla="*/ 2919832 w 6635038"/>
              <a:gd name="connsiteY12" fmla="*/ 0 h 6558619"/>
              <a:gd name="connsiteX13" fmla="*/ 4209797 w 6635038"/>
              <a:gd name="connsiteY13" fmla="*/ 0 h 6558619"/>
              <a:gd name="connsiteX14" fmla="*/ 4209797 w 6635038"/>
              <a:gd name="connsiteY14" fmla="*/ 2958206 h 6558619"/>
              <a:gd name="connsiteX15" fmla="*/ 4356196 w 6635038"/>
              <a:gd name="connsiteY15" fmla="*/ 2958206 h 6558619"/>
              <a:gd name="connsiteX16" fmla="*/ 4356196 w 6635038"/>
              <a:gd name="connsiteY16" fmla="*/ 3324084 h 6558619"/>
              <a:gd name="connsiteX17" fmla="*/ 5480178 w 6635038"/>
              <a:gd name="connsiteY17" fmla="*/ 3324084 h 6558619"/>
              <a:gd name="connsiteX18" fmla="*/ 5480178 w 6635038"/>
              <a:gd name="connsiteY18" fmla="*/ 2958206 h 6558619"/>
              <a:gd name="connsiteX19" fmla="*/ 6635038 w 6635038"/>
              <a:gd name="connsiteY19" fmla="*/ 2958206 h 6558619"/>
              <a:gd name="connsiteX20" fmla="*/ 6635038 w 6635038"/>
              <a:gd name="connsiteY20" fmla="*/ 6558619 h 6558619"/>
              <a:gd name="connsiteX21" fmla="*/ 0 w 6635038"/>
              <a:gd name="connsiteY21" fmla="*/ 6558619 h 6558619"/>
              <a:gd name="connsiteX22" fmla="*/ 0 w 6635038"/>
              <a:gd name="connsiteY22" fmla="*/ 943116 h 6558619"/>
              <a:gd name="connsiteX23" fmla="*/ 22170 w 6635038"/>
              <a:gd name="connsiteY23" fmla="*/ 943116 h 655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635038" h="6558619">
                <a:moveTo>
                  <a:pt x="22170" y="0"/>
                </a:moveTo>
                <a:lnTo>
                  <a:pt x="2031225" y="0"/>
                </a:lnTo>
                <a:lnTo>
                  <a:pt x="2031225" y="546160"/>
                </a:lnTo>
                <a:lnTo>
                  <a:pt x="2304331" y="546160"/>
                </a:lnTo>
                <a:lnTo>
                  <a:pt x="1657004" y="729658"/>
                </a:lnTo>
                <a:lnTo>
                  <a:pt x="2275036" y="1845877"/>
                </a:lnTo>
                <a:lnTo>
                  <a:pt x="2140041" y="1787410"/>
                </a:lnTo>
                <a:lnTo>
                  <a:pt x="2538919" y="2795772"/>
                </a:lnTo>
                <a:lnTo>
                  <a:pt x="2653937" y="2530206"/>
                </a:lnTo>
                <a:lnTo>
                  <a:pt x="2930079" y="3028942"/>
                </a:lnTo>
                <a:lnTo>
                  <a:pt x="2929486" y="368947"/>
                </a:lnTo>
                <a:lnTo>
                  <a:pt x="2919832" y="371684"/>
                </a:lnTo>
                <a:lnTo>
                  <a:pt x="2919832" y="0"/>
                </a:lnTo>
                <a:lnTo>
                  <a:pt x="4209797" y="0"/>
                </a:lnTo>
                <a:lnTo>
                  <a:pt x="4209797" y="2958206"/>
                </a:lnTo>
                <a:lnTo>
                  <a:pt x="4356196" y="2958206"/>
                </a:lnTo>
                <a:lnTo>
                  <a:pt x="4356196" y="3324084"/>
                </a:lnTo>
                <a:lnTo>
                  <a:pt x="5480178" y="3324084"/>
                </a:lnTo>
                <a:lnTo>
                  <a:pt x="5480178" y="2958206"/>
                </a:lnTo>
                <a:lnTo>
                  <a:pt x="6635038" y="2958206"/>
                </a:lnTo>
                <a:lnTo>
                  <a:pt x="6635038" y="6558619"/>
                </a:lnTo>
                <a:lnTo>
                  <a:pt x="0" y="6558619"/>
                </a:lnTo>
                <a:lnTo>
                  <a:pt x="0" y="943116"/>
                </a:lnTo>
                <a:lnTo>
                  <a:pt x="22170" y="943116"/>
                </a:lnTo>
                <a:close/>
              </a:path>
            </a:pathLst>
          </a:custGeom>
        </p:spPr>
      </p:pic>
      <p:pic>
        <p:nvPicPr>
          <p:cNvPr id="84" name="图片 8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3402846" y="3910631"/>
            <a:ext cx="1069701" cy="1826627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58501" y="3912539"/>
            <a:ext cx="1069701" cy="1826627"/>
          </a:xfrm>
          <a:prstGeom prst="rect">
            <a:avLst/>
          </a:prstGeom>
        </p:spPr>
      </p:pic>
      <p:pic>
        <p:nvPicPr>
          <p:cNvPr id="85" name="图片 8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75600" y="4674933"/>
            <a:ext cx="1697518" cy="2898692"/>
          </a:xfrm>
          <a:prstGeom prst="rect">
            <a:avLst/>
          </a:prstGeom>
        </p:spPr>
      </p:pic>
      <p:sp>
        <p:nvSpPr>
          <p:cNvPr id="88" name="文本框 87"/>
          <p:cNvSpPr txBox="1"/>
          <p:nvPr/>
        </p:nvSpPr>
        <p:spPr>
          <a:xfrm>
            <a:off x="3527682" y="2547212"/>
            <a:ext cx="526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Algorithm Design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3443" y="3685549"/>
            <a:ext cx="1588557" cy="98339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24471" y="3777396"/>
            <a:ext cx="990769" cy="61333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58770" y="4985625"/>
            <a:ext cx="509182" cy="1484217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95701" y="5458164"/>
            <a:ext cx="784295" cy="1028752"/>
          </a:xfrm>
          <a:prstGeom prst="rect">
            <a:avLst/>
          </a:prstGeom>
        </p:spPr>
      </p:pic>
      <p:pic>
        <p:nvPicPr>
          <p:cNvPr id="95" name="图片 9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60748" y="5458164"/>
            <a:ext cx="411027" cy="539140"/>
          </a:xfrm>
          <a:prstGeom prst="rect">
            <a:avLst/>
          </a:prstGeom>
        </p:spPr>
      </p:pic>
      <p:pic>
        <p:nvPicPr>
          <p:cNvPr id="96" name="图片 9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75423" y="5965693"/>
            <a:ext cx="509182" cy="667889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05532" y="4594014"/>
            <a:ext cx="509182" cy="148421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7608309" y="5621609"/>
            <a:ext cx="517023" cy="701862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5056396" y="1480050"/>
            <a:ext cx="1740999" cy="1015663"/>
            <a:chOff x="5056396" y="1480050"/>
            <a:chExt cx="1740999" cy="1015663"/>
          </a:xfrm>
        </p:grpSpPr>
        <p:sp>
          <p:nvSpPr>
            <p:cNvPr id="87" name="文本框 86"/>
            <p:cNvSpPr txBox="1"/>
            <p:nvPr/>
          </p:nvSpPr>
          <p:spPr>
            <a:xfrm>
              <a:off x="5523993" y="1480050"/>
              <a:ext cx="12734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6000" dirty="0">
                  <a:solidFill>
                    <a:srgbClr val="304086"/>
                  </a:solidFill>
                  <a:cs typeface="+mn-ea"/>
                  <a:sym typeface="+mn-lt"/>
                </a:rPr>
                <a:t>02</a:t>
              </a:r>
              <a:endParaRPr lang="zh-CN" altLang="en-US" sz="6000" dirty="0">
                <a:solidFill>
                  <a:srgbClr val="304086"/>
                </a:solidFill>
                <a:cs typeface="+mn-ea"/>
                <a:sym typeface="+mn-lt"/>
              </a:endParaRPr>
            </a:p>
          </p:txBody>
        </p:sp>
        <p:sp>
          <p:nvSpPr>
            <p:cNvPr id="110" name="任意多边形: 形状 109"/>
            <p:cNvSpPr/>
            <p:nvPr/>
          </p:nvSpPr>
          <p:spPr>
            <a:xfrm rot="5400000">
              <a:off x="5036910" y="1931805"/>
              <a:ext cx="322893" cy="283922"/>
            </a:xfrm>
            <a:custGeom>
              <a:avLst/>
              <a:gdLst>
                <a:gd name="connsiteX0" fmla="*/ 0 w 2761802"/>
                <a:gd name="connsiteY0" fmla="*/ 2231611 h 2428472"/>
                <a:gd name="connsiteX1" fmla="*/ 4179 w 2761802"/>
                <a:gd name="connsiteY1" fmla="*/ 2190147 h 2428472"/>
                <a:gd name="connsiteX2" fmla="*/ 8183 w 2761802"/>
                <a:gd name="connsiteY2" fmla="*/ 2177249 h 2428472"/>
                <a:gd name="connsiteX3" fmla="*/ 1237619 w 2761802"/>
                <a:gd name="connsiteY3" fmla="*/ 57529 h 2428472"/>
                <a:gd name="connsiteX4" fmla="*/ 1298967 w 2761802"/>
                <a:gd name="connsiteY4" fmla="*/ 16167 h 2428472"/>
                <a:gd name="connsiteX5" fmla="*/ 1379050 w 2761802"/>
                <a:gd name="connsiteY5" fmla="*/ 0 h 2428472"/>
                <a:gd name="connsiteX6" fmla="*/ 1524530 w 2761802"/>
                <a:gd name="connsiteY6" fmla="*/ 60259 h 2428472"/>
                <a:gd name="connsiteX7" fmla="*/ 1544630 w 2761802"/>
                <a:gd name="connsiteY7" fmla="*/ 90072 h 2428472"/>
                <a:gd name="connsiteX8" fmla="*/ 1549295 w 2761802"/>
                <a:gd name="connsiteY8" fmla="*/ 90777 h 2428472"/>
                <a:gd name="connsiteX9" fmla="*/ 2718425 w 2761802"/>
                <a:gd name="connsiteY9" fmla="*/ 2106521 h 2428472"/>
                <a:gd name="connsiteX10" fmla="*/ 2717112 w 2761802"/>
                <a:gd name="connsiteY10" fmla="*/ 2109223 h 2428472"/>
                <a:gd name="connsiteX11" fmla="*/ 2737721 w 2761802"/>
                <a:gd name="connsiteY11" fmla="*/ 2139791 h 2428472"/>
                <a:gd name="connsiteX12" fmla="*/ 2746907 w 2761802"/>
                <a:gd name="connsiteY12" fmla="*/ 2155628 h 2428472"/>
                <a:gd name="connsiteX13" fmla="*/ 2757622 w 2761802"/>
                <a:gd name="connsiteY13" fmla="*/ 2190146 h 2428472"/>
                <a:gd name="connsiteX14" fmla="*/ 2761802 w 2761802"/>
                <a:gd name="connsiteY14" fmla="*/ 2231610 h 2428472"/>
                <a:gd name="connsiteX15" fmla="*/ 2636146 w 2761802"/>
                <a:gd name="connsiteY15" fmla="*/ 2421181 h 2428472"/>
                <a:gd name="connsiteX16" fmla="*/ 2612656 w 2761802"/>
                <a:gd name="connsiteY16" fmla="*/ 2428472 h 2428472"/>
                <a:gd name="connsiteX17" fmla="*/ 149141 w 2761802"/>
                <a:gd name="connsiteY17" fmla="*/ 2428472 h 2428472"/>
                <a:gd name="connsiteX18" fmla="*/ 125655 w 2761802"/>
                <a:gd name="connsiteY18" fmla="*/ 2421182 h 2428472"/>
                <a:gd name="connsiteX19" fmla="*/ 0 w 2761802"/>
                <a:gd name="connsiteY19" fmla="*/ 2231611 h 242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61802" h="2428472">
                  <a:moveTo>
                    <a:pt x="0" y="2231611"/>
                  </a:moveTo>
                  <a:cubicBezTo>
                    <a:pt x="0" y="2217407"/>
                    <a:pt x="1439" y="2203540"/>
                    <a:pt x="4179" y="2190147"/>
                  </a:cubicBezTo>
                  <a:lnTo>
                    <a:pt x="8183" y="2177249"/>
                  </a:lnTo>
                  <a:lnTo>
                    <a:pt x="1237619" y="57529"/>
                  </a:lnTo>
                  <a:lnTo>
                    <a:pt x="1298967" y="16167"/>
                  </a:lnTo>
                  <a:cubicBezTo>
                    <a:pt x="1323581" y="5757"/>
                    <a:pt x="1350643" y="0"/>
                    <a:pt x="1379050" y="0"/>
                  </a:cubicBezTo>
                  <a:cubicBezTo>
                    <a:pt x="1435864" y="0"/>
                    <a:pt x="1487298" y="23028"/>
                    <a:pt x="1524530" y="60259"/>
                  </a:cubicBezTo>
                  <a:lnTo>
                    <a:pt x="1544630" y="90072"/>
                  </a:lnTo>
                  <a:lnTo>
                    <a:pt x="1549295" y="90777"/>
                  </a:lnTo>
                  <a:lnTo>
                    <a:pt x="2718425" y="2106521"/>
                  </a:lnTo>
                  <a:lnTo>
                    <a:pt x="2717112" y="2109223"/>
                  </a:lnTo>
                  <a:lnTo>
                    <a:pt x="2737721" y="2139791"/>
                  </a:lnTo>
                  <a:lnTo>
                    <a:pt x="2746907" y="2155628"/>
                  </a:lnTo>
                  <a:lnTo>
                    <a:pt x="2757622" y="2190146"/>
                  </a:lnTo>
                  <a:cubicBezTo>
                    <a:pt x="2760362" y="2203539"/>
                    <a:pt x="2761802" y="2217406"/>
                    <a:pt x="2761802" y="2231610"/>
                  </a:cubicBezTo>
                  <a:cubicBezTo>
                    <a:pt x="2761802" y="2316830"/>
                    <a:pt x="2709989" y="2389948"/>
                    <a:pt x="2636146" y="2421181"/>
                  </a:cubicBezTo>
                  <a:lnTo>
                    <a:pt x="2612656" y="2428472"/>
                  </a:lnTo>
                  <a:lnTo>
                    <a:pt x="149141" y="2428472"/>
                  </a:lnTo>
                  <a:lnTo>
                    <a:pt x="125655" y="2421182"/>
                  </a:lnTo>
                  <a:cubicBezTo>
                    <a:pt x="51812" y="2389949"/>
                    <a:pt x="0" y="2316831"/>
                    <a:pt x="0" y="2231611"/>
                  </a:cubicBezTo>
                  <a:close/>
                </a:path>
              </a:pathLst>
            </a:cu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8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平行四边形 8"/>
          <p:cNvSpPr/>
          <p:nvPr/>
        </p:nvSpPr>
        <p:spPr>
          <a:xfrm>
            <a:off x="-1917291" y="-101600"/>
            <a:ext cx="7271366" cy="7823200"/>
          </a:xfrm>
          <a:prstGeom prst="parallelogram">
            <a:avLst/>
          </a:prstGeom>
          <a:gradFill flip="none" rotWithShape="1">
            <a:gsLst>
              <a:gs pos="0">
                <a:srgbClr val="8BA2F0"/>
              </a:gs>
              <a:gs pos="100000">
                <a:srgbClr val="AACBFE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8" name="圆角矩形 10"/>
          <p:cNvSpPr/>
          <p:nvPr/>
        </p:nvSpPr>
        <p:spPr>
          <a:xfrm>
            <a:off x="331667" y="1043012"/>
            <a:ext cx="766467" cy="76993"/>
          </a:xfrm>
          <a:prstGeom prst="roundRect">
            <a:avLst>
              <a:gd name="adj" fmla="val 50000"/>
            </a:avLst>
          </a:prstGeom>
          <a:solidFill>
            <a:srgbClr val="304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279453" y="531438"/>
            <a:ext cx="2960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solidFill>
                  <a:srgbClr val="304086"/>
                </a:solidFill>
                <a:cs typeface="+mn-ea"/>
                <a:sym typeface="+mn-lt"/>
              </a:rPr>
              <a:t> Data Cleaning:</a:t>
            </a:r>
            <a:endParaRPr lang="en-US" altLang="zh-CN" sz="2400" dirty="0">
              <a:solidFill>
                <a:srgbClr val="304086"/>
              </a:solidFill>
              <a:cs typeface="+mn-ea"/>
              <a:sym typeface="+mn-lt"/>
            </a:endParaRPr>
          </a:p>
        </p:txBody>
      </p:sp>
      <p:cxnSp>
        <p:nvCxnSpPr>
          <p:cNvPr id="145" name="直接连接符 144"/>
          <p:cNvCxnSpPr/>
          <p:nvPr/>
        </p:nvCxnSpPr>
        <p:spPr>
          <a:xfrm>
            <a:off x="6898587" y="448470"/>
            <a:ext cx="4698432" cy="0"/>
          </a:xfrm>
          <a:prstGeom prst="line">
            <a:avLst/>
          </a:prstGeom>
          <a:ln>
            <a:solidFill>
              <a:srgbClr val="304086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31666" y="1196875"/>
            <a:ext cx="11265352" cy="5816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altLang="zh-CN" sz="2400" b="1" dirty="0"/>
              <a:t>Confirm the language composition of the text</a:t>
            </a:r>
            <a:endParaRPr lang="en-US" altLang="zh-CN" sz="2400" b="1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i="1" dirty="0" err="1"/>
              <a:t>Langdetect</a:t>
            </a:r>
            <a:r>
              <a:rPr lang="en-US" altLang="zh-CN" sz="2400" dirty="0"/>
              <a:t> library is used to detect the language type of text, and the language type and the occurrence times of such language news are saved in the form of dictionary.</a:t>
            </a:r>
            <a:endParaRPr lang="en-US" altLang="zh-CN" sz="2400" b="1" dirty="0"/>
          </a:p>
          <a:p>
            <a:pPr>
              <a:lnSpc>
                <a:spcPct val="120000"/>
              </a:lnSpc>
            </a:pPr>
            <a:endParaRPr lang="en-US" altLang="zh-CN" sz="2400" b="1" dirty="0"/>
          </a:p>
          <a:p>
            <a:pPr>
              <a:lnSpc>
                <a:spcPct val="120000"/>
              </a:lnSpc>
            </a:pPr>
            <a:endParaRPr lang="en-US" altLang="zh-CN" sz="2400" b="1" dirty="0"/>
          </a:p>
          <a:p>
            <a:pPr>
              <a:lnSpc>
                <a:spcPct val="120000"/>
              </a:lnSpc>
            </a:pPr>
            <a:endParaRPr lang="en-US" altLang="zh-CN" sz="2400" b="1" dirty="0"/>
          </a:p>
          <a:p>
            <a:pPr>
              <a:lnSpc>
                <a:spcPct val="120000"/>
              </a:lnSpc>
            </a:pPr>
            <a:r>
              <a:rPr lang="en-US" altLang="zh-CN" sz="2400" b="1" dirty="0"/>
              <a:t>2. Translate the text</a:t>
            </a:r>
            <a:endParaRPr lang="en-US" altLang="zh-CN" sz="2400" b="1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i="1" dirty="0" err="1"/>
              <a:t>pygtrans.</a:t>
            </a:r>
            <a:r>
              <a:rPr lang="en-US" altLang="zh-CN" sz="2400" b="1" i="1" dirty="0" err="1"/>
              <a:t>translate</a:t>
            </a:r>
            <a:r>
              <a:rPr lang="en-US" altLang="zh-CN" sz="2400" b="1" i="1" dirty="0"/>
              <a:t>()</a:t>
            </a:r>
            <a:r>
              <a:rPr lang="en-US" altLang="zh-CN" sz="2400" b="1" dirty="0"/>
              <a:t> </a:t>
            </a:r>
            <a:r>
              <a:rPr lang="en-US" altLang="zh-CN" sz="2400" dirty="0"/>
              <a:t>is used to translate all news into English.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endParaRPr lang="en-US" altLang="zh-CN" sz="2400" b="1" dirty="0"/>
          </a:p>
          <a:p>
            <a:pPr>
              <a:lnSpc>
                <a:spcPct val="120000"/>
              </a:lnSpc>
            </a:pPr>
            <a:r>
              <a:rPr lang="en-US" altLang="zh-CN" sz="2400" b="1" dirty="0"/>
              <a:t>3. Split word</a:t>
            </a:r>
            <a:endParaRPr lang="en-US" altLang="zh-CN" sz="2400" b="1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Use </a:t>
            </a:r>
            <a:r>
              <a:rPr lang="en-US" altLang="zh-CN" sz="2400" b="1" i="1" dirty="0"/>
              <a:t>word_tokenize ()</a:t>
            </a:r>
            <a:r>
              <a:rPr lang="en-US" altLang="zh-CN" sz="2400" dirty="0"/>
              <a:t> function in </a:t>
            </a:r>
            <a:r>
              <a:rPr lang="en-US" altLang="zh-CN" sz="2400" i="1" dirty="0"/>
              <a:t>NLTK</a:t>
            </a:r>
            <a:r>
              <a:rPr lang="en-US" altLang="zh-CN" sz="2400" dirty="0"/>
              <a:t> library to performs word segmentation on the text</a:t>
            </a:r>
            <a:endParaRPr lang="en-US" altLang="zh-CN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67" y="3606642"/>
            <a:ext cx="11265352" cy="489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67" y="2972082"/>
            <a:ext cx="11265352" cy="5576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平行四边形 8"/>
          <p:cNvSpPr/>
          <p:nvPr/>
        </p:nvSpPr>
        <p:spPr>
          <a:xfrm>
            <a:off x="-1917291" y="-101600"/>
            <a:ext cx="7271366" cy="7823200"/>
          </a:xfrm>
          <a:prstGeom prst="parallelogram">
            <a:avLst/>
          </a:prstGeom>
          <a:gradFill flip="none" rotWithShape="1">
            <a:gsLst>
              <a:gs pos="0">
                <a:srgbClr val="8BA2F0"/>
              </a:gs>
              <a:gs pos="100000">
                <a:srgbClr val="AACBFE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8" name="圆角矩形 10"/>
          <p:cNvSpPr/>
          <p:nvPr/>
        </p:nvSpPr>
        <p:spPr>
          <a:xfrm>
            <a:off x="331667" y="1043012"/>
            <a:ext cx="766467" cy="76993"/>
          </a:xfrm>
          <a:prstGeom prst="roundRect">
            <a:avLst>
              <a:gd name="adj" fmla="val 50000"/>
            </a:avLst>
          </a:prstGeom>
          <a:solidFill>
            <a:srgbClr val="304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279453" y="531438"/>
            <a:ext cx="2960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0408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 Data Cleaning: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30408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45" name="直接连接符 144"/>
          <p:cNvCxnSpPr/>
          <p:nvPr/>
        </p:nvCxnSpPr>
        <p:spPr>
          <a:xfrm>
            <a:off x="6898587" y="448470"/>
            <a:ext cx="4698432" cy="0"/>
          </a:xfrm>
          <a:prstGeom prst="line">
            <a:avLst/>
          </a:prstGeom>
          <a:ln>
            <a:solidFill>
              <a:srgbClr val="304086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79453" y="1196875"/>
            <a:ext cx="11317566" cy="4929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4. Part of speech tagging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（词性标注）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Use 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pos_tag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()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function in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NLTK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library to get the part of speech tagging of each part.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5. Word type normalization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（词型归一化）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Use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lemmatize()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function in Class 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WordNetLemmatizer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in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NLTK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library to get the basic form of each word.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6. Filter stop words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Use 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stopwords.words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()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list in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NLTK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library to filter stop words to improve efficiency.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平行四边形 8"/>
          <p:cNvSpPr/>
          <p:nvPr/>
        </p:nvSpPr>
        <p:spPr>
          <a:xfrm>
            <a:off x="-1917291" y="-101600"/>
            <a:ext cx="7271366" cy="7823200"/>
          </a:xfrm>
          <a:prstGeom prst="parallelogram">
            <a:avLst/>
          </a:prstGeom>
          <a:gradFill flip="none" rotWithShape="1">
            <a:gsLst>
              <a:gs pos="0">
                <a:srgbClr val="8BA2F0"/>
              </a:gs>
              <a:gs pos="100000">
                <a:srgbClr val="AACBFE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8" name="圆角矩形 10"/>
          <p:cNvSpPr/>
          <p:nvPr/>
        </p:nvSpPr>
        <p:spPr>
          <a:xfrm>
            <a:off x="331667" y="1043012"/>
            <a:ext cx="766467" cy="76993"/>
          </a:xfrm>
          <a:prstGeom prst="roundRect">
            <a:avLst>
              <a:gd name="adj" fmla="val 50000"/>
            </a:avLst>
          </a:prstGeom>
          <a:solidFill>
            <a:srgbClr val="304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279453" y="531438"/>
            <a:ext cx="2960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solidFill>
                  <a:srgbClr val="304086"/>
                </a:solidFill>
                <a:cs typeface="+mn-ea"/>
                <a:sym typeface="+mn-lt"/>
              </a:rPr>
              <a:t> Model Algorithm:</a:t>
            </a:r>
            <a:endParaRPr lang="en-US" altLang="zh-CN" sz="2400" dirty="0">
              <a:solidFill>
                <a:srgbClr val="304086"/>
              </a:solidFill>
              <a:cs typeface="+mn-ea"/>
              <a:sym typeface="+mn-lt"/>
            </a:endParaRPr>
          </a:p>
        </p:txBody>
      </p:sp>
      <p:cxnSp>
        <p:nvCxnSpPr>
          <p:cNvPr id="145" name="直接连接符 144"/>
          <p:cNvCxnSpPr/>
          <p:nvPr/>
        </p:nvCxnSpPr>
        <p:spPr>
          <a:xfrm>
            <a:off x="6898587" y="448470"/>
            <a:ext cx="4698432" cy="0"/>
          </a:xfrm>
          <a:prstGeom prst="line">
            <a:avLst/>
          </a:prstGeom>
          <a:ln>
            <a:solidFill>
              <a:srgbClr val="304086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0" y="1198340"/>
            <a:ext cx="119953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 Naive Bayes classifier is used to train the model. </a:t>
            </a:r>
            <a:endParaRPr lang="zh-CN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2568678" y="2045835"/>
                <a:ext cx="7054644" cy="884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!∙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!∙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!∙...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∏"/>
                          <m:limLoc m:val="undOvr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αc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78" y="2045835"/>
                <a:ext cx="7054644" cy="884216"/>
              </a:xfrm>
              <a:prstGeom prst="rect">
                <a:avLst/>
              </a:prstGeom>
              <a:blipFill rotWithShape="1">
                <a:blip r:embed="rId1"/>
                <a:stretch>
                  <a:fillRect l="-1" t="-57" r="8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2568678" y="3384021"/>
                <a:ext cx="7054644" cy="6969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αc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iα</m:t>
                                  </m:r>
                                </m:sub>
                              </m:sSub>
                            </m:e>
                          </m:nary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nary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d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78" y="3384021"/>
                <a:ext cx="7054644" cy="696986"/>
              </a:xfrm>
              <a:prstGeom prst="rect">
                <a:avLst/>
              </a:prstGeom>
              <a:blipFill rotWithShape="1">
                <a:blip r:embed="rId2"/>
                <a:stretch>
                  <a:fillRect l="-1" t="-15" r="8" b="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2568678" y="4534977"/>
                <a:ext cx="7054644" cy="884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nary>
                        <m:naryPr>
                          <m:chr m:val="∏"/>
                          <m:limLoc m:val="undOvr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αc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78" y="4534977"/>
                <a:ext cx="7054644" cy="884216"/>
              </a:xfrm>
              <a:prstGeom prst="rect">
                <a:avLst/>
              </a:prstGeom>
              <a:blipFill rotWithShape="1">
                <a:blip r:embed="rId3"/>
                <a:stretch>
                  <a:fillRect l="-1" t="-50" r="8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BA2F0"/>
            </a:gs>
            <a:gs pos="100000">
              <a:srgbClr val="AACBFE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95176" y="3010975"/>
            <a:ext cx="1163627" cy="2447189"/>
          </a:xfrm>
          <a:prstGeom prst="rect">
            <a:avLst/>
          </a:prstGeom>
        </p:spPr>
      </p:pic>
      <p:grpSp>
        <p:nvGrpSpPr>
          <p:cNvPr id="40" name="组合 39"/>
          <p:cNvGrpSpPr/>
          <p:nvPr/>
        </p:nvGrpSpPr>
        <p:grpSpPr>
          <a:xfrm>
            <a:off x="660106" y="294582"/>
            <a:ext cx="2653830" cy="307777"/>
            <a:chOff x="632295" y="294582"/>
            <a:chExt cx="2653830" cy="307777"/>
          </a:xfrm>
        </p:grpSpPr>
        <p:sp>
          <p:nvSpPr>
            <p:cNvPr id="41" name="矩形: 圆角 40"/>
            <p:cNvSpPr/>
            <p:nvPr/>
          </p:nvSpPr>
          <p:spPr>
            <a:xfrm>
              <a:off x="1333500" y="294582"/>
              <a:ext cx="1952625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456438" y="365664"/>
              <a:ext cx="155669" cy="165612"/>
              <a:chOff x="1423100" y="355337"/>
              <a:chExt cx="155669" cy="165612"/>
            </a:xfrm>
          </p:grpSpPr>
          <p:sp>
            <p:nvSpPr>
              <p:cNvPr id="46" name="圆: 空心 45"/>
              <p:cNvSpPr/>
              <p:nvPr/>
            </p:nvSpPr>
            <p:spPr>
              <a:xfrm>
                <a:off x="1423100" y="355337"/>
                <a:ext cx="122331" cy="122331"/>
              </a:xfrm>
              <a:prstGeom prst="donut">
                <a:avLst>
                  <a:gd name="adj" fmla="val 124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47" name="直接连接符 46"/>
              <p:cNvCxnSpPr>
                <a:stCxn id="46" idx="5"/>
              </p:cNvCxnSpPr>
              <p:nvPr/>
            </p:nvCxnSpPr>
            <p:spPr>
              <a:xfrm>
                <a:off x="1527516" y="459753"/>
                <a:ext cx="51253" cy="6119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直接连接符 42"/>
            <p:cNvCxnSpPr/>
            <p:nvPr/>
          </p:nvCxnSpPr>
          <p:spPr>
            <a:xfrm>
              <a:off x="632295" y="378081"/>
              <a:ext cx="213596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32295" y="448470"/>
              <a:ext cx="151683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632295" y="518859"/>
              <a:ext cx="106798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1147467" y="4674933"/>
            <a:ext cx="1697518" cy="2898692"/>
          </a:xfrm>
          <a:prstGeom prst="rect">
            <a:avLst/>
          </a:prstGeom>
        </p:spPr>
      </p:pic>
      <p:sp>
        <p:nvSpPr>
          <p:cNvPr id="54" name="文本框 53"/>
          <p:cNvSpPr txBox="1"/>
          <p:nvPr/>
        </p:nvSpPr>
        <p:spPr>
          <a:xfrm>
            <a:off x="6400875" y="319618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chemeClr val="bg1"/>
                </a:solidFill>
                <a:cs typeface="+mn-ea"/>
                <a:sym typeface="+mn-lt"/>
              </a:rPr>
              <a:t>Home</a:t>
            </a:r>
            <a:endParaRPr lang="en-US" altLang="zh-CN" sz="1400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7493834" y="319618"/>
            <a:ext cx="1299872" cy="331501"/>
            <a:chOff x="7493834" y="319618"/>
            <a:chExt cx="1299872" cy="331501"/>
          </a:xfrm>
        </p:grpSpPr>
        <p:sp>
          <p:nvSpPr>
            <p:cNvPr id="50" name="矩形: 圆角 49"/>
            <p:cNvSpPr/>
            <p:nvPr/>
          </p:nvSpPr>
          <p:spPr>
            <a:xfrm>
              <a:off x="7493834" y="343342"/>
              <a:ext cx="1299872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7580956" y="319618"/>
              <a:ext cx="11576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pc="100" dirty="0">
                  <a:solidFill>
                    <a:schemeClr val="bg1"/>
                  </a:solidFill>
                  <a:cs typeface="+mn-ea"/>
                  <a:sym typeface="+mn-lt"/>
                </a:rPr>
                <a:t>About Us </a:t>
              </a:r>
              <a:endParaRPr lang="en-US" altLang="zh-CN" sz="1400" spc="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9142552" y="319618"/>
            <a:ext cx="1045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chemeClr val="bg1"/>
                </a:solidFill>
                <a:cs typeface="+mn-ea"/>
                <a:sym typeface="+mn-lt"/>
              </a:rPr>
              <a:t>Portfolio</a:t>
            </a:r>
            <a:endParaRPr lang="en-US" altLang="zh-CN" sz="1400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564688" y="319618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100" dirty="0">
                <a:solidFill>
                  <a:schemeClr val="bg1"/>
                </a:solidFill>
                <a:cs typeface="+mn-ea"/>
                <a:sym typeface="+mn-lt"/>
              </a:rPr>
              <a:t>Contact </a:t>
            </a:r>
            <a:endParaRPr lang="en-US" altLang="zh-CN" sz="1400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83" name="图片 8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75648" y="4668940"/>
            <a:ext cx="2505308" cy="2476453"/>
          </a:xfrm>
          <a:custGeom>
            <a:avLst/>
            <a:gdLst>
              <a:gd name="connsiteX0" fmla="*/ 22170 w 6635038"/>
              <a:gd name="connsiteY0" fmla="*/ 0 h 6558619"/>
              <a:gd name="connsiteX1" fmla="*/ 2031225 w 6635038"/>
              <a:gd name="connsiteY1" fmla="*/ 0 h 6558619"/>
              <a:gd name="connsiteX2" fmla="*/ 2031225 w 6635038"/>
              <a:gd name="connsiteY2" fmla="*/ 546160 h 6558619"/>
              <a:gd name="connsiteX3" fmla="*/ 2304331 w 6635038"/>
              <a:gd name="connsiteY3" fmla="*/ 546160 h 6558619"/>
              <a:gd name="connsiteX4" fmla="*/ 1657004 w 6635038"/>
              <a:gd name="connsiteY4" fmla="*/ 729658 h 6558619"/>
              <a:gd name="connsiteX5" fmla="*/ 2275036 w 6635038"/>
              <a:gd name="connsiteY5" fmla="*/ 1845877 h 6558619"/>
              <a:gd name="connsiteX6" fmla="*/ 2140041 w 6635038"/>
              <a:gd name="connsiteY6" fmla="*/ 1787410 h 6558619"/>
              <a:gd name="connsiteX7" fmla="*/ 2538919 w 6635038"/>
              <a:gd name="connsiteY7" fmla="*/ 2795772 h 6558619"/>
              <a:gd name="connsiteX8" fmla="*/ 2653937 w 6635038"/>
              <a:gd name="connsiteY8" fmla="*/ 2530206 h 6558619"/>
              <a:gd name="connsiteX9" fmla="*/ 2930079 w 6635038"/>
              <a:gd name="connsiteY9" fmla="*/ 3028942 h 6558619"/>
              <a:gd name="connsiteX10" fmla="*/ 2929486 w 6635038"/>
              <a:gd name="connsiteY10" fmla="*/ 368947 h 6558619"/>
              <a:gd name="connsiteX11" fmla="*/ 2919832 w 6635038"/>
              <a:gd name="connsiteY11" fmla="*/ 371684 h 6558619"/>
              <a:gd name="connsiteX12" fmla="*/ 2919832 w 6635038"/>
              <a:gd name="connsiteY12" fmla="*/ 0 h 6558619"/>
              <a:gd name="connsiteX13" fmla="*/ 4209797 w 6635038"/>
              <a:gd name="connsiteY13" fmla="*/ 0 h 6558619"/>
              <a:gd name="connsiteX14" fmla="*/ 4209797 w 6635038"/>
              <a:gd name="connsiteY14" fmla="*/ 2958206 h 6558619"/>
              <a:gd name="connsiteX15" fmla="*/ 4356196 w 6635038"/>
              <a:gd name="connsiteY15" fmla="*/ 2958206 h 6558619"/>
              <a:gd name="connsiteX16" fmla="*/ 4356196 w 6635038"/>
              <a:gd name="connsiteY16" fmla="*/ 3324084 h 6558619"/>
              <a:gd name="connsiteX17" fmla="*/ 5480178 w 6635038"/>
              <a:gd name="connsiteY17" fmla="*/ 3324084 h 6558619"/>
              <a:gd name="connsiteX18" fmla="*/ 5480178 w 6635038"/>
              <a:gd name="connsiteY18" fmla="*/ 2958206 h 6558619"/>
              <a:gd name="connsiteX19" fmla="*/ 6635038 w 6635038"/>
              <a:gd name="connsiteY19" fmla="*/ 2958206 h 6558619"/>
              <a:gd name="connsiteX20" fmla="*/ 6635038 w 6635038"/>
              <a:gd name="connsiteY20" fmla="*/ 6558619 h 6558619"/>
              <a:gd name="connsiteX21" fmla="*/ 0 w 6635038"/>
              <a:gd name="connsiteY21" fmla="*/ 6558619 h 6558619"/>
              <a:gd name="connsiteX22" fmla="*/ 0 w 6635038"/>
              <a:gd name="connsiteY22" fmla="*/ 943116 h 6558619"/>
              <a:gd name="connsiteX23" fmla="*/ 22170 w 6635038"/>
              <a:gd name="connsiteY23" fmla="*/ 943116 h 655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635038" h="6558619">
                <a:moveTo>
                  <a:pt x="22170" y="0"/>
                </a:moveTo>
                <a:lnTo>
                  <a:pt x="2031225" y="0"/>
                </a:lnTo>
                <a:lnTo>
                  <a:pt x="2031225" y="546160"/>
                </a:lnTo>
                <a:lnTo>
                  <a:pt x="2304331" y="546160"/>
                </a:lnTo>
                <a:lnTo>
                  <a:pt x="1657004" y="729658"/>
                </a:lnTo>
                <a:lnTo>
                  <a:pt x="2275036" y="1845877"/>
                </a:lnTo>
                <a:lnTo>
                  <a:pt x="2140041" y="1787410"/>
                </a:lnTo>
                <a:lnTo>
                  <a:pt x="2538919" y="2795772"/>
                </a:lnTo>
                <a:lnTo>
                  <a:pt x="2653937" y="2530206"/>
                </a:lnTo>
                <a:lnTo>
                  <a:pt x="2930079" y="3028942"/>
                </a:lnTo>
                <a:lnTo>
                  <a:pt x="2929486" y="368947"/>
                </a:lnTo>
                <a:lnTo>
                  <a:pt x="2919832" y="371684"/>
                </a:lnTo>
                <a:lnTo>
                  <a:pt x="2919832" y="0"/>
                </a:lnTo>
                <a:lnTo>
                  <a:pt x="4209797" y="0"/>
                </a:lnTo>
                <a:lnTo>
                  <a:pt x="4209797" y="2958206"/>
                </a:lnTo>
                <a:lnTo>
                  <a:pt x="4356196" y="2958206"/>
                </a:lnTo>
                <a:lnTo>
                  <a:pt x="4356196" y="3324084"/>
                </a:lnTo>
                <a:lnTo>
                  <a:pt x="5480178" y="3324084"/>
                </a:lnTo>
                <a:lnTo>
                  <a:pt x="5480178" y="2958206"/>
                </a:lnTo>
                <a:lnTo>
                  <a:pt x="6635038" y="2958206"/>
                </a:lnTo>
                <a:lnTo>
                  <a:pt x="6635038" y="6558619"/>
                </a:lnTo>
                <a:lnTo>
                  <a:pt x="0" y="6558619"/>
                </a:lnTo>
                <a:lnTo>
                  <a:pt x="0" y="943116"/>
                </a:lnTo>
                <a:lnTo>
                  <a:pt x="22170" y="943116"/>
                </a:lnTo>
                <a:close/>
              </a:path>
            </a:pathLst>
          </a:custGeom>
        </p:spPr>
      </p:pic>
      <p:pic>
        <p:nvPicPr>
          <p:cNvPr id="84" name="图片 8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3402846" y="3910631"/>
            <a:ext cx="1069701" cy="1826627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58501" y="3912539"/>
            <a:ext cx="1069701" cy="1826627"/>
          </a:xfrm>
          <a:prstGeom prst="rect">
            <a:avLst/>
          </a:prstGeom>
        </p:spPr>
      </p:pic>
      <p:pic>
        <p:nvPicPr>
          <p:cNvPr id="85" name="图片 8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75600" y="4674933"/>
            <a:ext cx="1697518" cy="2898692"/>
          </a:xfrm>
          <a:prstGeom prst="rect">
            <a:avLst/>
          </a:prstGeom>
        </p:spPr>
      </p:pic>
      <p:sp>
        <p:nvSpPr>
          <p:cNvPr id="88" name="文本框 87"/>
          <p:cNvSpPr txBox="1"/>
          <p:nvPr/>
        </p:nvSpPr>
        <p:spPr>
          <a:xfrm>
            <a:off x="3527682" y="2547212"/>
            <a:ext cx="526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Why Naive Bayes ?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3443" y="3685549"/>
            <a:ext cx="1588557" cy="98339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24471" y="3777396"/>
            <a:ext cx="990769" cy="61333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58770" y="4985625"/>
            <a:ext cx="509182" cy="1484217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95701" y="5458164"/>
            <a:ext cx="784295" cy="1028752"/>
          </a:xfrm>
          <a:prstGeom prst="rect">
            <a:avLst/>
          </a:prstGeom>
        </p:spPr>
      </p:pic>
      <p:pic>
        <p:nvPicPr>
          <p:cNvPr id="95" name="图片 9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60748" y="5458164"/>
            <a:ext cx="411027" cy="539140"/>
          </a:xfrm>
          <a:prstGeom prst="rect">
            <a:avLst/>
          </a:prstGeom>
        </p:spPr>
      </p:pic>
      <p:pic>
        <p:nvPicPr>
          <p:cNvPr id="96" name="图片 9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75423" y="5965693"/>
            <a:ext cx="509182" cy="667889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05532" y="4594014"/>
            <a:ext cx="509182" cy="148421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7608309" y="5621609"/>
            <a:ext cx="517023" cy="701862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5056396" y="1480050"/>
            <a:ext cx="1740999" cy="1015663"/>
            <a:chOff x="5056396" y="1480050"/>
            <a:chExt cx="1740999" cy="1015663"/>
          </a:xfrm>
        </p:grpSpPr>
        <p:sp>
          <p:nvSpPr>
            <p:cNvPr id="87" name="文本框 86"/>
            <p:cNvSpPr txBox="1"/>
            <p:nvPr/>
          </p:nvSpPr>
          <p:spPr>
            <a:xfrm>
              <a:off x="5523993" y="1480050"/>
              <a:ext cx="12734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6000" dirty="0">
                  <a:solidFill>
                    <a:srgbClr val="304086"/>
                  </a:solidFill>
                  <a:cs typeface="+mn-ea"/>
                  <a:sym typeface="+mn-lt"/>
                </a:rPr>
                <a:t>03</a:t>
              </a:r>
              <a:endParaRPr lang="zh-CN" altLang="en-US" sz="6000" dirty="0">
                <a:solidFill>
                  <a:srgbClr val="304086"/>
                </a:solidFill>
                <a:cs typeface="+mn-ea"/>
                <a:sym typeface="+mn-lt"/>
              </a:endParaRPr>
            </a:p>
          </p:txBody>
        </p:sp>
        <p:sp>
          <p:nvSpPr>
            <p:cNvPr id="110" name="任意多边形: 形状 109"/>
            <p:cNvSpPr/>
            <p:nvPr/>
          </p:nvSpPr>
          <p:spPr>
            <a:xfrm rot="5400000">
              <a:off x="5036910" y="1931805"/>
              <a:ext cx="322893" cy="283922"/>
            </a:xfrm>
            <a:custGeom>
              <a:avLst/>
              <a:gdLst>
                <a:gd name="connsiteX0" fmla="*/ 0 w 2761802"/>
                <a:gd name="connsiteY0" fmla="*/ 2231611 h 2428472"/>
                <a:gd name="connsiteX1" fmla="*/ 4179 w 2761802"/>
                <a:gd name="connsiteY1" fmla="*/ 2190147 h 2428472"/>
                <a:gd name="connsiteX2" fmla="*/ 8183 w 2761802"/>
                <a:gd name="connsiteY2" fmla="*/ 2177249 h 2428472"/>
                <a:gd name="connsiteX3" fmla="*/ 1237619 w 2761802"/>
                <a:gd name="connsiteY3" fmla="*/ 57529 h 2428472"/>
                <a:gd name="connsiteX4" fmla="*/ 1298967 w 2761802"/>
                <a:gd name="connsiteY4" fmla="*/ 16167 h 2428472"/>
                <a:gd name="connsiteX5" fmla="*/ 1379050 w 2761802"/>
                <a:gd name="connsiteY5" fmla="*/ 0 h 2428472"/>
                <a:gd name="connsiteX6" fmla="*/ 1524530 w 2761802"/>
                <a:gd name="connsiteY6" fmla="*/ 60259 h 2428472"/>
                <a:gd name="connsiteX7" fmla="*/ 1544630 w 2761802"/>
                <a:gd name="connsiteY7" fmla="*/ 90072 h 2428472"/>
                <a:gd name="connsiteX8" fmla="*/ 1549295 w 2761802"/>
                <a:gd name="connsiteY8" fmla="*/ 90777 h 2428472"/>
                <a:gd name="connsiteX9" fmla="*/ 2718425 w 2761802"/>
                <a:gd name="connsiteY9" fmla="*/ 2106521 h 2428472"/>
                <a:gd name="connsiteX10" fmla="*/ 2717112 w 2761802"/>
                <a:gd name="connsiteY10" fmla="*/ 2109223 h 2428472"/>
                <a:gd name="connsiteX11" fmla="*/ 2737721 w 2761802"/>
                <a:gd name="connsiteY11" fmla="*/ 2139791 h 2428472"/>
                <a:gd name="connsiteX12" fmla="*/ 2746907 w 2761802"/>
                <a:gd name="connsiteY12" fmla="*/ 2155628 h 2428472"/>
                <a:gd name="connsiteX13" fmla="*/ 2757622 w 2761802"/>
                <a:gd name="connsiteY13" fmla="*/ 2190146 h 2428472"/>
                <a:gd name="connsiteX14" fmla="*/ 2761802 w 2761802"/>
                <a:gd name="connsiteY14" fmla="*/ 2231610 h 2428472"/>
                <a:gd name="connsiteX15" fmla="*/ 2636146 w 2761802"/>
                <a:gd name="connsiteY15" fmla="*/ 2421181 h 2428472"/>
                <a:gd name="connsiteX16" fmla="*/ 2612656 w 2761802"/>
                <a:gd name="connsiteY16" fmla="*/ 2428472 h 2428472"/>
                <a:gd name="connsiteX17" fmla="*/ 149141 w 2761802"/>
                <a:gd name="connsiteY17" fmla="*/ 2428472 h 2428472"/>
                <a:gd name="connsiteX18" fmla="*/ 125655 w 2761802"/>
                <a:gd name="connsiteY18" fmla="*/ 2421182 h 2428472"/>
                <a:gd name="connsiteX19" fmla="*/ 0 w 2761802"/>
                <a:gd name="connsiteY19" fmla="*/ 2231611 h 242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61802" h="2428472">
                  <a:moveTo>
                    <a:pt x="0" y="2231611"/>
                  </a:moveTo>
                  <a:cubicBezTo>
                    <a:pt x="0" y="2217407"/>
                    <a:pt x="1439" y="2203540"/>
                    <a:pt x="4179" y="2190147"/>
                  </a:cubicBezTo>
                  <a:lnTo>
                    <a:pt x="8183" y="2177249"/>
                  </a:lnTo>
                  <a:lnTo>
                    <a:pt x="1237619" y="57529"/>
                  </a:lnTo>
                  <a:lnTo>
                    <a:pt x="1298967" y="16167"/>
                  </a:lnTo>
                  <a:cubicBezTo>
                    <a:pt x="1323581" y="5757"/>
                    <a:pt x="1350643" y="0"/>
                    <a:pt x="1379050" y="0"/>
                  </a:cubicBezTo>
                  <a:cubicBezTo>
                    <a:pt x="1435864" y="0"/>
                    <a:pt x="1487298" y="23028"/>
                    <a:pt x="1524530" y="60259"/>
                  </a:cubicBezTo>
                  <a:lnTo>
                    <a:pt x="1544630" y="90072"/>
                  </a:lnTo>
                  <a:lnTo>
                    <a:pt x="1549295" y="90777"/>
                  </a:lnTo>
                  <a:lnTo>
                    <a:pt x="2718425" y="2106521"/>
                  </a:lnTo>
                  <a:lnTo>
                    <a:pt x="2717112" y="2109223"/>
                  </a:lnTo>
                  <a:lnTo>
                    <a:pt x="2737721" y="2139791"/>
                  </a:lnTo>
                  <a:lnTo>
                    <a:pt x="2746907" y="2155628"/>
                  </a:lnTo>
                  <a:lnTo>
                    <a:pt x="2757622" y="2190146"/>
                  </a:lnTo>
                  <a:cubicBezTo>
                    <a:pt x="2760362" y="2203539"/>
                    <a:pt x="2761802" y="2217406"/>
                    <a:pt x="2761802" y="2231610"/>
                  </a:cubicBezTo>
                  <a:cubicBezTo>
                    <a:pt x="2761802" y="2316830"/>
                    <a:pt x="2709989" y="2389948"/>
                    <a:pt x="2636146" y="2421181"/>
                  </a:cubicBezTo>
                  <a:lnTo>
                    <a:pt x="2612656" y="2428472"/>
                  </a:lnTo>
                  <a:lnTo>
                    <a:pt x="149141" y="2428472"/>
                  </a:lnTo>
                  <a:lnTo>
                    <a:pt x="125655" y="2421182"/>
                  </a:lnTo>
                  <a:cubicBezTo>
                    <a:pt x="51812" y="2389949"/>
                    <a:pt x="0" y="2316831"/>
                    <a:pt x="0" y="2231611"/>
                  </a:cubicBezTo>
                  <a:close/>
                </a:path>
              </a:pathLst>
            </a:cu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8" grpId="0"/>
      <p:bldP spid="61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wwlkujl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3532</Words>
  <Application>WPS 演示</Application>
  <PresentationFormat>宽屏</PresentationFormat>
  <Paragraphs>206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宋体</vt:lpstr>
      <vt:lpstr>Wingdings</vt:lpstr>
      <vt:lpstr>字魂105号-简雅黑</vt:lpstr>
      <vt:lpstr>黑体</vt:lpstr>
      <vt:lpstr>微软雅黑</vt:lpstr>
      <vt:lpstr>Cambria Math</vt:lpstr>
      <vt:lpstr>Times New Roman</vt:lpstr>
      <vt:lpstr>Arial Unicode MS</vt:lpstr>
      <vt:lpstr>等线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AI主题PPT模板</dc:title>
  <dc:creator>第一PPT</dc:creator>
  <cp:keywords>www.1ppt.com</cp:keywords>
  <dc:description>www.1ppt.com</dc:description>
  <cp:lastModifiedBy>飞飞Q</cp:lastModifiedBy>
  <cp:revision>98</cp:revision>
  <dcterms:created xsi:type="dcterms:W3CDTF">2020-11-02T11:38:00Z</dcterms:created>
  <dcterms:modified xsi:type="dcterms:W3CDTF">2022-01-14T10:08:45Z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9022411C3580429BBD185D5E9A0AB670</vt:lpwstr>
  </property>
  <property fmtid="{D5CDD505-2E9C-101B-9397-08002B2CF9AE}" pid="3" name="KSOProductBuildVer">
    <vt:lpwstr>2052-11.1.0.11194</vt:lpwstr>
  </property>
</Properties>
</file>