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Josefin Slab"/>
      <p:regular r:id="rId15"/>
      <p:bold r:id="rId16"/>
      <p:italic r:id="rId17"/>
      <p:boldItalic r:id="rId18"/>
    </p:embeddedFont>
    <p:embeddedFont>
      <p:font typeface="Josefin Slab SemiBold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Josefi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SemiBold-bold.fntdata"/><Relationship Id="rId22" Type="http://schemas.openxmlformats.org/officeDocument/2006/relationships/font" Target="fonts/JosefinSlabSemiBold-boldItalic.fntdata"/><Relationship Id="rId21" Type="http://schemas.openxmlformats.org/officeDocument/2006/relationships/font" Target="fonts/JosefinSlabSemiBold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JosefinSlab-regular.fntdata"/><Relationship Id="rId14" Type="http://schemas.openxmlformats.org/officeDocument/2006/relationships/slide" Target="slides/slide9.xml"/><Relationship Id="rId17" Type="http://schemas.openxmlformats.org/officeDocument/2006/relationships/font" Target="fonts/JosefinSlab-italic.fntdata"/><Relationship Id="rId16" Type="http://schemas.openxmlformats.org/officeDocument/2006/relationships/font" Target="fonts/JosefinSlab-bold.fntdata"/><Relationship Id="rId19" Type="http://schemas.openxmlformats.org/officeDocument/2006/relationships/font" Target="fonts/JosefinSlabSemiBold-regular.fntdata"/><Relationship Id="rId18" Type="http://schemas.openxmlformats.org/officeDocument/2006/relationships/font" Target="fonts/JosefinSlab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43c1c6b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43c1c6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3c1c6b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3c1c6b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3c1c6b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3c1c6b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43c1c6bd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43c1c6b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3c1c6bd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43c1c6bd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-Agile Methodolgy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-SCRUM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-ACID Properties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-Distributed techniques Used :- Data Partitioning (APbased)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-Data Abstraction And OOP concepts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-Backlogs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-Working and testing with remote team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-(High level design (modularity),flexibility in  product in terms of changes)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-SOLID Principles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Choice of programming language paradigm and why?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 Design Patterns Used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3c1c6bd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43c1c6bd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-Agile Methodolgy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-SCRUM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-ACID Properties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-Distributed techniques Used :- Data Partitioning (APbased)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-Data Abstraction And OOP concepts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-Backlogs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-Working and testing with remote team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-(High level design (modularity),flexibility in  product in terms of changes)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-SOLID Principles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Choice of programming language paradigm and why?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 Design Patterns Used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3c1c6bd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43c1c6bd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3c1c6bd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3c1c6b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3c1c6bd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3c1c6b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solidFill>
          <a:srgbClr val="FDF3E5">
            <a:alpha val="29620"/>
          </a:srgbClr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480150" y="2020088"/>
            <a:ext cx="8183700" cy="4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3600"/>
              <a:buFont typeface="Josefin Sans"/>
              <a:buNone/>
              <a:defRPr b="1" sz="36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2243850" y="2379913"/>
            <a:ext cx="46563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 SemiBold"/>
              <a:buNone/>
              <a:defRPr sz="1400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7321790" y="-9925"/>
            <a:ext cx="1299900" cy="51885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4">
    <p:bg>
      <p:bgPr>
        <a:solidFill>
          <a:srgbClr val="FDF3E5">
            <a:alpha val="29620"/>
          </a:srgbClr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602213" y="128517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hasCustomPrompt="1" idx="2" type="title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/>
          <p:nvPr>
            <p:ph idx="3" type="ctrTitle"/>
          </p:nvPr>
        </p:nvSpPr>
        <p:spPr>
          <a:xfrm>
            <a:off x="4899589" y="8667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4" type="subTitle"/>
          </p:nvPr>
        </p:nvSpPr>
        <p:spPr>
          <a:xfrm>
            <a:off x="4899584" y="1279883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hasCustomPrompt="1" idx="5" type="title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/>
          <p:nvPr>
            <p:ph idx="6" type="ctrTitle"/>
          </p:nvPr>
        </p:nvSpPr>
        <p:spPr>
          <a:xfrm>
            <a:off x="2602214" y="39184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7" type="subTitle"/>
          </p:nvPr>
        </p:nvSpPr>
        <p:spPr>
          <a:xfrm>
            <a:off x="2602213" y="433157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8" type="title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9" type="ctrTitle"/>
          </p:nvPr>
        </p:nvSpPr>
        <p:spPr>
          <a:xfrm>
            <a:off x="4899589" y="39184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3" type="subTitle"/>
          </p:nvPr>
        </p:nvSpPr>
        <p:spPr>
          <a:xfrm>
            <a:off x="4899588" y="433347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14" type="title"/>
          </p:nvPr>
        </p:nvSpPr>
        <p:spPr>
          <a:xfrm>
            <a:off x="4899599" y="3568935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/>
          <p:nvPr/>
        </p:nvSpPr>
        <p:spPr>
          <a:xfrm>
            <a:off x="219000" y="1953395"/>
            <a:ext cx="8706000" cy="1238400"/>
          </a:xfrm>
          <a:prstGeom prst="rect">
            <a:avLst/>
          </a:prstGeom>
          <a:noFill/>
          <a:ln cap="flat" cmpd="sng" w="19050">
            <a:solidFill>
              <a:srgbClr val="338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0" y="2063077"/>
            <a:ext cx="9144000" cy="9975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5" type="ctrTitle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7887614" y="47313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buNone/>
              <a:defRPr b="1" sz="11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r">
              <a:buNone/>
              <a:defRPr b="1" sz="11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r">
              <a:buNone/>
              <a:defRPr b="1" sz="11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r">
              <a:buNone/>
              <a:defRPr b="1" sz="11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r">
              <a:buNone/>
              <a:defRPr b="1" sz="11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r">
              <a:buNone/>
              <a:defRPr b="1" sz="11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r">
              <a:buNone/>
              <a:defRPr b="1" sz="11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r">
              <a:buNone/>
              <a:defRPr b="1" sz="11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0" y="507325"/>
            <a:ext cx="7145700" cy="9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System Using Face Recognition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3631150" y="3253225"/>
            <a:ext cx="3468000" cy="18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274E13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274E13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Josefin Slab"/>
                <a:ea typeface="Josefin Slab"/>
                <a:cs typeface="Josefin Slab"/>
                <a:sym typeface="Josefin Slab"/>
              </a:rPr>
              <a:t>Team 19</a:t>
            </a:r>
            <a:endParaRPr sz="1800">
              <a:solidFill>
                <a:srgbClr val="274E13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Josefin Slab"/>
                <a:ea typeface="Josefin Slab"/>
                <a:cs typeface="Josefin Slab"/>
                <a:sym typeface="Josefin Slab"/>
              </a:rPr>
              <a:t>Keshavan Seshadri 20171051</a:t>
            </a:r>
            <a:endParaRPr sz="1800">
              <a:solidFill>
                <a:srgbClr val="274E13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Josefin Slab"/>
                <a:ea typeface="Josefin Slab"/>
                <a:cs typeface="Josefin Slab"/>
                <a:sym typeface="Josefin Slab"/>
              </a:rPr>
              <a:t>Neerja Gangwar 2019201020</a:t>
            </a:r>
            <a:endParaRPr sz="1800">
              <a:solidFill>
                <a:srgbClr val="274E13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Josefin Slab"/>
                <a:ea typeface="Josefin Slab"/>
                <a:cs typeface="Josefin Slab"/>
                <a:sym typeface="Josefin Slab"/>
              </a:rPr>
              <a:t>Shreya Vanga 2019201087</a:t>
            </a:r>
            <a:endParaRPr sz="1800">
              <a:solidFill>
                <a:srgbClr val="274E13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Josefin Slab"/>
                <a:ea typeface="Josefin Slab"/>
                <a:cs typeface="Josefin Slab"/>
                <a:sym typeface="Josefin Slab"/>
              </a:rPr>
              <a:t>Ayush Deva 201501098</a:t>
            </a:r>
            <a:endParaRPr sz="1800">
              <a:solidFill>
                <a:srgbClr val="274E13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Josefin Slab"/>
                <a:ea typeface="Josefin Slab"/>
                <a:cs typeface="Josefin Slab"/>
                <a:sym typeface="Josefin Slab"/>
              </a:rPr>
              <a:t>Nikhil Jakhar 20171186</a:t>
            </a:r>
            <a:endParaRPr sz="1800">
              <a:solidFill>
                <a:srgbClr val="274E13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74E13"/>
                </a:solidFill>
                <a:latin typeface="Josefin Slab"/>
                <a:ea typeface="Josefin Slab"/>
                <a:cs typeface="Josefin Slab"/>
                <a:sym typeface="Josefin Slab"/>
              </a:rPr>
              <a:t>Pranay Gupta 20161088</a:t>
            </a:r>
            <a:endParaRPr sz="1800">
              <a:solidFill>
                <a:srgbClr val="274E13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3E5">
            <a:alpha val="29620"/>
          </a:srgbClr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6" type="ctrTitle"/>
          </p:nvPr>
        </p:nvSpPr>
        <p:spPr>
          <a:xfrm>
            <a:off x="2353214" y="41467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and Planning</a:t>
            </a:r>
            <a:endParaRPr/>
          </a:p>
        </p:txBody>
      </p:sp>
      <p:sp>
        <p:nvSpPr>
          <p:cNvPr id="84" name="Google Shape;84;p16"/>
          <p:cNvSpPr txBox="1"/>
          <p:nvPr>
            <p:ph idx="8" type="title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" name="Google Shape;85;p16"/>
          <p:cNvSpPr txBox="1"/>
          <p:nvPr>
            <p:ph idx="15" type="ctrTitle"/>
          </p:nvPr>
        </p:nvSpPr>
        <p:spPr>
          <a:xfrm>
            <a:off x="7334128" y="129625"/>
            <a:ext cx="1102200" cy="4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Table of Contents</a:t>
            </a:r>
            <a:endParaRPr sz="1400"/>
          </a:p>
        </p:txBody>
      </p:sp>
      <p:sp>
        <p:nvSpPr>
          <p:cNvPr id="86" name="Google Shape;86;p16"/>
          <p:cNvSpPr txBox="1"/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2353225" y="1095025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Josefin Sans"/>
                <a:ea typeface="Josefin Sans"/>
                <a:cs typeface="Josefin Sans"/>
                <a:sym typeface="Josefin Sans"/>
              </a:rPr>
              <a:t>Solution and Innovation</a:t>
            </a:r>
            <a:endParaRPr b="1" sz="1200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88" name="Google Shape;88;p16"/>
          <p:cNvSpPr txBox="1"/>
          <p:nvPr>
            <p:ph idx="2" type="title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" name="Google Shape;89;p16"/>
          <p:cNvSpPr txBox="1"/>
          <p:nvPr>
            <p:ph idx="3" type="ctrTitle"/>
          </p:nvPr>
        </p:nvSpPr>
        <p:spPr>
          <a:xfrm>
            <a:off x="4854014" y="10923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Learnings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5" type="title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" name="Google Shape;91;p16"/>
          <p:cNvSpPr txBox="1"/>
          <p:nvPr>
            <p:ph idx="9" type="ctrTitle"/>
          </p:nvPr>
        </p:nvSpPr>
        <p:spPr>
          <a:xfrm>
            <a:off x="4854014" y="41467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tasks and improvements</a:t>
            </a:r>
            <a:endParaRPr/>
          </a:p>
        </p:txBody>
      </p:sp>
      <p:sp>
        <p:nvSpPr>
          <p:cNvPr id="92" name="Google Shape;92;p16"/>
          <p:cNvSpPr txBox="1"/>
          <p:nvPr>
            <p:ph idx="14" type="title"/>
          </p:nvPr>
        </p:nvSpPr>
        <p:spPr>
          <a:xfrm>
            <a:off x="4899599" y="3568935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39838" l="0" r="0" t="39836"/>
          <a:stretch/>
        </p:blipFill>
        <p:spPr>
          <a:xfrm>
            <a:off x="0" y="2049025"/>
            <a:ext cx="9144000" cy="104545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-50" y="2051589"/>
            <a:ext cx="9144000" cy="1045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7887614" y="47313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96300" y="99050"/>
            <a:ext cx="87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Solution Overview</a:t>
            </a:r>
            <a:endParaRPr b="1" sz="2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96300" y="463400"/>
            <a:ext cx="33618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80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Choose whether to mark attendance or enroll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Obtaining camera feed on each client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Facial embedding from each clients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Sending facial embedding to server.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Finding match in the database, if marking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Enrolling new student, if chosen enrollment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100" y="1037400"/>
            <a:ext cx="5634899" cy="37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Innovation  </a:t>
            </a:r>
            <a:endParaRPr b="1" sz="2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884550"/>
            <a:ext cx="51963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To solve the problems with inefficient existing system, we came up with an idea of recording attendance using face detection with multiple cameras, to manage students coming from multiple entrances 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Why it is better ?</a:t>
            </a:r>
            <a:endParaRPr b="1" sz="2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Efficient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Proxy not possible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Saves time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Scalable for bigger classrooms and crowds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000" y="864513"/>
            <a:ext cx="3483601" cy="34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Software Learnings</a:t>
            </a:r>
            <a:endParaRPr b="1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71600"/>
            <a:ext cx="85206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rabicPeriod"/>
            </a:pPr>
            <a:r>
              <a:rPr b="1"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Clean Code Principles : </a:t>
            </a:r>
            <a:endParaRPr b="1"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Variable names(Camel case) method names (Screaming snake case)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Not more than 2 parameters in a function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Clear precise comments.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Refactored code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Documentation complete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rabicPeriod"/>
            </a:pPr>
            <a:r>
              <a:rPr b="1"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SOLID Properties Satisfied wherever applicable:</a:t>
            </a:r>
            <a:endParaRPr b="1"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Single responsibility : All classes and methods have single responsibilities.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Open/Close : Every module can be extended, without changing the other methods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Interface segregation principle : No additional, unused methods, new interfaces can be added when required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Dependency Inversion Principle : The modules are decoupled, the client vector doesn’t depend on facenet, it can send over any vector of any size or type.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Software Learnings</a:t>
            </a:r>
            <a:endParaRPr b="1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71600"/>
            <a:ext cx="85206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rabicPeriod"/>
            </a:pPr>
            <a:r>
              <a:rPr b="1"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Properties of the final Project:</a:t>
            </a:r>
            <a:endParaRPr b="1"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Modularity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Flexible towards expansion.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Scalable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                </a:t>
            </a:r>
            <a:endParaRPr b="1"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rabicPeriod"/>
            </a:pPr>
            <a:r>
              <a:rPr b="1"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Applied Distribution System : - Ap System</a:t>
            </a:r>
            <a:endParaRPr b="1"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Consistency here depends on the facenet, a deep model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Availability: Via multithreading we have ensured that the server is available for each client.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AutoNum type="alphaLcPeriod"/>
            </a:pPr>
            <a:r>
              <a:rPr lang="en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Partial Tolerance : Since the number of entrances can be limited, tolerance not an issue.</a:t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Project Management and Planning.</a:t>
            </a:r>
            <a:endParaRPr b="1" sz="2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71600"/>
            <a:ext cx="8520600" cy="3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We tried to follow the Agile SCRUM methodology.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Divided into 2 scrum teams. 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A sprint was one week, and we had sprint review and planning sprint at the end of each sprint, with daily stand ups.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We had one major Product backlog, while teams managed sprint backlogs on trello.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We couldn’t do retrospective meetings given the time constraints.</a:t>
            </a:r>
            <a:endParaRPr sz="1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297775"/>
                </a:solidFill>
                <a:latin typeface="Josefin Sans"/>
                <a:ea typeface="Josefin Sans"/>
                <a:cs typeface="Josefin Sans"/>
                <a:sym typeface="Josefin Sans"/>
              </a:rPr>
              <a:t>Each scrum team worked on a branch and we integrated it into master, once the added feature was working without bugs</a:t>
            </a:r>
            <a:endParaRPr sz="1400">
              <a:solidFill>
                <a:srgbClr val="29777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rPr>
              <a:t>Integration and Testing</a:t>
            </a:r>
            <a:endParaRPr b="1" sz="2400">
              <a:solidFill>
                <a:srgbClr val="33898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71600"/>
            <a:ext cx="8520600" cy="3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297775"/>
                </a:solidFill>
                <a:latin typeface="Josefin Sans"/>
                <a:ea typeface="Josefin Sans"/>
                <a:cs typeface="Josefin Sans"/>
                <a:sym typeface="Josefin Sans"/>
              </a:rPr>
              <a:t>We first made the basic server and client and then all the other functionalities could to be added exclusively, using the input/out definitions. </a:t>
            </a:r>
            <a:endParaRPr sz="1400">
              <a:solidFill>
                <a:srgbClr val="297775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297775"/>
                </a:solidFill>
                <a:latin typeface="Josefin Sans"/>
                <a:ea typeface="Josefin Sans"/>
                <a:cs typeface="Josefin Sans"/>
                <a:sym typeface="Josefin Sans"/>
              </a:rPr>
              <a:t>Each team worked on a functionality, wrote its unit test and added. Unit Tests for one module were implemented as a class, so it was easy to extend. </a:t>
            </a:r>
            <a:endParaRPr sz="1400">
              <a:solidFill>
                <a:srgbClr val="297775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297775"/>
                </a:solidFill>
                <a:latin typeface="Josefin Sans"/>
                <a:ea typeface="Josefin Sans"/>
                <a:cs typeface="Josefin Sans"/>
                <a:sym typeface="Josefin Sans"/>
              </a:rPr>
              <a:t>We finally manually tested the combined </a:t>
            </a:r>
            <a:r>
              <a:rPr lang="en" sz="1400">
                <a:solidFill>
                  <a:srgbClr val="297775"/>
                </a:solidFill>
                <a:latin typeface="Josefin Sans"/>
                <a:ea typeface="Josefin Sans"/>
                <a:cs typeface="Josefin Sans"/>
                <a:sym typeface="Josefin Sans"/>
              </a:rPr>
              <a:t>functionalities</a:t>
            </a:r>
            <a:r>
              <a:rPr lang="en" sz="1400">
                <a:solidFill>
                  <a:srgbClr val="297775"/>
                </a:solidFill>
                <a:latin typeface="Josefin Sans"/>
                <a:ea typeface="Josefin Sans"/>
                <a:cs typeface="Josefin Sans"/>
                <a:sym typeface="Josefin Sans"/>
              </a:rPr>
              <a:t> after they were pushed.</a:t>
            </a:r>
            <a:endParaRPr sz="1400">
              <a:solidFill>
                <a:srgbClr val="297775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297775"/>
                </a:solidFill>
                <a:latin typeface="Josefin Sans"/>
                <a:ea typeface="Josefin Sans"/>
                <a:cs typeface="Josefin Sans"/>
                <a:sym typeface="Josefin Sans"/>
              </a:rPr>
              <a:t>We used python unittest module for writing the tests.</a:t>
            </a:r>
            <a:endParaRPr sz="1400">
              <a:solidFill>
                <a:srgbClr val="29777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97775"/>
                </a:solidFill>
                <a:latin typeface="Josefin Sans"/>
                <a:ea typeface="Josefin Sans"/>
                <a:cs typeface="Josefin Sans"/>
                <a:sym typeface="Josefin Sans"/>
              </a:rPr>
              <a:t>Future Work</a:t>
            </a:r>
            <a:endParaRPr b="1" sz="2400">
              <a:solidFill>
                <a:srgbClr val="29777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297775"/>
                </a:solidFill>
                <a:latin typeface="Josefin Sans"/>
                <a:ea typeface="Josefin Sans"/>
                <a:cs typeface="Josefin Sans"/>
                <a:sym typeface="Josefin Sans"/>
              </a:rPr>
              <a:t>We couldn’t integrate a working gui for the app.</a:t>
            </a:r>
            <a:endParaRPr sz="1400">
              <a:solidFill>
                <a:srgbClr val="297775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297775"/>
                </a:solidFill>
                <a:latin typeface="Josefin Sans"/>
                <a:ea typeface="Josefin Sans"/>
                <a:cs typeface="Josefin Sans"/>
                <a:sym typeface="Josefin Sans"/>
              </a:rPr>
              <a:t>Right now it works on facial image features, but biometric features would be better for the task.</a:t>
            </a:r>
            <a:endParaRPr sz="1400">
              <a:solidFill>
                <a:srgbClr val="297775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297775"/>
                </a:solidFill>
                <a:latin typeface="Josefin Sans"/>
                <a:ea typeface="Josefin Sans"/>
                <a:cs typeface="Josefin Sans"/>
                <a:sym typeface="Josefin Sans"/>
              </a:rPr>
              <a:t>Dependent on resources, even though the model works good enough on cpu, because only evaluation is needed, but still work can be done in that direction. </a:t>
            </a:r>
            <a:endParaRPr sz="1400">
              <a:solidFill>
                <a:srgbClr val="297775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297775"/>
                </a:solidFill>
                <a:latin typeface="Josefin Sans"/>
                <a:ea typeface="Josefin Sans"/>
                <a:cs typeface="Josefin Sans"/>
                <a:sym typeface="Josefin Sans"/>
              </a:rPr>
              <a:t>Identifying people from one image, currently it takes a feed.</a:t>
            </a:r>
            <a:endParaRPr sz="1400">
              <a:solidFill>
                <a:srgbClr val="297775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400"/>
              <a:buFont typeface="Josefin Sans"/>
              <a:buChar char="●"/>
            </a:pPr>
            <a:r>
              <a:rPr lang="en" sz="1400">
                <a:solidFill>
                  <a:srgbClr val="297775"/>
                </a:solidFill>
                <a:latin typeface="Josefin Sans"/>
                <a:ea typeface="Josefin Sans"/>
                <a:cs typeface="Josefin Sans"/>
                <a:sym typeface="Josefin Sans"/>
              </a:rPr>
              <a:t>Testing on IIIT network, where server and client are on remote machines, wasn’t possible due to lockdown</a:t>
            </a:r>
            <a:endParaRPr sz="1400">
              <a:solidFill>
                <a:srgbClr val="29777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