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Montserrat"/>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36edfc91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36edfc91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36edfc91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36edfc91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36edfc91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36edfc91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36edfc91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36edfc91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436edfc91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36edfc91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436edfc91d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436edfc91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36edfc91d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436edfc91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436edfc91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436edfc91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436edfc91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36edfc91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436edfc91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436edfc91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2f02ddab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2f02ddab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436edfc91d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436edfc91d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436edfc91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436edfc91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436edfc91d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436edfc91d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436edfc91d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436edfc91d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436edfc91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436edfc91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436edfc91d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436edfc91d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36edfc91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36edfc91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36edfc91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36edfc91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36edfc91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36edfc91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2f02ddab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2f02ddab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36edfc9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36edfc9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36edfc91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36edfc91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36edfc91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36edfc91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stackoverflow.com/questions/7497404/get-file-size-before-uploadin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docs.cuckoosandbox.org/en/latest/faq/" TargetMode="External"/><Relationship Id="rId4" Type="http://schemas.openxmlformats.org/officeDocument/2006/relationships/hyperlink" Target="https://en.wikipedia.org/wiki/List_of_HTTP_status_codes" TargetMode="External"/><Relationship Id="rId5" Type="http://schemas.openxmlformats.org/officeDocument/2006/relationships/hyperlink" Target="https://www.angularminds.com/blog/article/7-top-reactjs-features-which-makes-it-best-for-development.html" TargetMode="External"/><Relationship Id="rId6" Type="http://schemas.openxmlformats.org/officeDocument/2006/relationships/hyperlink" Target="https://auth0.com/about" TargetMode="External"/><Relationship Id="rId7" Type="http://schemas.openxmlformats.org/officeDocument/2006/relationships/hyperlink" Target="https://cuckoo.sh/docs/usage/api.html#resourc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442050" y="99285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Cyber Security: Tackling Malware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Keshavan Seshadri - Team K7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Starting with the web-app</a:t>
            </a:r>
            <a:endParaRPr/>
          </a:p>
        </p:txBody>
      </p:sp>
      <p:sp>
        <p:nvSpPr>
          <p:cNvPr id="187" name="Google Shape;187;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 components:</a:t>
            </a:r>
            <a:endParaRPr/>
          </a:p>
          <a:p>
            <a:pPr indent="-311150" lvl="0" marL="457200" rtl="0" algn="l">
              <a:spcBef>
                <a:spcPts val="1600"/>
              </a:spcBef>
              <a:spcAft>
                <a:spcPts val="0"/>
              </a:spcAft>
              <a:buSzPts val="1300"/>
              <a:buChar char="●"/>
            </a:pPr>
            <a:r>
              <a:rPr lang="en"/>
              <a:t>Languages Used</a:t>
            </a:r>
            <a:endParaRPr/>
          </a:p>
          <a:p>
            <a:pPr indent="-311150" lvl="0" marL="457200" rtl="0" algn="l">
              <a:spcBef>
                <a:spcPts val="0"/>
              </a:spcBef>
              <a:spcAft>
                <a:spcPts val="0"/>
              </a:spcAft>
              <a:buSzPts val="1300"/>
              <a:buChar char="●"/>
            </a:pPr>
            <a:r>
              <a:rPr lang="en"/>
              <a:t>Security, Vulnerability</a:t>
            </a:r>
            <a:endParaRPr/>
          </a:p>
          <a:p>
            <a:pPr indent="-311150" lvl="0" marL="457200" rtl="0" algn="l">
              <a:spcBef>
                <a:spcPts val="0"/>
              </a:spcBef>
              <a:spcAft>
                <a:spcPts val="0"/>
              </a:spcAft>
              <a:buSzPts val="1300"/>
              <a:buChar char="●"/>
            </a:pPr>
            <a:r>
              <a:rPr lang="en"/>
              <a:t>Scalability</a:t>
            </a:r>
            <a:endParaRPr/>
          </a:p>
          <a:p>
            <a:pPr indent="-311150" lvl="0" marL="457200" rtl="0" algn="l">
              <a:spcBef>
                <a:spcPts val="0"/>
              </a:spcBef>
              <a:spcAft>
                <a:spcPts val="0"/>
              </a:spcAft>
              <a:buSzPts val="1300"/>
              <a:buChar char="●"/>
            </a:pPr>
            <a:r>
              <a:rPr lang="en"/>
              <a:t>Maintainability</a:t>
            </a:r>
            <a:endParaRPr/>
          </a:p>
          <a:p>
            <a:pPr indent="-311150" lvl="0" marL="457200" rtl="0" algn="l">
              <a:spcBef>
                <a:spcPts val="0"/>
              </a:spcBef>
              <a:spcAft>
                <a:spcPts val="0"/>
              </a:spcAft>
              <a:buSzPts val="1300"/>
              <a:buChar char="●"/>
            </a:pPr>
            <a:r>
              <a:rPr lang="en"/>
              <a:t>Speed and Efficiency</a:t>
            </a:r>
            <a:endParaRPr/>
          </a:p>
          <a:p>
            <a:pPr indent="-311150" lvl="0" marL="457200" rtl="0" algn="l">
              <a:spcBef>
                <a:spcPts val="0"/>
              </a:spcBef>
              <a:spcAft>
                <a:spcPts val="0"/>
              </a:spcAft>
              <a:buSzPts val="1300"/>
              <a:buChar char="●"/>
            </a:pPr>
            <a:r>
              <a:rPr lang="en"/>
              <a:t>Portability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 for latest technology</a:t>
            </a:r>
            <a:endParaRPr/>
          </a:p>
        </p:txBody>
      </p:sp>
      <p:sp>
        <p:nvSpPr>
          <p:cNvPr id="193" name="Google Shape;193;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web-application should be built with the latest technology available to enhance its features.</a:t>
            </a:r>
            <a:endParaRPr/>
          </a:p>
          <a:p>
            <a:pPr indent="0" lvl="0" marL="0" rtl="0" algn="l">
              <a:spcBef>
                <a:spcPts val="1600"/>
              </a:spcBef>
              <a:spcAft>
                <a:spcPts val="1600"/>
              </a:spcAft>
              <a:buNone/>
            </a:pPr>
            <a:r>
              <a:rPr lang="en"/>
              <a:t>Old technologies fade out if they are not </a:t>
            </a:r>
            <a:r>
              <a:rPr lang="en"/>
              <a:t>continuously</a:t>
            </a:r>
            <a:r>
              <a:rPr lang="en"/>
              <a:t> developed.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Auth0 for Login and Sign-up</a:t>
            </a:r>
            <a:endParaRPr/>
          </a:p>
        </p:txBody>
      </p:sp>
      <p:sp>
        <p:nvSpPr>
          <p:cNvPr id="199" name="Google Shape;199;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Since, this web-application addresses ensuring cyber security as the larger problem, there needs to be a secure and efficient login and sign-up otherwise it would be vulnerable to cyber-attacks.</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This is much better than the conventional method of storing the user information into databases.</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It also helps in distributing the functionality to softwares that are specialized in that particular area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pic>
        <p:nvPicPr>
          <p:cNvPr id="204" name="Google Shape;204;p25"/>
          <p:cNvPicPr preferRelativeResize="0"/>
          <p:nvPr/>
        </p:nvPicPr>
        <p:blipFill>
          <a:blip r:embed="rId3">
            <a:alphaModFix/>
          </a:blip>
          <a:stretch>
            <a:fillRect/>
          </a:stretch>
        </p:blipFill>
        <p:spPr>
          <a:xfrm>
            <a:off x="504825" y="633400"/>
            <a:ext cx="8134350" cy="3876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Features of Auth0</a:t>
            </a:r>
            <a:endParaRPr/>
          </a:p>
        </p:txBody>
      </p:sp>
      <p:sp>
        <p:nvSpPr>
          <p:cNvPr id="210" name="Google Shape;210;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Cross-platform login and sign-up.</a:t>
            </a:r>
            <a:endParaRPr/>
          </a:p>
          <a:p>
            <a:pPr indent="-311150" lvl="0" marL="457200" rtl="0" algn="l">
              <a:spcBef>
                <a:spcPts val="0"/>
              </a:spcBef>
              <a:spcAft>
                <a:spcPts val="0"/>
              </a:spcAft>
              <a:buSzPts val="1300"/>
              <a:buChar char="●"/>
            </a:pPr>
            <a:r>
              <a:rPr lang="en"/>
              <a:t>Ability to link to social media.</a:t>
            </a:r>
            <a:endParaRPr/>
          </a:p>
          <a:p>
            <a:pPr indent="-311150" lvl="0" marL="457200" rtl="0" algn="l">
              <a:spcBef>
                <a:spcPts val="0"/>
              </a:spcBef>
              <a:spcAft>
                <a:spcPts val="0"/>
              </a:spcAft>
              <a:buSzPts val="1300"/>
              <a:buChar char="●"/>
            </a:pPr>
            <a:r>
              <a:rPr lang="en"/>
              <a:t>Free for small-scale users.</a:t>
            </a:r>
            <a:endParaRPr/>
          </a:p>
          <a:p>
            <a:pPr indent="-311150" lvl="0" marL="457200" rtl="0" algn="l">
              <a:spcBef>
                <a:spcPts val="0"/>
              </a:spcBef>
              <a:spcAft>
                <a:spcPts val="0"/>
              </a:spcAft>
              <a:buSzPts val="1300"/>
              <a:buChar char="●"/>
            </a:pPr>
            <a:r>
              <a:rPr lang="en"/>
              <a:t>High security </a:t>
            </a:r>
            <a:endParaRPr/>
          </a:p>
          <a:p>
            <a:pPr indent="-311150" lvl="0" marL="457200" rtl="0" algn="l">
              <a:spcBef>
                <a:spcPts val="0"/>
              </a:spcBef>
              <a:spcAft>
                <a:spcPts val="0"/>
              </a:spcAft>
              <a:buSzPts val="1300"/>
              <a:buChar char="●"/>
            </a:pPr>
            <a:r>
              <a:rPr lang="en"/>
              <a:t>Distributable code </a:t>
            </a:r>
            <a:endParaRPr/>
          </a:p>
          <a:p>
            <a:pPr indent="-311150" lvl="0" marL="457200" rtl="0" algn="l">
              <a:spcBef>
                <a:spcPts val="0"/>
              </a:spcBef>
              <a:spcAft>
                <a:spcPts val="0"/>
              </a:spcAft>
              <a:buSzPts val="1300"/>
              <a:buChar char="●"/>
            </a:pPr>
            <a:r>
              <a:rPr lang="en"/>
              <a:t>Supports wide range of languages.</a:t>
            </a:r>
            <a:endParaRPr/>
          </a:p>
          <a:p>
            <a:pPr indent="-311150" lvl="0" marL="457200" rtl="0" algn="l">
              <a:spcBef>
                <a:spcPts val="0"/>
              </a:spcBef>
              <a:spcAft>
                <a:spcPts val="0"/>
              </a:spcAft>
              <a:buSzPts val="1300"/>
              <a:buChar char="●"/>
            </a:pPr>
            <a:r>
              <a:rPr lang="en"/>
              <a:t>JSON file output as user profile.</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pic>
        <p:nvPicPr>
          <p:cNvPr id="215" name="Google Shape;215;p27"/>
          <p:cNvPicPr preferRelativeResize="0"/>
          <p:nvPr/>
        </p:nvPicPr>
        <p:blipFill>
          <a:blip r:embed="rId3">
            <a:alphaModFix/>
          </a:blip>
          <a:stretch>
            <a:fillRect/>
          </a:stretch>
        </p:blipFill>
        <p:spPr>
          <a:xfrm>
            <a:off x="602650" y="511550"/>
            <a:ext cx="7869400" cy="4183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Usage of Auth0 in the web-app</a:t>
            </a:r>
            <a:endParaRPr/>
          </a:p>
        </p:txBody>
      </p:sp>
      <p:sp>
        <p:nvSpPr>
          <p:cNvPr id="221" name="Google Shape;221;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Auth0 gives a JSON file of the user info which shall have the details of his name, e-mail ID which shall be first retrieved by a GET request at manage.auth0.com</a:t>
            </a:r>
            <a:endParaRPr/>
          </a:p>
          <a:p>
            <a:pPr indent="-311150" lvl="0" marL="457200" rtl="0" algn="l">
              <a:spcBef>
                <a:spcPts val="0"/>
              </a:spcBef>
              <a:spcAft>
                <a:spcPts val="0"/>
              </a:spcAft>
              <a:buSzPts val="1300"/>
              <a:buChar char="●"/>
            </a:pPr>
            <a:r>
              <a:rPr lang="en"/>
              <a:t>This data is stored at the backend with the help of a database software like SQL, MongoDB using the POST method.</a:t>
            </a:r>
            <a:endParaRPr/>
          </a:p>
          <a:p>
            <a:pPr indent="-311150" lvl="0" marL="457200" rtl="0" algn="l">
              <a:spcBef>
                <a:spcPts val="0"/>
              </a:spcBef>
              <a:spcAft>
                <a:spcPts val="0"/>
              </a:spcAft>
              <a:buSzPts val="1300"/>
              <a:buChar char="●"/>
            </a:pPr>
            <a:r>
              <a:rPr lang="en"/>
              <a:t>When the user dashboard or any of his/her information is needed a GET request is sent to the back-end server to retrieve the necessary information.</a:t>
            </a:r>
            <a:endParaRPr/>
          </a:p>
          <a:p>
            <a:pPr indent="-311150" lvl="0" marL="457200" rtl="0" algn="l">
              <a:spcBef>
                <a:spcPts val="0"/>
              </a:spcBef>
              <a:spcAft>
                <a:spcPts val="0"/>
              </a:spcAft>
              <a:buSzPts val="1300"/>
              <a:buChar char="●"/>
            </a:pPr>
            <a:r>
              <a:rPr lang="en"/>
              <a:t>Multiple login and signup from social media can be brought in by integrating the web-app with the social media in the Auth0 dashboard. </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Go-lang : For Backend</a:t>
            </a:r>
            <a:endParaRPr/>
          </a:p>
        </p:txBody>
      </p:sp>
      <p:sp>
        <p:nvSpPr>
          <p:cNvPr id="227" name="Google Shape;227;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Go generates binaries for your applications with all the dependencies built-in.</a:t>
            </a:r>
            <a:endParaRPr/>
          </a:p>
          <a:p>
            <a:pPr indent="-311150" lvl="0" marL="457200" rtl="0" algn="just">
              <a:spcBef>
                <a:spcPts val="0"/>
              </a:spcBef>
              <a:spcAft>
                <a:spcPts val="0"/>
              </a:spcAft>
              <a:buClr>
                <a:srgbClr val="FFFFFF"/>
              </a:buClr>
              <a:buSzPts val="1300"/>
              <a:buChar char="●"/>
            </a:pPr>
            <a:r>
              <a:rPr lang="en">
                <a:solidFill>
                  <a:srgbClr val="FFFFFF"/>
                </a:solidFill>
              </a:rPr>
              <a:t>Language Design</a:t>
            </a:r>
            <a:endParaRPr>
              <a:solidFill>
                <a:srgbClr val="FFFFFF"/>
              </a:solidFill>
            </a:endParaRPr>
          </a:p>
          <a:p>
            <a:pPr indent="-311150" lvl="0" marL="457200" rtl="0" algn="l">
              <a:spcBef>
                <a:spcPts val="0"/>
              </a:spcBef>
              <a:spcAft>
                <a:spcPts val="0"/>
              </a:spcAft>
              <a:buSzPts val="1300"/>
              <a:buChar char="●"/>
            </a:pPr>
            <a:r>
              <a:rPr lang="en"/>
              <a:t>Power Standard Library</a:t>
            </a:r>
            <a:endParaRPr/>
          </a:p>
          <a:p>
            <a:pPr indent="-311150" lvl="0" marL="457200" rtl="0" algn="l">
              <a:spcBef>
                <a:spcPts val="0"/>
              </a:spcBef>
              <a:spcAft>
                <a:spcPts val="0"/>
              </a:spcAft>
              <a:buSzPts val="1300"/>
              <a:buChar char="●"/>
            </a:pPr>
            <a:r>
              <a:rPr lang="en"/>
              <a:t>Package Management</a:t>
            </a:r>
            <a:endParaRPr/>
          </a:p>
          <a:p>
            <a:pPr indent="-311150" lvl="0" marL="457200" rtl="0" algn="l">
              <a:spcBef>
                <a:spcPts val="0"/>
              </a:spcBef>
              <a:spcAft>
                <a:spcPts val="0"/>
              </a:spcAft>
              <a:buSzPts val="1300"/>
              <a:buChar char="●"/>
            </a:pPr>
            <a:r>
              <a:rPr lang="en"/>
              <a:t>Static Typing</a:t>
            </a:r>
            <a:endParaRPr/>
          </a:p>
          <a:p>
            <a:pPr indent="-311150" lvl="0" marL="457200" rtl="0" algn="l">
              <a:spcBef>
                <a:spcPts val="0"/>
              </a:spcBef>
              <a:spcAft>
                <a:spcPts val="0"/>
              </a:spcAft>
              <a:buSzPts val="1300"/>
              <a:buChar char="●"/>
            </a:pPr>
            <a:r>
              <a:rPr lang="en"/>
              <a:t>Concurrency Support</a:t>
            </a:r>
            <a:endParaRPr/>
          </a:p>
          <a:p>
            <a:pPr indent="-311150" lvl="0" marL="457200" rtl="0" algn="l">
              <a:spcBef>
                <a:spcPts val="0"/>
              </a:spcBef>
              <a:spcAft>
                <a:spcPts val="0"/>
              </a:spcAft>
              <a:buSzPts val="1300"/>
              <a:buChar char="●"/>
            </a:pPr>
            <a:r>
              <a:rPr lang="en"/>
              <a:t>Testing Support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ReactJs : For Frontend</a:t>
            </a:r>
            <a:endParaRPr/>
          </a:p>
        </p:txBody>
      </p:sp>
      <p:sp>
        <p:nvSpPr>
          <p:cNvPr id="233" name="Google Shape;233;p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Creates Interactive and dynamic UI for website and mobile applications</a:t>
            </a:r>
            <a:endParaRPr/>
          </a:p>
          <a:p>
            <a:pPr indent="-311150" lvl="0" marL="457200" rtl="0" algn="l">
              <a:spcBef>
                <a:spcPts val="0"/>
              </a:spcBef>
              <a:spcAft>
                <a:spcPts val="0"/>
              </a:spcAft>
              <a:buSzPts val="1300"/>
              <a:buChar char="●"/>
            </a:pPr>
            <a:r>
              <a:rPr lang="en"/>
              <a:t>Virtual DOM</a:t>
            </a:r>
            <a:endParaRPr/>
          </a:p>
          <a:p>
            <a:pPr indent="-311150" lvl="0" marL="457200" rtl="0" algn="l">
              <a:spcBef>
                <a:spcPts val="0"/>
              </a:spcBef>
              <a:spcAft>
                <a:spcPts val="0"/>
              </a:spcAft>
              <a:buSzPts val="1300"/>
              <a:buChar char="●"/>
            </a:pPr>
            <a:r>
              <a:rPr lang="en"/>
              <a:t>Event Handling</a:t>
            </a:r>
            <a:endParaRPr/>
          </a:p>
          <a:p>
            <a:pPr indent="-311150" lvl="0" marL="457200" rtl="0" algn="l">
              <a:spcBef>
                <a:spcPts val="0"/>
              </a:spcBef>
              <a:spcAft>
                <a:spcPts val="0"/>
              </a:spcAft>
              <a:buSzPts val="1300"/>
              <a:buChar char="●"/>
            </a:pPr>
            <a:r>
              <a:rPr lang="en"/>
              <a:t>JSX = JavaScript + XML</a:t>
            </a:r>
            <a:endParaRPr/>
          </a:p>
          <a:p>
            <a:pPr indent="-311150" lvl="0" marL="457200" rtl="0" algn="l">
              <a:spcBef>
                <a:spcPts val="0"/>
              </a:spcBef>
              <a:spcAft>
                <a:spcPts val="0"/>
              </a:spcAft>
              <a:buSzPts val="1300"/>
              <a:buChar char="●"/>
            </a:pPr>
            <a:r>
              <a:rPr lang="en"/>
              <a:t>High Performance</a:t>
            </a:r>
            <a:endParaRPr/>
          </a:p>
          <a:p>
            <a:pPr indent="-311150" lvl="0" marL="457200" rtl="0" algn="l">
              <a:spcBef>
                <a:spcPts val="0"/>
              </a:spcBef>
              <a:spcAft>
                <a:spcPts val="0"/>
              </a:spcAft>
              <a:buSzPts val="1300"/>
              <a:buChar char="●"/>
            </a:pPr>
            <a:r>
              <a:rPr lang="en"/>
              <a:t>React Native</a:t>
            </a:r>
            <a:endParaRPr/>
          </a:p>
          <a:p>
            <a:pPr indent="-311150" lvl="0" marL="457200" rtl="0" algn="l">
              <a:spcBef>
                <a:spcPts val="0"/>
              </a:spcBef>
              <a:spcAft>
                <a:spcPts val="0"/>
              </a:spcAft>
              <a:buSzPts val="1300"/>
              <a:buChar char="●"/>
            </a:pPr>
            <a:r>
              <a:rPr lang="en"/>
              <a:t>Component - Based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pic>
        <p:nvPicPr>
          <p:cNvPr id="238" name="Google Shape;238;p31"/>
          <p:cNvPicPr preferRelativeResize="0"/>
          <p:nvPr/>
        </p:nvPicPr>
        <p:blipFill>
          <a:blip r:embed="rId3">
            <a:alphaModFix/>
          </a:blip>
          <a:stretch>
            <a:fillRect/>
          </a:stretch>
        </p:blipFill>
        <p:spPr>
          <a:xfrm>
            <a:off x="791850" y="355600"/>
            <a:ext cx="7533050" cy="4444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Defining the Problem Statement</a:t>
            </a:r>
            <a:endParaRPr/>
          </a:p>
        </p:txBody>
      </p:sp>
      <p:sp>
        <p:nvSpPr>
          <p:cNvPr id="141" name="Google Shape;141;p14"/>
          <p:cNvSpPr txBox="1"/>
          <p:nvPr>
            <p:ph idx="1" type="body"/>
          </p:nvPr>
        </p:nvSpPr>
        <p:spPr>
          <a:xfrm>
            <a:off x="1297500" y="1567550"/>
            <a:ext cx="7038900" cy="2911200"/>
          </a:xfrm>
          <a:prstGeom prst="rect">
            <a:avLst/>
          </a:prstGeom>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To build a malware detection software having the following features :</a:t>
            </a:r>
            <a:endParaRPr/>
          </a:p>
          <a:p>
            <a:pPr indent="-298450" lvl="1" marL="914400" rtl="0" algn="l">
              <a:spcBef>
                <a:spcPts val="0"/>
              </a:spcBef>
              <a:spcAft>
                <a:spcPts val="0"/>
              </a:spcAft>
              <a:buSzPts val="1100"/>
              <a:buChar char="○"/>
            </a:pPr>
            <a:r>
              <a:rPr lang="en"/>
              <a:t>Ability to take submission from different channels</a:t>
            </a:r>
            <a:endParaRPr/>
          </a:p>
          <a:p>
            <a:pPr indent="-298450" lvl="1" marL="914400" rtl="0" algn="l">
              <a:spcBef>
                <a:spcPts val="0"/>
              </a:spcBef>
              <a:spcAft>
                <a:spcPts val="0"/>
              </a:spcAft>
              <a:buSzPts val="1100"/>
              <a:buChar char="○"/>
            </a:pPr>
            <a:r>
              <a:rPr lang="en"/>
              <a:t>Handle Exceptions</a:t>
            </a:r>
            <a:endParaRPr/>
          </a:p>
          <a:p>
            <a:pPr indent="-298450" lvl="1" marL="914400" rtl="0" algn="l">
              <a:spcBef>
                <a:spcPts val="0"/>
              </a:spcBef>
              <a:spcAft>
                <a:spcPts val="0"/>
              </a:spcAft>
              <a:buSzPts val="1100"/>
              <a:buChar char="○"/>
            </a:pPr>
            <a:r>
              <a:rPr lang="en"/>
              <a:t>Role based access</a:t>
            </a:r>
            <a:endParaRPr/>
          </a:p>
          <a:p>
            <a:pPr indent="-298450" lvl="1" marL="914400" rtl="0" algn="l">
              <a:spcBef>
                <a:spcPts val="0"/>
              </a:spcBef>
              <a:spcAft>
                <a:spcPts val="0"/>
              </a:spcAft>
              <a:buSzPts val="1100"/>
              <a:buChar char="○"/>
            </a:pPr>
            <a:r>
              <a:rPr lang="en"/>
              <a:t>Dashboards for all users</a:t>
            </a:r>
            <a:endParaRPr/>
          </a:p>
          <a:p>
            <a:pPr indent="-298450" lvl="1" marL="914400" rtl="0" algn="l">
              <a:spcBef>
                <a:spcPts val="0"/>
              </a:spcBef>
              <a:spcAft>
                <a:spcPts val="0"/>
              </a:spcAft>
              <a:buSzPts val="1100"/>
              <a:buChar char="○"/>
            </a:pPr>
            <a:r>
              <a:rPr lang="en"/>
              <a:t>Reports for all users</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of User </a:t>
            </a:r>
            <a:endParaRPr/>
          </a:p>
        </p:txBody>
      </p:sp>
      <p:sp>
        <p:nvSpPr>
          <p:cNvPr id="244" name="Google Shape;244;p3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Sign-up and Login with social media accounts.</a:t>
            </a:r>
            <a:endParaRPr/>
          </a:p>
          <a:p>
            <a:pPr indent="-311150" lvl="0" marL="457200" rtl="0" algn="l">
              <a:spcBef>
                <a:spcPts val="0"/>
              </a:spcBef>
              <a:spcAft>
                <a:spcPts val="0"/>
              </a:spcAft>
              <a:buSzPts val="1300"/>
              <a:buChar char="●"/>
            </a:pPr>
            <a:r>
              <a:rPr lang="en"/>
              <a:t>POST file/files of different types and scan for malware.</a:t>
            </a:r>
            <a:endParaRPr/>
          </a:p>
          <a:p>
            <a:pPr indent="-311150" lvl="0" marL="457200" rtl="0" algn="l">
              <a:spcBef>
                <a:spcPts val="0"/>
              </a:spcBef>
              <a:spcAft>
                <a:spcPts val="0"/>
              </a:spcAft>
              <a:buSzPts val="1300"/>
              <a:buChar char="●"/>
            </a:pPr>
            <a:r>
              <a:rPr lang="en"/>
              <a:t>GET analyzed report in PDF format.</a:t>
            </a:r>
            <a:endParaRPr/>
          </a:p>
          <a:p>
            <a:pPr indent="-311150" lvl="0" marL="457200" rtl="0" algn="l">
              <a:spcBef>
                <a:spcPts val="0"/>
              </a:spcBef>
              <a:spcAft>
                <a:spcPts val="0"/>
              </a:spcAft>
              <a:buSzPts val="1300"/>
              <a:buChar char="●"/>
            </a:pPr>
            <a:r>
              <a:rPr lang="en"/>
              <a:t>View all pending tasks.</a:t>
            </a:r>
            <a:endParaRPr/>
          </a:p>
          <a:p>
            <a:pPr indent="-311150" lvl="0" marL="457200" rtl="0" algn="l">
              <a:spcBef>
                <a:spcPts val="0"/>
              </a:spcBef>
              <a:spcAft>
                <a:spcPts val="0"/>
              </a:spcAft>
              <a:buSzPts val="1300"/>
              <a:buChar char="●"/>
            </a:pPr>
            <a:r>
              <a:rPr lang="en"/>
              <a:t>View all completed tasks and their reports and sort them based on date/relevance.</a:t>
            </a:r>
            <a:endParaRPr/>
          </a:p>
          <a:p>
            <a:pPr indent="-311150" lvl="0" marL="457200" rtl="0" algn="l">
              <a:spcBef>
                <a:spcPts val="0"/>
              </a:spcBef>
              <a:spcAft>
                <a:spcPts val="0"/>
              </a:spcAft>
              <a:buSzPts val="1300"/>
              <a:buChar char="●"/>
            </a:pPr>
            <a:r>
              <a:rPr lang="en"/>
              <a:t>Search by task ID.</a:t>
            </a:r>
            <a:endParaRPr/>
          </a:p>
          <a:p>
            <a:pPr indent="-311150" lvl="0" marL="457200" rtl="0" algn="l">
              <a:spcBef>
                <a:spcPts val="0"/>
              </a:spcBef>
              <a:spcAft>
                <a:spcPts val="0"/>
              </a:spcAft>
              <a:buSzPts val="1300"/>
              <a:buChar char="●"/>
            </a:pPr>
            <a:r>
              <a:rPr lang="en"/>
              <a:t>Delete a task.</a:t>
            </a:r>
            <a:endParaRPr/>
          </a:p>
          <a:p>
            <a:pPr indent="-311150" lvl="0" marL="457200" rtl="0" algn="l">
              <a:spcBef>
                <a:spcPts val="0"/>
              </a:spcBef>
              <a:spcAft>
                <a:spcPts val="0"/>
              </a:spcAft>
              <a:buSzPts val="1300"/>
              <a:buChar char="●"/>
            </a:pPr>
            <a:r>
              <a:rPr lang="en"/>
              <a:t>Reboot a task.</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of admin</a:t>
            </a:r>
            <a:endParaRPr/>
          </a:p>
        </p:txBody>
      </p:sp>
      <p:sp>
        <p:nvSpPr>
          <p:cNvPr id="250" name="Google Shape;250;p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View Dashboard of all users</a:t>
            </a:r>
            <a:endParaRPr/>
          </a:p>
          <a:p>
            <a:pPr indent="-311150" lvl="0" marL="457200" rtl="0" algn="l">
              <a:spcBef>
                <a:spcPts val="0"/>
              </a:spcBef>
              <a:spcAft>
                <a:spcPts val="0"/>
              </a:spcAft>
              <a:buSzPts val="1300"/>
              <a:buChar char="●"/>
            </a:pPr>
            <a:r>
              <a:rPr lang="en"/>
              <a:t>Add/ Delete/ Modify users and/or their tasks.</a:t>
            </a:r>
            <a:endParaRPr/>
          </a:p>
          <a:p>
            <a:pPr indent="-311150" lvl="0" marL="457200" rtl="0" algn="l">
              <a:spcBef>
                <a:spcPts val="0"/>
              </a:spcBef>
              <a:spcAft>
                <a:spcPts val="0"/>
              </a:spcAft>
              <a:buSzPts val="1300"/>
              <a:buChar char="●"/>
            </a:pPr>
            <a:r>
              <a:rPr lang="en"/>
              <a:t>Block users</a:t>
            </a:r>
            <a:endParaRPr/>
          </a:p>
          <a:p>
            <a:pPr indent="-311150" lvl="0" marL="457200" rtl="0" algn="l">
              <a:spcBef>
                <a:spcPts val="0"/>
              </a:spcBef>
              <a:spcAft>
                <a:spcPts val="0"/>
              </a:spcAft>
              <a:buSzPts val="1300"/>
              <a:buChar char="●"/>
            </a:pPr>
            <a:r>
              <a:rPr lang="en"/>
              <a:t>View all reports of user tasks</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File submission Methods</a:t>
            </a:r>
            <a:endParaRPr/>
          </a:p>
        </p:txBody>
      </p:sp>
      <p:sp>
        <p:nvSpPr>
          <p:cNvPr id="256" name="Google Shape;256;p3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Display which files are not allowed</a:t>
            </a:r>
            <a:endParaRPr/>
          </a:p>
          <a:p>
            <a:pPr indent="-311150" lvl="0" marL="457200" rtl="0" algn="l">
              <a:spcBef>
                <a:spcPts val="0"/>
              </a:spcBef>
              <a:spcAft>
                <a:spcPts val="0"/>
              </a:spcAft>
              <a:buSzPts val="1300"/>
              <a:buChar char="●"/>
            </a:pPr>
            <a:r>
              <a:rPr lang="en"/>
              <a:t>Accept through URL/ Hashes</a:t>
            </a:r>
            <a:endParaRPr/>
          </a:p>
          <a:p>
            <a:pPr indent="-311150" lvl="0" marL="457200" rtl="0" algn="l">
              <a:spcBef>
                <a:spcPts val="0"/>
              </a:spcBef>
              <a:spcAft>
                <a:spcPts val="0"/>
              </a:spcAft>
              <a:buSzPts val="1300"/>
              <a:buChar char="●"/>
            </a:pPr>
            <a:r>
              <a:rPr lang="en"/>
              <a:t>Upload by Drag-Drop</a:t>
            </a:r>
            <a:endParaRPr/>
          </a:p>
          <a:p>
            <a:pPr indent="-311150" lvl="0" marL="457200" rtl="0" algn="l">
              <a:spcBef>
                <a:spcPts val="0"/>
              </a:spcBef>
              <a:spcAft>
                <a:spcPts val="0"/>
              </a:spcAft>
              <a:buSzPts val="1300"/>
              <a:buChar char="●"/>
            </a:pPr>
            <a:r>
              <a:rPr lang="en"/>
              <a:t>Upload by curl / python and similar scripts</a:t>
            </a:r>
            <a:endParaRPr/>
          </a:p>
          <a:p>
            <a:pPr indent="-311150" lvl="0" marL="457200" rtl="0" algn="l">
              <a:spcBef>
                <a:spcPts val="0"/>
              </a:spcBef>
              <a:spcAft>
                <a:spcPts val="0"/>
              </a:spcAft>
              <a:buSzPts val="1300"/>
              <a:buChar char="●"/>
            </a:pPr>
            <a:r>
              <a:rPr lang="en"/>
              <a:t>Upload by browsing the file through GUI</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pic>
        <p:nvPicPr>
          <p:cNvPr id="261" name="Google Shape;261;p35"/>
          <p:cNvPicPr preferRelativeResize="0"/>
          <p:nvPr/>
        </p:nvPicPr>
        <p:blipFill>
          <a:blip r:embed="rId3">
            <a:alphaModFix/>
          </a:blip>
          <a:stretch>
            <a:fillRect/>
          </a:stretch>
        </p:blipFill>
        <p:spPr>
          <a:xfrm>
            <a:off x="152400" y="152400"/>
            <a:ext cx="8602134" cy="48387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Handling Exception : In detail</a:t>
            </a:r>
            <a:endParaRPr/>
          </a:p>
        </p:txBody>
      </p:sp>
      <p:sp>
        <p:nvSpPr>
          <p:cNvPr id="267" name="Google Shape;267;p3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Errors in </a:t>
            </a:r>
            <a:r>
              <a:rPr lang="en"/>
              <a:t>compatibility</a:t>
            </a:r>
            <a:r>
              <a:rPr lang="en"/>
              <a:t> of the files accepted by malware detection software and the files provided by the user shall be raised as the result of the POST request.</a:t>
            </a:r>
            <a:endParaRPr/>
          </a:p>
          <a:p>
            <a:pPr indent="-311150" lvl="0" marL="457200" rtl="0" algn="l">
              <a:spcBef>
                <a:spcPts val="0"/>
              </a:spcBef>
              <a:spcAft>
                <a:spcPts val="0"/>
              </a:spcAft>
              <a:buSzPts val="1300"/>
              <a:buChar char="●"/>
            </a:pPr>
            <a:r>
              <a:rPr lang="en"/>
              <a:t>Errors due to large file size (BAD Request 400) can be raised by writing a simple Vanilla JavaScript function to calculate the size of the file before uploading. URL: </a:t>
            </a:r>
            <a:r>
              <a:rPr lang="en" u="sng">
                <a:solidFill>
                  <a:schemeClr val="hlink"/>
                </a:solidFill>
                <a:hlinkClick r:id="rId3"/>
              </a:rPr>
              <a:t>https://stackoverflow.com/questions/7497404/get-file-size-before-uploading</a:t>
            </a:r>
            <a:endParaRPr/>
          </a:p>
          <a:p>
            <a:pPr indent="-311150" lvl="0" marL="457200" rtl="0" algn="l">
              <a:spcBef>
                <a:spcPts val="0"/>
              </a:spcBef>
              <a:spcAft>
                <a:spcPts val="0"/>
              </a:spcAft>
              <a:buSzPts val="1300"/>
              <a:buChar char="●"/>
            </a:pPr>
            <a:r>
              <a:rPr lang="en"/>
              <a:t>Errors due to “file not found” (404) also can be raised when the POST request is sent by the user.</a:t>
            </a:r>
            <a:endParaRPr/>
          </a:p>
          <a:p>
            <a:pPr indent="-311150" lvl="0" marL="457200" rtl="0" algn="l">
              <a:spcBef>
                <a:spcPts val="0"/>
              </a:spcBef>
              <a:spcAft>
                <a:spcPts val="0"/>
              </a:spcAft>
              <a:buSzPts val="1300"/>
              <a:buChar char="●"/>
            </a:pPr>
            <a:r>
              <a:rPr lang="en"/>
              <a:t>Error due to proxy shall also be displayed when a GET or POST request is made.</a:t>
            </a:r>
            <a:endParaRPr/>
          </a:p>
          <a:p>
            <a:pPr indent="-311150" lvl="0" marL="457200" rtl="0" algn="l">
              <a:spcBef>
                <a:spcPts val="0"/>
              </a:spcBef>
              <a:spcAft>
                <a:spcPts val="0"/>
              </a:spcAft>
              <a:buSzPts val="1300"/>
              <a:buChar char="●"/>
            </a:pPr>
            <a:r>
              <a:rPr lang="en"/>
              <a:t>Error due to unauthorized access can be dealt by forcing the user to log in.</a:t>
            </a:r>
            <a:endParaRPr/>
          </a:p>
          <a:p>
            <a:pPr indent="-311150" lvl="0" marL="457200" rtl="0" algn="l">
              <a:spcBef>
                <a:spcPts val="0"/>
              </a:spcBef>
              <a:spcAft>
                <a:spcPts val="0"/>
              </a:spcAft>
              <a:buSzPts val="1300"/>
              <a:buChar char="●"/>
            </a:pPr>
            <a:r>
              <a:rPr lang="en"/>
              <a:t>Error due to TimeOut can be dealt by checking the user’s network connectivity or otherwise display that there are too many requests to the server.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73" name="Google Shape;273;p3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u="sng">
                <a:solidFill>
                  <a:schemeClr val="hlink"/>
                </a:solidFill>
                <a:hlinkClick r:id="rId3"/>
              </a:rPr>
              <a:t>https://docs.cuckoosandbox.org/en/latest/faq/</a:t>
            </a:r>
            <a:endParaRPr/>
          </a:p>
          <a:p>
            <a:pPr indent="-311150" lvl="0" marL="457200" rtl="0" algn="l">
              <a:spcBef>
                <a:spcPts val="0"/>
              </a:spcBef>
              <a:spcAft>
                <a:spcPts val="0"/>
              </a:spcAft>
              <a:buSzPts val="1300"/>
              <a:buChar char="●"/>
            </a:pPr>
            <a:r>
              <a:rPr lang="en" u="sng">
                <a:solidFill>
                  <a:schemeClr val="hlink"/>
                </a:solidFill>
                <a:hlinkClick r:id="rId4"/>
              </a:rPr>
              <a:t>https://en.wikipedia.org/wiki/List_of_HTTP_status_codes</a:t>
            </a:r>
            <a:endParaRPr/>
          </a:p>
          <a:p>
            <a:pPr indent="-311150" lvl="0" marL="457200" rtl="0" algn="l">
              <a:spcBef>
                <a:spcPts val="0"/>
              </a:spcBef>
              <a:spcAft>
                <a:spcPts val="0"/>
              </a:spcAft>
              <a:buSzPts val="1300"/>
              <a:buChar char="●"/>
            </a:pPr>
            <a:r>
              <a:rPr lang="en" u="sng">
                <a:solidFill>
                  <a:schemeClr val="hlink"/>
                </a:solidFill>
                <a:hlinkClick r:id="rId5"/>
              </a:rPr>
              <a:t>https://www.angularminds.com/blog/article/7-top-reactjs-features-which-makes-it-best-for-development.html</a:t>
            </a:r>
            <a:endParaRPr/>
          </a:p>
          <a:p>
            <a:pPr indent="-311150" lvl="0" marL="457200" rtl="0" algn="l">
              <a:spcBef>
                <a:spcPts val="0"/>
              </a:spcBef>
              <a:spcAft>
                <a:spcPts val="0"/>
              </a:spcAft>
              <a:buSzPts val="1300"/>
              <a:buChar char="●"/>
            </a:pPr>
            <a:r>
              <a:rPr lang="en" u="sng">
                <a:solidFill>
                  <a:schemeClr val="hlink"/>
                </a:solidFill>
                <a:hlinkClick r:id="rId6"/>
              </a:rPr>
              <a:t>https://auth0.com/about</a:t>
            </a:r>
            <a:endParaRPr/>
          </a:p>
          <a:p>
            <a:pPr indent="-311150" lvl="0" marL="457200" rtl="0" algn="l">
              <a:spcBef>
                <a:spcPts val="0"/>
              </a:spcBef>
              <a:spcAft>
                <a:spcPts val="0"/>
              </a:spcAft>
              <a:buSzPts val="1300"/>
              <a:buChar char="●"/>
            </a:pPr>
            <a:r>
              <a:rPr lang="en" u="sng">
                <a:solidFill>
                  <a:schemeClr val="hlink"/>
                </a:solidFill>
                <a:hlinkClick r:id="rId7"/>
              </a:rPr>
              <a:t>https://cuckoo.sh/docs/usage/api.html#resources</a:t>
            </a:r>
            <a:endParaRPr/>
          </a:p>
          <a:p>
            <a:pPr indent="-311150" lvl="0" marL="457200" rtl="0" algn="l">
              <a:spcBef>
                <a:spcPts val="0"/>
              </a:spcBef>
              <a:spcAft>
                <a:spcPts val="0"/>
              </a:spcAft>
              <a:buSzPts val="1300"/>
              <a:buChar char="●"/>
            </a:pPr>
            <a:r>
              <a:rPr lang="en"/>
              <a:t>https://megathon.in/</a:t>
            </a:r>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the Solution</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To build a wrapper around an existing sandbox such as Cuckoo</a:t>
            </a:r>
            <a:endParaRPr/>
          </a:p>
          <a:p>
            <a:pPr indent="-311150" lvl="0" marL="457200" rtl="0" algn="l">
              <a:spcBef>
                <a:spcPts val="0"/>
              </a:spcBef>
              <a:spcAft>
                <a:spcPts val="0"/>
              </a:spcAft>
              <a:buSzPts val="1300"/>
              <a:buChar char="●"/>
            </a:pPr>
            <a:r>
              <a:rPr lang="en"/>
              <a:t>Cuckoo provides a simple and lightweight REST api server.</a:t>
            </a:r>
            <a:endParaRPr/>
          </a:p>
          <a:p>
            <a:pPr indent="-311150" lvl="0" marL="457200" rtl="0" algn="l">
              <a:spcBef>
                <a:spcPts val="0"/>
              </a:spcBef>
              <a:spcAft>
                <a:spcPts val="0"/>
              </a:spcAft>
              <a:buSzPts val="1300"/>
              <a:buChar char="●"/>
            </a:pPr>
            <a:r>
              <a:rPr lang="en"/>
              <a:t>This means, the web-app can use the POST method to send the file for scanning.</a:t>
            </a:r>
            <a:endParaRPr/>
          </a:p>
          <a:p>
            <a:pPr indent="-311150" lvl="0" marL="457200" rtl="0" algn="l">
              <a:spcBef>
                <a:spcPts val="0"/>
              </a:spcBef>
              <a:spcAft>
                <a:spcPts val="0"/>
              </a:spcAft>
              <a:buSzPts val="1300"/>
              <a:buChar char="●"/>
            </a:pPr>
            <a:r>
              <a:rPr lang="en"/>
              <a:t>The malware software, Cuckoo sitting at the back-end shall analyze and create a report for potential malware.</a:t>
            </a:r>
            <a:endParaRPr/>
          </a:p>
          <a:p>
            <a:pPr indent="-311150" lvl="0" marL="457200" rtl="0" algn="l">
              <a:spcBef>
                <a:spcPts val="0"/>
              </a:spcBef>
              <a:spcAft>
                <a:spcPts val="0"/>
              </a:spcAft>
              <a:buSzPts val="1300"/>
              <a:buChar char="●"/>
            </a:pPr>
            <a:r>
              <a:rPr lang="en"/>
              <a:t>This report can be shown to the user by a GET request.</a:t>
            </a:r>
            <a:endParaRPr/>
          </a:p>
          <a:p>
            <a:pPr indent="-311150" lvl="0" marL="457200" rtl="0" algn="l">
              <a:spcBef>
                <a:spcPts val="0"/>
              </a:spcBef>
              <a:spcAft>
                <a:spcPts val="0"/>
              </a:spcAft>
              <a:buSzPts val="1300"/>
              <a:buChar char="●"/>
            </a:pPr>
            <a:r>
              <a:rPr lang="en"/>
              <a:t>The wrapper shall have secure authentication through softwares like Auth0 and shall have admins who have special privileges to add/ delete users and view the reports of all users.</a:t>
            </a:r>
            <a:endParaRPr/>
          </a:p>
          <a:p>
            <a:pPr indent="-311150" lvl="0" marL="457200" rtl="0" algn="l">
              <a:spcBef>
                <a:spcPts val="0"/>
              </a:spcBef>
              <a:spcAft>
                <a:spcPts val="0"/>
              </a:spcAft>
              <a:buSzPts val="1300"/>
              <a:buChar char="●"/>
            </a:pPr>
            <a:r>
              <a:rPr lang="en"/>
              <a:t>Handling exceptions are done at every request. For example, if the sandbox cannot detect for malware in .bin files then an error would be sent as the result of the POST request. This would be displayed to the users as “ .bin files are not allowed ”.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on Cuckoo</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Cuckoo acts like a black-box ie, given an input it gives an output, analyzing whether malware exists or not.</a:t>
            </a:r>
            <a:endParaRPr/>
          </a:p>
          <a:p>
            <a:pPr indent="-311150" lvl="0" marL="457200" rtl="0" algn="l">
              <a:spcBef>
                <a:spcPts val="0"/>
              </a:spcBef>
              <a:spcAft>
                <a:spcPts val="0"/>
              </a:spcAft>
              <a:buSzPts val="1300"/>
              <a:buChar char="●"/>
            </a:pPr>
            <a:r>
              <a:rPr lang="en"/>
              <a:t>It employs machine learning algorithms to improvise on scanning for malware.</a:t>
            </a:r>
            <a:endParaRPr/>
          </a:p>
          <a:p>
            <a:pPr indent="-311150" lvl="0" marL="457200" rtl="0" algn="l">
              <a:spcBef>
                <a:spcPts val="0"/>
              </a:spcBef>
              <a:spcAft>
                <a:spcPts val="0"/>
              </a:spcAft>
              <a:buSzPts val="1300"/>
              <a:buChar char="●"/>
            </a:pPr>
            <a:r>
              <a:rPr lang="en"/>
              <a:t>Can be deployed on the web.</a:t>
            </a:r>
            <a:endParaRPr/>
          </a:p>
          <a:p>
            <a:pPr indent="-311150" lvl="0" marL="457200" rtl="0" algn="l">
              <a:spcBef>
                <a:spcPts val="0"/>
              </a:spcBef>
              <a:spcAft>
                <a:spcPts val="0"/>
              </a:spcAft>
              <a:buSzPts val="1300"/>
              <a:buChar char="●"/>
            </a:pPr>
            <a:r>
              <a:rPr lang="en"/>
              <a:t>Online: http://cuckoo.cert.ee/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id="158" name="Google Shape;158;p17"/>
          <p:cNvPicPr preferRelativeResize="0"/>
          <p:nvPr/>
        </p:nvPicPr>
        <p:blipFill>
          <a:blip r:embed="rId3">
            <a:alphaModFix/>
          </a:blip>
          <a:stretch>
            <a:fillRect/>
          </a:stretch>
        </p:blipFill>
        <p:spPr>
          <a:xfrm>
            <a:off x="728775" y="561975"/>
            <a:ext cx="7743275" cy="4019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Solution</a:t>
            </a:r>
            <a:endParaRPr/>
          </a:p>
        </p:txBody>
      </p:sp>
      <p:sp>
        <p:nvSpPr>
          <p:cNvPr id="164" name="Google Shape;164;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Web-based Platform</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 Local Platform</a:t>
            </a:r>
            <a:endParaRPr/>
          </a:p>
          <a:p>
            <a:pPr indent="-298450" lvl="1" marL="914400" rtl="0" algn="l">
              <a:spcBef>
                <a:spcPts val="0"/>
              </a:spcBef>
              <a:spcAft>
                <a:spcPts val="0"/>
              </a:spcAft>
              <a:buSzPts val="1100"/>
              <a:buChar char="○"/>
            </a:pPr>
            <a:r>
              <a:rPr lang="en"/>
              <a:t>Windows</a:t>
            </a:r>
            <a:endParaRPr/>
          </a:p>
          <a:p>
            <a:pPr indent="-298450" lvl="1" marL="914400" rtl="0" algn="l">
              <a:spcBef>
                <a:spcPts val="0"/>
              </a:spcBef>
              <a:spcAft>
                <a:spcPts val="0"/>
              </a:spcAft>
              <a:buSzPts val="1100"/>
              <a:buChar char="○"/>
            </a:pPr>
            <a:r>
              <a:rPr lang="en"/>
              <a:t>Linux</a:t>
            </a:r>
            <a:endParaRPr/>
          </a:p>
          <a:p>
            <a:pPr indent="-298450" lvl="1" marL="914400" rtl="0" algn="l">
              <a:spcBef>
                <a:spcPts val="0"/>
              </a:spcBef>
              <a:spcAft>
                <a:spcPts val="0"/>
              </a:spcAft>
              <a:buSzPts val="1100"/>
              <a:buChar char="○"/>
            </a:pPr>
            <a:r>
              <a:rPr lang="en"/>
              <a:t>MacOs</a:t>
            </a:r>
            <a:endParaRPr/>
          </a:p>
          <a:p>
            <a:pPr indent="-298450" lvl="1" marL="914400" rtl="0" algn="l">
              <a:spcBef>
                <a:spcPts val="0"/>
              </a:spcBef>
              <a:spcAft>
                <a:spcPts val="0"/>
              </a:spcAft>
              <a:buSzPts val="1100"/>
              <a:buChar char="○"/>
            </a:pPr>
            <a:r>
              <a:rPr lang="en"/>
              <a:t>Android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Based Platform</a:t>
            </a:r>
            <a:endParaRPr/>
          </a:p>
        </p:txBody>
      </p:sp>
      <p:sp>
        <p:nvSpPr>
          <p:cNvPr id="170" name="Google Shape;170;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Advantages</a:t>
            </a:r>
            <a:endParaRPr/>
          </a:p>
          <a:p>
            <a:pPr indent="-298450" lvl="1" marL="914400" rtl="0" algn="l">
              <a:spcBef>
                <a:spcPts val="0"/>
              </a:spcBef>
              <a:spcAft>
                <a:spcPts val="0"/>
              </a:spcAft>
              <a:buSzPts val="1100"/>
              <a:buChar char="○"/>
            </a:pPr>
            <a:r>
              <a:rPr lang="en" sz="1100"/>
              <a:t>Easily accessible on a browser</a:t>
            </a:r>
            <a:endParaRPr sz="1100"/>
          </a:p>
          <a:p>
            <a:pPr indent="-298450" lvl="1" marL="914400" rtl="0" algn="l">
              <a:spcBef>
                <a:spcPts val="0"/>
              </a:spcBef>
              <a:spcAft>
                <a:spcPts val="0"/>
              </a:spcAft>
              <a:buSzPts val="1100"/>
              <a:buChar char="○"/>
            </a:pPr>
            <a:r>
              <a:rPr lang="en" sz="1100"/>
              <a:t>Supports </a:t>
            </a:r>
            <a:r>
              <a:rPr lang="en"/>
              <a:t>different types of </a:t>
            </a:r>
            <a:r>
              <a:rPr lang="en" sz="1100"/>
              <a:t>files</a:t>
            </a:r>
            <a:endParaRPr sz="1100"/>
          </a:p>
          <a:p>
            <a:pPr indent="-298450" lvl="1" marL="914400" rtl="0" algn="l">
              <a:spcBef>
                <a:spcPts val="0"/>
              </a:spcBef>
              <a:spcAft>
                <a:spcPts val="0"/>
              </a:spcAft>
              <a:buSzPts val="1100"/>
              <a:buChar char="○"/>
            </a:pPr>
            <a:r>
              <a:rPr lang="en" sz="1100"/>
              <a:t>And is not indigenous to one particular operating system</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Disadvantages</a:t>
            </a:r>
            <a:endParaRPr/>
          </a:p>
          <a:p>
            <a:pPr indent="-298450" lvl="1" marL="914400" rtl="0" algn="l">
              <a:spcBef>
                <a:spcPts val="0"/>
              </a:spcBef>
              <a:spcAft>
                <a:spcPts val="0"/>
              </a:spcAft>
              <a:buSzPts val="1100"/>
              <a:buChar char="○"/>
            </a:pPr>
            <a:r>
              <a:rPr lang="en"/>
              <a:t>Requires stable Internet Connection</a:t>
            </a:r>
            <a:endParaRPr/>
          </a:p>
          <a:p>
            <a:pPr indent="-298450" lvl="1" marL="914400" rtl="0" algn="l">
              <a:spcBef>
                <a:spcPts val="0"/>
              </a:spcBef>
              <a:spcAft>
                <a:spcPts val="0"/>
              </a:spcAft>
              <a:buSzPts val="1100"/>
              <a:buChar char="○"/>
            </a:pPr>
            <a:r>
              <a:rPr lang="en"/>
              <a:t>Typically slower than offline Platform</a:t>
            </a:r>
            <a:endParaRPr/>
          </a:p>
          <a:p>
            <a:pPr indent="-298450" lvl="1" marL="914400" rtl="0" algn="l">
              <a:spcBef>
                <a:spcPts val="0"/>
              </a:spcBef>
              <a:spcAft>
                <a:spcPts val="0"/>
              </a:spcAft>
              <a:buSzPts val="1100"/>
              <a:buChar char="○"/>
            </a:pPr>
            <a:r>
              <a:rPr lang="en"/>
              <a:t>Can’t process large number of files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Offline Platform</a:t>
            </a:r>
            <a:endParaRPr/>
          </a:p>
        </p:txBody>
      </p:sp>
      <p:sp>
        <p:nvSpPr>
          <p:cNvPr id="176" name="Google Shape;176;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Advantages</a:t>
            </a:r>
            <a:endParaRPr/>
          </a:p>
          <a:p>
            <a:pPr indent="-298450" lvl="1" marL="914400" rtl="0" algn="l">
              <a:spcBef>
                <a:spcPts val="0"/>
              </a:spcBef>
              <a:spcAft>
                <a:spcPts val="0"/>
              </a:spcAft>
              <a:buSzPts val="1100"/>
              <a:buChar char="○"/>
            </a:pPr>
            <a:r>
              <a:rPr lang="en"/>
              <a:t>Relatively faster than web based platform.</a:t>
            </a:r>
            <a:endParaRPr/>
          </a:p>
          <a:p>
            <a:pPr indent="-298450" lvl="1" marL="914400" rtl="0" algn="l">
              <a:spcBef>
                <a:spcPts val="0"/>
              </a:spcBef>
              <a:spcAft>
                <a:spcPts val="0"/>
              </a:spcAft>
              <a:buSzPts val="1100"/>
              <a:buChar char="○"/>
            </a:pPr>
            <a:r>
              <a:rPr lang="en"/>
              <a:t>Can process large number of files in the same system</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Disadvantages</a:t>
            </a:r>
            <a:endParaRPr/>
          </a:p>
          <a:p>
            <a:pPr indent="-298450" lvl="1" marL="914400" rtl="0" algn="l">
              <a:spcBef>
                <a:spcPts val="0"/>
              </a:spcBef>
              <a:spcAft>
                <a:spcPts val="0"/>
              </a:spcAft>
              <a:buSzPts val="1100"/>
              <a:buChar char="○"/>
            </a:pPr>
            <a:r>
              <a:rPr lang="en"/>
              <a:t>Different for Different operating systems</a:t>
            </a:r>
            <a:endParaRPr/>
          </a:p>
          <a:p>
            <a:pPr indent="-298450" lvl="1" marL="914400" rtl="0" algn="l">
              <a:spcBef>
                <a:spcPts val="0"/>
              </a:spcBef>
              <a:spcAft>
                <a:spcPts val="0"/>
              </a:spcAft>
              <a:buSzPts val="1100"/>
              <a:buChar char="○"/>
            </a:pPr>
            <a:r>
              <a:rPr lang="en"/>
              <a:t>Needs to be “installed” thereby taking a toll on the user’s computer.</a:t>
            </a:r>
            <a:endParaRPr/>
          </a:p>
          <a:p>
            <a:pPr indent="-298450" lvl="1" marL="914400" rtl="0" algn="l">
              <a:spcBef>
                <a:spcPts val="0"/>
              </a:spcBef>
              <a:spcAft>
                <a:spcPts val="0"/>
              </a:spcAft>
              <a:buSzPts val="1100"/>
              <a:buChar char="○"/>
            </a:pPr>
            <a:r>
              <a:rPr lang="en"/>
              <a:t>Generally proprietary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1220425" y="1695825"/>
            <a:ext cx="7038900" cy="190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Definitely, Web-Based platforms are preferable for a “single user” and local platforms are preferable for large companies.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