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sldIdLst>
    <p:sldId id="256" r:id="rId6"/>
    <p:sldId id="257" r:id="rId7"/>
    <p:sldId id="258" r:id="rId8"/>
    <p:sldId id="259" r:id="rId9"/>
    <p:sldId id="275" r:id="rId10"/>
    <p:sldId id="260" r:id="rId11"/>
    <p:sldId id="261" r:id="rId12"/>
    <p:sldId id="262" r:id="rId13"/>
    <p:sldId id="263" r:id="rId14"/>
    <p:sldId id="264" r:id="rId15"/>
    <p:sldId id="276" r:id="rId16"/>
    <p:sldId id="265" r:id="rId17"/>
    <p:sldId id="266" r:id="rId18"/>
    <p:sldId id="267" r:id="rId19"/>
    <p:sldId id="268" r:id="rId20"/>
    <p:sldId id="277" r:id="rId21"/>
    <p:sldId id="269" r:id="rId22"/>
    <p:sldId id="270" r:id="rId23"/>
    <p:sldId id="271" r:id="rId24"/>
    <p:sldId id="278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itusdia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/>
          <p:cNvSpPr>
            <a:spLocks noGrp="1"/>
          </p:cNvSpPr>
          <p:nvPr>
            <p:ph type="ctrTitle"/>
          </p:nvPr>
        </p:nvSpPr>
        <p:spPr>
          <a:xfrm>
            <a:off x="801623" y="548681"/>
            <a:ext cx="1062297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Alaotsikko 2"/>
          <p:cNvSpPr>
            <a:spLocks noGrp="1"/>
          </p:cNvSpPr>
          <p:nvPr>
            <p:ph type="subTitle" idx="1"/>
          </p:nvPr>
        </p:nvSpPr>
        <p:spPr>
          <a:xfrm>
            <a:off x="801623" y="1268760"/>
            <a:ext cx="10622970" cy="643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77934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isällön paikkamerkki 2"/>
          <p:cNvSpPr>
            <a:spLocks noGrp="1"/>
          </p:cNvSpPr>
          <p:nvPr>
            <p:ph sz="half" idx="1"/>
          </p:nvPr>
        </p:nvSpPr>
        <p:spPr>
          <a:xfrm>
            <a:off x="792122" y="1988840"/>
            <a:ext cx="5213517" cy="38164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Sisällön paikkamerkki 3"/>
          <p:cNvSpPr>
            <a:spLocks noGrp="1"/>
          </p:cNvSpPr>
          <p:nvPr>
            <p:ph sz="half" idx="2"/>
          </p:nvPr>
        </p:nvSpPr>
        <p:spPr>
          <a:xfrm>
            <a:off x="6179410" y="1988840"/>
            <a:ext cx="5245182" cy="38164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792122" y="404664"/>
            <a:ext cx="10632470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1"/>
          </p:nvPr>
        </p:nvSpPr>
        <p:spPr>
          <a:xfrm>
            <a:off x="792121" y="1281117"/>
            <a:ext cx="10638576" cy="635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DE007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11" name="Päivämäärän paikkamerkki 3"/>
          <p:cNvSpPr>
            <a:spLocks noGrp="1"/>
          </p:cNvSpPr>
          <p:nvPr>
            <p:ph type="dt" sz="half" idx="1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2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101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723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dia syvätyllä kuva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in paikkamerkki 2"/>
          <p:cNvSpPr>
            <a:spLocks noGrp="1"/>
          </p:cNvSpPr>
          <p:nvPr>
            <p:ph type="body" idx="1"/>
          </p:nvPr>
        </p:nvSpPr>
        <p:spPr>
          <a:xfrm>
            <a:off x="3936828" y="2611289"/>
            <a:ext cx="7487774" cy="26899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Otsikko 1"/>
          <p:cNvSpPr>
            <a:spLocks noGrp="1"/>
          </p:cNvSpPr>
          <p:nvPr>
            <p:ph type="ctrTitle"/>
          </p:nvPr>
        </p:nvSpPr>
        <p:spPr>
          <a:xfrm>
            <a:off x="3935761" y="692697"/>
            <a:ext cx="7488831" cy="18001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2706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8666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1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2" y="441617"/>
            <a:ext cx="3100388" cy="5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dia syvätyllä kuva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n paikkamerkki 2"/>
          <p:cNvSpPr>
            <a:spLocks noGrp="1"/>
          </p:cNvSpPr>
          <p:nvPr>
            <p:ph type="body" idx="1"/>
          </p:nvPr>
        </p:nvSpPr>
        <p:spPr>
          <a:xfrm>
            <a:off x="3937082" y="2611289"/>
            <a:ext cx="7487509" cy="26899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Otsikko 1"/>
          <p:cNvSpPr>
            <a:spLocks noGrp="1"/>
          </p:cNvSpPr>
          <p:nvPr>
            <p:ph type="ctrTitle"/>
          </p:nvPr>
        </p:nvSpPr>
        <p:spPr>
          <a:xfrm>
            <a:off x="3935760" y="692697"/>
            <a:ext cx="7488832" cy="18001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2706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8889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08720"/>
            <a:ext cx="3229356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4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003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uva/kaaviodia 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95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49" y="4617272"/>
            <a:ext cx="2613279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- ja sisältö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/>
          <p:cNvSpPr>
            <a:spLocks noGrp="1"/>
          </p:cNvSpPr>
          <p:nvPr>
            <p:ph type="ctrTitle"/>
          </p:nvPr>
        </p:nvSpPr>
        <p:spPr>
          <a:xfrm>
            <a:off x="725355" y="548680"/>
            <a:ext cx="10699044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i-FI" dirty="0" smtClean="0"/>
              <a:t>Muokkaa perustyylejä naps.</a:t>
            </a:r>
            <a:endParaRPr lang="fi-FI" dirty="0"/>
          </a:p>
        </p:txBody>
      </p:sp>
      <p:sp>
        <p:nvSpPr>
          <p:cNvPr id="8" name="Alaotsikko 2"/>
          <p:cNvSpPr>
            <a:spLocks noGrp="1"/>
          </p:cNvSpPr>
          <p:nvPr>
            <p:ph type="subTitle" idx="1"/>
          </p:nvPr>
        </p:nvSpPr>
        <p:spPr>
          <a:xfrm>
            <a:off x="725355" y="1412776"/>
            <a:ext cx="106990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Muokkaa alaotsikon perustyyliä naps.</a:t>
            </a:r>
            <a:endParaRPr lang="fi-FI" dirty="0"/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279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181944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719402" y="2060849"/>
            <a:ext cx="10705189" cy="37441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Master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2080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57" y="4581128"/>
            <a:ext cx="2613279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55020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7616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803055" y="417021"/>
            <a:ext cx="106935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"/>
          </p:nvPr>
        </p:nvSpPr>
        <p:spPr>
          <a:xfrm>
            <a:off x="803055" y="1268760"/>
            <a:ext cx="106935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DE00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803055" y="2001198"/>
            <a:ext cx="10693545" cy="387607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61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itusdia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/>
          <p:cNvSpPr>
            <a:spLocks noGrp="1"/>
          </p:cNvSpPr>
          <p:nvPr>
            <p:ph type="ctrTitle"/>
          </p:nvPr>
        </p:nvSpPr>
        <p:spPr>
          <a:xfrm>
            <a:off x="801623" y="548681"/>
            <a:ext cx="1062297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Alaotsikko 2"/>
          <p:cNvSpPr>
            <a:spLocks noGrp="1"/>
          </p:cNvSpPr>
          <p:nvPr>
            <p:ph type="subTitle" idx="1"/>
          </p:nvPr>
        </p:nvSpPr>
        <p:spPr>
          <a:xfrm>
            <a:off x="801623" y="1268760"/>
            <a:ext cx="10622970" cy="643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0436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itusdia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ctrTitle"/>
          </p:nvPr>
        </p:nvSpPr>
        <p:spPr>
          <a:xfrm>
            <a:off x="801623" y="548681"/>
            <a:ext cx="1062297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9" name="Alaotsikko 2"/>
          <p:cNvSpPr>
            <a:spLocks noGrp="1"/>
          </p:cNvSpPr>
          <p:nvPr>
            <p:ph type="subTitle" idx="1"/>
          </p:nvPr>
        </p:nvSpPr>
        <p:spPr>
          <a:xfrm>
            <a:off x="801623" y="1268760"/>
            <a:ext cx="10622970" cy="643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0876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itusdia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/>
          <p:cNvSpPr>
            <a:spLocks noGrp="1"/>
          </p:cNvSpPr>
          <p:nvPr>
            <p:ph type="ctrTitle"/>
          </p:nvPr>
        </p:nvSpPr>
        <p:spPr>
          <a:xfrm>
            <a:off x="801623" y="548681"/>
            <a:ext cx="1062297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11" name="Alaotsikko 2"/>
          <p:cNvSpPr>
            <a:spLocks noGrp="1"/>
          </p:cNvSpPr>
          <p:nvPr>
            <p:ph type="subTitle" idx="1"/>
          </p:nvPr>
        </p:nvSpPr>
        <p:spPr>
          <a:xfrm>
            <a:off x="801623" y="1268760"/>
            <a:ext cx="10622970" cy="643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49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itusdia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ctrTitle"/>
          </p:nvPr>
        </p:nvSpPr>
        <p:spPr>
          <a:xfrm>
            <a:off x="801623" y="548681"/>
            <a:ext cx="1062297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7" name="Alaotsikko 2"/>
          <p:cNvSpPr>
            <a:spLocks noGrp="1"/>
          </p:cNvSpPr>
          <p:nvPr>
            <p:ph type="subTitle" idx="1"/>
          </p:nvPr>
        </p:nvSpPr>
        <p:spPr>
          <a:xfrm>
            <a:off x="801623" y="1268760"/>
            <a:ext cx="10622970" cy="643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914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803054" y="414887"/>
            <a:ext cx="10621621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6" name="Tekstin paikkamerkki 2"/>
          <p:cNvSpPr>
            <a:spLocks noGrp="1"/>
          </p:cNvSpPr>
          <p:nvPr>
            <p:ph type="body" idx="10"/>
          </p:nvPr>
        </p:nvSpPr>
        <p:spPr>
          <a:xfrm>
            <a:off x="815412" y="1340768"/>
            <a:ext cx="10609180" cy="46085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8889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5789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bullet-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n paikkamerkki 2"/>
          <p:cNvSpPr>
            <a:spLocks noGrp="1"/>
          </p:cNvSpPr>
          <p:nvPr>
            <p:ph idx="1"/>
          </p:nvPr>
        </p:nvSpPr>
        <p:spPr bwMode="auto">
          <a:xfrm>
            <a:off x="803056" y="1988840"/>
            <a:ext cx="10615434" cy="38164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800"/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792122" y="404664"/>
            <a:ext cx="10626368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0"/>
          </p:nvPr>
        </p:nvSpPr>
        <p:spPr>
          <a:xfrm>
            <a:off x="792121" y="1268760"/>
            <a:ext cx="10626369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DE00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11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2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101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855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lstainen teksti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title"/>
          </p:nvPr>
        </p:nvSpPr>
        <p:spPr>
          <a:xfrm>
            <a:off x="767409" y="548680"/>
            <a:ext cx="10667566" cy="79208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5000" b="1" cap="none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9" name="Tekstin paikkamerkki 2"/>
          <p:cNvSpPr>
            <a:spLocks noGrp="1"/>
          </p:cNvSpPr>
          <p:nvPr>
            <p:ph type="body" idx="1"/>
          </p:nvPr>
        </p:nvSpPr>
        <p:spPr>
          <a:xfrm>
            <a:off x="782571" y="2400796"/>
            <a:ext cx="3456384" cy="34764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kstin paikkamerkki 2"/>
          <p:cNvSpPr>
            <a:spLocks noGrp="1"/>
          </p:cNvSpPr>
          <p:nvPr>
            <p:ph type="body" idx="13"/>
          </p:nvPr>
        </p:nvSpPr>
        <p:spPr>
          <a:xfrm>
            <a:off x="4427459" y="2400796"/>
            <a:ext cx="3456384" cy="34764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kstin paikkamerkki 2"/>
          <p:cNvSpPr>
            <a:spLocks noGrp="1"/>
          </p:cNvSpPr>
          <p:nvPr>
            <p:ph type="body" idx="14"/>
          </p:nvPr>
        </p:nvSpPr>
        <p:spPr>
          <a:xfrm>
            <a:off x="8074840" y="2400796"/>
            <a:ext cx="3360135" cy="34764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laotsikko 2"/>
          <p:cNvSpPr>
            <a:spLocks noGrp="1"/>
          </p:cNvSpPr>
          <p:nvPr>
            <p:ph type="subTitle" idx="15"/>
          </p:nvPr>
        </p:nvSpPr>
        <p:spPr>
          <a:xfrm>
            <a:off x="4427459" y="1484785"/>
            <a:ext cx="3456384" cy="8440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13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4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8889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67409" y="1484784"/>
            <a:ext cx="3472276" cy="8441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5A8C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074843" y="1484784"/>
            <a:ext cx="3360264" cy="844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5A8C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26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55020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7616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17" y="6169298"/>
            <a:ext cx="1719263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6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279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53952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85" y="6169298"/>
            <a:ext cx="1719263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Lukujärjestelmät ja lukujen esittäminen</a:t>
            </a:r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414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Etumerkittömät kiinteän pilkun binääriluvut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88" y="1976481"/>
            <a:ext cx="7813406" cy="48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0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Harjoitusta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dirty="0" smtClean="0"/>
              <a:t>Esitä seuraavat etumerkittömät kiinteän pilkun luvut  8 bitin sanana, joista kokonaisosan pituus on 6 bittiä</a:t>
            </a:r>
          </a:p>
          <a:p>
            <a:endParaRPr lang="fi-FI" dirty="0"/>
          </a:p>
          <a:p>
            <a:r>
              <a:rPr lang="fi-FI" dirty="0" smtClean="0"/>
              <a:t>101</a:t>
            </a:r>
            <a:r>
              <a:rPr lang="fi-FI" baseline="-25000" dirty="0" smtClean="0"/>
              <a:t>2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</a:t>
            </a:r>
            <a:endParaRPr lang="fi-FI" dirty="0" smtClean="0"/>
          </a:p>
          <a:p>
            <a:endParaRPr lang="fi-FI" dirty="0"/>
          </a:p>
          <a:p>
            <a:r>
              <a:rPr lang="fi-FI" dirty="0" smtClean="0"/>
              <a:t>1100,1</a:t>
            </a:r>
            <a:r>
              <a:rPr lang="fi-FI" baseline="-25000" dirty="0" smtClean="0"/>
              <a:t>2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smtClean="0"/>
              <a:t>0,01</a:t>
            </a:r>
            <a:r>
              <a:rPr lang="fi-FI" baseline="-25000" dirty="0" smtClean="0"/>
              <a:t>2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641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Kiinteän pilkun binäärilukujen esitys digitaalilaitteissa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31" y="2001198"/>
            <a:ext cx="6221999" cy="42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4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Etumerkillä varustettujen binäärilukujen esitysmuodot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b="1" dirty="0" smtClean="0"/>
              <a:t>Etumerkki-itseisarvoesitys</a:t>
            </a:r>
            <a:r>
              <a:rPr lang="fi-FI" dirty="0" smtClean="0"/>
              <a:t> (</a:t>
            </a:r>
            <a:r>
              <a:rPr lang="fi-FI" dirty="0" err="1" smtClean="0"/>
              <a:t>sign</a:t>
            </a:r>
            <a:r>
              <a:rPr lang="fi-FI" dirty="0" smtClean="0"/>
              <a:t>-and-</a:t>
            </a:r>
            <a:r>
              <a:rPr lang="fi-FI" dirty="0" err="1" smtClean="0"/>
              <a:t>magnitude</a:t>
            </a:r>
            <a:r>
              <a:rPr lang="fi-FI" dirty="0" smtClean="0"/>
              <a:t>)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Tuttu 10-järjestelmästä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Monimutkaiset yhteen- ja vähennyslaskualgoritmit</a:t>
            </a:r>
          </a:p>
          <a:p>
            <a:r>
              <a:rPr lang="fi-FI" b="1" dirty="0" smtClean="0"/>
              <a:t>Yhden</a:t>
            </a:r>
            <a:r>
              <a:rPr lang="fi-FI" dirty="0" smtClean="0"/>
              <a:t> </a:t>
            </a:r>
            <a:r>
              <a:rPr lang="fi-FI" b="1" dirty="0" smtClean="0"/>
              <a:t>komplementtiesitys</a:t>
            </a:r>
            <a:r>
              <a:rPr lang="fi-FI" dirty="0" smtClean="0"/>
              <a:t> (1’s </a:t>
            </a:r>
            <a:r>
              <a:rPr lang="fi-FI" dirty="0" err="1" smtClean="0"/>
              <a:t>complement</a:t>
            </a:r>
            <a:r>
              <a:rPr lang="fi-FI" dirty="0" smtClean="0"/>
              <a:t>)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Harvinainen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Suhteellisen yksinkertaiset yhteen- ja vähennyslaskualgoritmit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Ei esitetä tässä opintojaksossa</a:t>
            </a:r>
          </a:p>
          <a:p>
            <a:r>
              <a:rPr lang="fi-FI" b="1" dirty="0" smtClean="0"/>
              <a:t>Kahden</a:t>
            </a:r>
            <a:r>
              <a:rPr lang="fi-FI" dirty="0" smtClean="0"/>
              <a:t> </a:t>
            </a:r>
            <a:r>
              <a:rPr lang="fi-FI" b="1" dirty="0" smtClean="0"/>
              <a:t>komplementtiesitys</a:t>
            </a:r>
            <a:r>
              <a:rPr lang="fi-FI" dirty="0" smtClean="0"/>
              <a:t> (2’s </a:t>
            </a:r>
            <a:r>
              <a:rPr lang="fi-FI" dirty="0" err="1" smtClean="0"/>
              <a:t>complement</a:t>
            </a:r>
            <a:r>
              <a:rPr lang="fi-FI" dirty="0" smtClean="0"/>
              <a:t>)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Yleisin</a:t>
            </a:r>
            <a:r>
              <a:rPr lang="fi-FI" dirty="0" smtClean="0">
                <a:solidFill>
                  <a:schemeClr val="tx1"/>
                </a:solidFill>
              </a:rPr>
              <a:t> esitystapa digitaalilaitteissa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Erittäin yksinkertaiset yhteen- ja vähennyslaskualgoritmit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1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Positiivisten ja negatiivisten binäärilukujen esitys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b="1" dirty="0" smtClean="0"/>
              <a:t>Positiivisten</a:t>
            </a:r>
            <a:r>
              <a:rPr lang="fi-FI" dirty="0" smtClean="0"/>
              <a:t> lukujen esitys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Merkkibitti</a:t>
            </a:r>
            <a:r>
              <a:rPr lang="fi-FI" dirty="0" smtClean="0">
                <a:solidFill>
                  <a:schemeClr val="tx1"/>
                </a:solidFill>
              </a:rPr>
              <a:t> = 0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Samanlainen</a:t>
            </a:r>
            <a:r>
              <a:rPr lang="fi-FI" dirty="0" smtClean="0">
                <a:solidFill>
                  <a:schemeClr val="tx1"/>
                </a:solidFill>
              </a:rPr>
              <a:t> etumerkki-itseisarvoesityksessä ja kahden komplementtiesityksessä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Suuruusosa ilmaisee luvun arvon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Esityksen tulkinta kuten edellä olleissa esimerkeissä</a:t>
            </a:r>
          </a:p>
          <a:p>
            <a:r>
              <a:rPr lang="fi-FI" b="1" dirty="0" smtClean="0"/>
              <a:t>Negatiivisten</a:t>
            </a:r>
            <a:r>
              <a:rPr lang="fi-FI" dirty="0" smtClean="0"/>
              <a:t> lukujen esitys</a:t>
            </a:r>
            <a:endParaRPr lang="fi-FI" dirty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Merkkibitti</a:t>
            </a:r>
            <a:r>
              <a:rPr lang="fi-FI" dirty="0" smtClean="0">
                <a:solidFill>
                  <a:schemeClr val="tx1"/>
                </a:solidFill>
              </a:rPr>
              <a:t> = 1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Muutoin </a:t>
            </a:r>
            <a:r>
              <a:rPr lang="fi-FI" b="1" dirty="0" smtClean="0">
                <a:solidFill>
                  <a:schemeClr val="tx1"/>
                </a:solidFill>
              </a:rPr>
              <a:t>erilainen</a:t>
            </a:r>
            <a:r>
              <a:rPr lang="fi-FI" dirty="0" smtClean="0">
                <a:solidFill>
                  <a:schemeClr val="tx1"/>
                </a:solidFill>
              </a:rPr>
              <a:t> eri esitystavoissa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Etumerkki-itseisarvoesityksessä suuruusosa on luvun </a:t>
            </a:r>
            <a:r>
              <a:rPr lang="fi-FI" b="1" dirty="0" smtClean="0">
                <a:solidFill>
                  <a:schemeClr val="tx1"/>
                </a:solidFill>
              </a:rPr>
              <a:t>itseisarvo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Kahden komplementtiesityksessä  suuruusosa on luvun itseisarvon kahden komplementti</a:t>
            </a:r>
          </a:p>
        </p:txBody>
      </p:sp>
    </p:spTree>
    <p:extLst>
      <p:ext uri="{BB962C8B-B14F-4D97-AF65-F5344CB8AC3E}">
        <p14:creationId xmlns:p14="http://schemas.microsoft.com/office/powerpoint/2010/main" val="255251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Kahden komplementin muodostaminen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dirty="0" smtClean="0"/>
              <a:t>Aloitetaan </a:t>
            </a:r>
            <a:r>
              <a:rPr lang="fi-FI" b="1" dirty="0" smtClean="0"/>
              <a:t>vähiten</a:t>
            </a:r>
            <a:r>
              <a:rPr lang="fi-FI" dirty="0" smtClean="0"/>
              <a:t> </a:t>
            </a:r>
            <a:r>
              <a:rPr lang="fi-FI" b="1" dirty="0" smtClean="0"/>
              <a:t>merkitsevästä</a:t>
            </a:r>
            <a:r>
              <a:rPr lang="fi-FI" dirty="0" smtClean="0"/>
              <a:t> bitistä</a:t>
            </a:r>
          </a:p>
          <a:p>
            <a:r>
              <a:rPr lang="fi-FI" dirty="0" smtClean="0"/>
              <a:t>Jos bitti = 0, sitä </a:t>
            </a:r>
            <a:r>
              <a:rPr lang="fi-FI" b="1" dirty="0" smtClean="0"/>
              <a:t>ei</a:t>
            </a:r>
            <a:r>
              <a:rPr lang="fi-FI" dirty="0" smtClean="0"/>
              <a:t> </a:t>
            </a:r>
            <a:r>
              <a:rPr lang="fi-FI" b="1" dirty="0" smtClean="0"/>
              <a:t>muuteta</a:t>
            </a:r>
            <a:r>
              <a:rPr lang="fi-FI" dirty="0" smtClean="0"/>
              <a:t>, vaan siirrytään seuraavaan bittiin</a:t>
            </a:r>
          </a:p>
          <a:p>
            <a:r>
              <a:rPr lang="fi-FI" dirty="0" smtClean="0"/>
              <a:t>Ensimmäinen 1-bitti säilytetään </a:t>
            </a:r>
            <a:r>
              <a:rPr lang="fi-FI" b="1" dirty="0" smtClean="0"/>
              <a:t>ennallaan</a:t>
            </a:r>
          </a:p>
          <a:p>
            <a:r>
              <a:rPr lang="fi-FI" dirty="0" smtClean="0"/>
              <a:t>Loput biteistä </a:t>
            </a:r>
            <a:r>
              <a:rPr lang="fi-FI" b="1" dirty="0" smtClean="0"/>
              <a:t>käännetään</a:t>
            </a:r>
            <a:r>
              <a:rPr lang="fi-FI" dirty="0" smtClean="0"/>
              <a:t> eli invertoidaan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47" y="3876675"/>
            <a:ext cx="8220075" cy="2533650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912" y="1916832"/>
            <a:ext cx="1638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5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Lukujärjestelmät ja lukujen esittäminen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Harjoitusta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Komplementoikaa</a:t>
            </a:r>
            <a:r>
              <a:rPr lang="fi-FI" dirty="0" smtClean="0"/>
              <a:t> binääriluvut</a:t>
            </a:r>
          </a:p>
          <a:p>
            <a:pPr marL="0" indent="0">
              <a:buNone/>
            </a:pPr>
            <a:r>
              <a:rPr lang="fi-FI" dirty="0" smtClean="0"/>
              <a:t> </a:t>
            </a:r>
          </a:p>
          <a:p>
            <a:r>
              <a:rPr lang="fi-FI" dirty="0"/>
              <a:t>11110000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 dirty="0" smtClean="0">
                <a:sym typeface="Wingdings" panose="05000000000000000000" pitchFamily="2" charset="2"/>
              </a:rPr>
              <a:t></a:t>
            </a:r>
          </a:p>
          <a:p>
            <a:r>
              <a:rPr lang="fi-FI" smtClean="0"/>
              <a:t>10010111</a:t>
            </a:r>
            <a:r>
              <a:rPr lang="fi-FI" baseline="-25000" smtClean="0"/>
              <a:t>2</a:t>
            </a:r>
            <a:r>
              <a:rPr lang="fi-FI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</a:t>
            </a:r>
            <a:endParaRPr lang="fi-FI" dirty="0" smtClean="0"/>
          </a:p>
          <a:p>
            <a:pPr marL="0"/>
            <a:r>
              <a:rPr lang="fi-FI" dirty="0" smtClean="0"/>
              <a:t>01011101</a:t>
            </a:r>
            <a:r>
              <a:rPr lang="fi-FI" baseline="-25000" dirty="0" smtClean="0"/>
              <a:t>2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</a:t>
            </a:r>
            <a:endParaRPr lang="fi-FI" dirty="0" smtClean="0"/>
          </a:p>
          <a:p>
            <a:pPr marL="0"/>
            <a:r>
              <a:rPr lang="fi-FI" dirty="0" smtClean="0"/>
              <a:t>00001111</a:t>
            </a:r>
            <a:r>
              <a:rPr lang="fi-FI" baseline="-25000" dirty="0" smtClean="0"/>
              <a:t>2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66407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Kahden komplementin kahden komplementti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dirty="0" err="1" smtClean="0"/>
              <a:t>Komplementoimalla</a:t>
            </a:r>
            <a:r>
              <a:rPr lang="fi-FI" dirty="0" smtClean="0"/>
              <a:t> komplementti saadaan alkuperäinen luku uudelleen</a:t>
            </a:r>
          </a:p>
          <a:p>
            <a:r>
              <a:rPr lang="fi-FI" dirty="0" smtClean="0"/>
              <a:t>Jos tiedetään luvun kahden komplementti, alkuperäinen luku saadaan </a:t>
            </a:r>
            <a:r>
              <a:rPr lang="fi-FI" dirty="0" err="1" smtClean="0"/>
              <a:t>komplementoimalla</a:t>
            </a:r>
            <a:r>
              <a:rPr lang="fi-FI" dirty="0" smtClean="0"/>
              <a:t> se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77" y="3346206"/>
            <a:ext cx="76866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Muunnokset etumerkki-itseisarvoesityksen ja kahden komplementtiesityksen välillä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b="1" dirty="0" smtClean="0"/>
              <a:t>Positiiviset</a:t>
            </a:r>
            <a:r>
              <a:rPr lang="fi-FI" dirty="0" smtClean="0"/>
              <a:t> luvut ovat samoja </a:t>
            </a:r>
            <a:r>
              <a:rPr lang="fi-FI" dirty="0" smtClean="0">
                <a:sym typeface="Wingdings" panose="05000000000000000000" pitchFamily="2" charset="2"/>
              </a:rPr>
              <a:t> </a:t>
            </a:r>
            <a:r>
              <a:rPr lang="fi-FI" b="1" dirty="0" smtClean="0">
                <a:sym typeface="Wingdings" panose="05000000000000000000" pitchFamily="2" charset="2"/>
              </a:rPr>
              <a:t>Säilyy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b="1" dirty="0" smtClean="0">
                <a:sym typeface="Wingdings" panose="05000000000000000000" pitchFamily="2" charset="2"/>
              </a:rPr>
              <a:t>ennallaan</a:t>
            </a:r>
            <a:endParaRPr lang="fi-FI" b="1" dirty="0">
              <a:sym typeface="Wingdings" panose="05000000000000000000" pitchFamily="2" charset="2"/>
            </a:endParaRPr>
          </a:p>
          <a:p>
            <a:r>
              <a:rPr lang="fi-FI" b="1" dirty="0" smtClean="0">
                <a:sym typeface="Wingdings" panose="05000000000000000000" pitchFamily="2" charset="2"/>
              </a:rPr>
              <a:t>Negatiiviset</a:t>
            </a:r>
            <a:r>
              <a:rPr lang="fi-FI" dirty="0" smtClean="0">
                <a:sym typeface="Wingdings" panose="05000000000000000000" pitchFamily="2" charset="2"/>
              </a:rPr>
              <a:t> luvut ovat </a:t>
            </a:r>
            <a:r>
              <a:rPr lang="fi-FI" b="1" dirty="0" smtClean="0">
                <a:sym typeface="Wingdings" panose="05000000000000000000" pitchFamily="2" charset="2"/>
              </a:rPr>
              <a:t>erilaisia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Merkkibitti on aina 1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Suuruusosa</a:t>
            </a: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 muunnetaan muodostamalla sen </a:t>
            </a:r>
            <a:r>
              <a:rPr lang="fi-FI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kahden</a:t>
            </a: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i-FI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komplementti</a:t>
            </a:r>
            <a:endParaRPr lang="fi-FI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Muunnos on samanlainen kumpaankin suuntaan</a:t>
            </a:r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34" y="3939234"/>
            <a:ext cx="75057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2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Binäärilukujen esitys eri esitystavoissa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78" y="1841547"/>
            <a:ext cx="6931636" cy="49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6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Lukujärjestelmät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>
          <a:xfrm>
            <a:off x="803055" y="2001198"/>
            <a:ext cx="10693545" cy="4610617"/>
          </a:xfrm>
        </p:spPr>
        <p:txBody>
          <a:bodyPr>
            <a:normAutofit/>
          </a:bodyPr>
          <a:lstStyle/>
          <a:p>
            <a:r>
              <a:rPr lang="fi-FI" b="1" dirty="0" smtClean="0"/>
              <a:t>Kymmen-</a:t>
            </a:r>
            <a:r>
              <a:rPr lang="fi-FI" dirty="0" smtClean="0"/>
              <a:t> eli </a:t>
            </a:r>
            <a:r>
              <a:rPr lang="fi-FI" b="1" dirty="0" smtClean="0"/>
              <a:t>desimaalijärjestelmä</a:t>
            </a:r>
            <a:r>
              <a:rPr lang="fi-FI" dirty="0" smtClean="0"/>
              <a:t>: kantaluku 10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Perinteisesti käytetty ja tuttu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Numerot 0, 1, 2, 3, 4, 5, 6, 7, 8 ja 9</a:t>
            </a:r>
          </a:p>
          <a:p>
            <a:r>
              <a:rPr lang="fi-FI" b="1" dirty="0" smtClean="0"/>
              <a:t>Kaksi-</a:t>
            </a:r>
            <a:r>
              <a:rPr lang="fi-FI" dirty="0" smtClean="0"/>
              <a:t> eli </a:t>
            </a:r>
            <a:r>
              <a:rPr lang="fi-FI" b="1" dirty="0" smtClean="0"/>
              <a:t>binäärilukujärjestelmä</a:t>
            </a:r>
            <a:r>
              <a:rPr lang="fi-FI" dirty="0" smtClean="0"/>
              <a:t>: kantaluku 2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Numerot 0 ja 1 </a:t>
            </a: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Luvut voivat olla </a:t>
            </a:r>
            <a:r>
              <a:rPr lang="fi-FI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pitkiä</a:t>
            </a:r>
            <a:endParaRPr lang="fi-FI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Numeroita nimitetään </a:t>
            </a:r>
            <a:r>
              <a:rPr lang="fi-FI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biteiksi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Soveltuu hyvin digitaalilaitteisiin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Asetetaan loogisen signaalin arvot 0 ja 1 vastaamaan bitin arvoja 0 ja 1</a:t>
            </a:r>
          </a:p>
          <a:p>
            <a:r>
              <a:rPr lang="fi-FI" b="1" dirty="0" smtClean="0">
                <a:sym typeface="Wingdings" panose="05000000000000000000" pitchFamily="2" charset="2"/>
              </a:rPr>
              <a:t>Kahdeksan-</a:t>
            </a:r>
            <a:r>
              <a:rPr lang="fi-FI" dirty="0" smtClean="0">
                <a:sym typeface="Wingdings" panose="05000000000000000000" pitchFamily="2" charset="2"/>
              </a:rPr>
              <a:t> eli </a:t>
            </a:r>
            <a:r>
              <a:rPr lang="fi-FI" b="1" dirty="0" smtClean="0">
                <a:sym typeface="Wingdings" panose="05000000000000000000" pitchFamily="2" charset="2"/>
              </a:rPr>
              <a:t>oktaalijärjestelmä</a:t>
            </a:r>
            <a:r>
              <a:rPr lang="fi-FI" dirty="0" smtClean="0">
                <a:sym typeface="Wingdings" panose="05000000000000000000" pitchFamily="2" charset="2"/>
              </a:rPr>
              <a:t>: kantaluku 8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Numerot 0 , 1, 2, 3, 4, 5, 6 ja 7</a:t>
            </a:r>
          </a:p>
          <a:p>
            <a:r>
              <a:rPr lang="fi-FI" b="1" dirty="0" smtClean="0">
                <a:sym typeface="Wingdings" panose="05000000000000000000" pitchFamily="2" charset="2"/>
              </a:rPr>
              <a:t>Kuusitoista-</a:t>
            </a:r>
            <a:r>
              <a:rPr lang="fi-FI" dirty="0" smtClean="0">
                <a:sym typeface="Wingdings" panose="05000000000000000000" pitchFamily="2" charset="2"/>
              </a:rPr>
              <a:t> eli </a:t>
            </a:r>
            <a:r>
              <a:rPr lang="fi-FI" b="1" dirty="0" smtClean="0">
                <a:sym typeface="Wingdings" panose="05000000000000000000" pitchFamily="2" charset="2"/>
              </a:rPr>
              <a:t>heksadesimaalijärjestelmä</a:t>
            </a:r>
            <a:r>
              <a:rPr lang="fi-FI" dirty="0" smtClean="0">
                <a:sym typeface="Wingdings" panose="05000000000000000000" pitchFamily="2" charset="2"/>
              </a:rPr>
              <a:t>: kantaluku 16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Yleisesti käytössä digitaalisuunnittelussa ja ohjelmoinnissa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Kaksijärjestelmää havainnollisempi, luvut ovat </a:t>
            </a:r>
            <a:r>
              <a:rPr lang="fi-FI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lyhyitä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  <a:sym typeface="Wingdings" panose="05000000000000000000" pitchFamily="2" charset="2"/>
              </a:rPr>
              <a:t>Numerot 0, 1, 2, 3, 4, 5, 6, 7, 8, 9, A, B, C, D, E ja F</a:t>
            </a:r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10" y="1705708"/>
            <a:ext cx="1085166" cy="48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5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Harjoitusta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dirty="0" err="1"/>
              <a:t>Komplementoikaa</a:t>
            </a:r>
            <a:r>
              <a:rPr lang="fi-FI" dirty="0"/>
              <a:t> etumerkki-itseisarvoesityksessä olevat binääriluvut </a:t>
            </a:r>
          </a:p>
          <a:p>
            <a:endParaRPr lang="fi-FI" dirty="0"/>
          </a:p>
          <a:p>
            <a:r>
              <a:rPr lang="fi-FI" dirty="0"/>
              <a:t>00100111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 dirty="0">
                <a:sym typeface="Wingdings" panose="05000000000000000000" pitchFamily="2" charset="2"/>
              </a:rPr>
              <a:t></a:t>
            </a:r>
            <a:endParaRPr lang="fi-FI" dirty="0"/>
          </a:p>
          <a:p>
            <a:r>
              <a:rPr lang="fi-FI" dirty="0"/>
              <a:t>00000011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 dirty="0">
                <a:sym typeface="Wingdings" panose="05000000000000000000" pitchFamily="2" charset="2"/>
              </a:rPr>
              <a:t></a:t>
            </a:r>
            <a:endParaRPr lang="fi-FI" dirty="0"/>
          </a:p>
          <a:p>
            <a:r>
              <a:rPr lang="fi-FI" dirty="0"/>
              <a:t>10000011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 dirty="0">
                <a:sym typeface="Wingdings" panose="05000000000000000000" pitchFamily="2" charset="2"/>
              </a:rPr>
              <a:t></a:t>
            </a:r>
            <a:endParaRPr lang="fi-FI" dirty="0"/>
          </a:p>
          <a:p>
            <a:r>
              <a:rPr lang="fi-FI" dirty="0"/>
              <a:t>10100111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 dirty="0">
                <a:sym typeface="Wingdings" panose="05000000000000000000" pitchFamily="2" charset="2"/>
              </a:rPr>
              <a:t>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7932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Binäärilukujen sananpituuden muuttaminen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dirty="0" smtClean="0"/>
              <a:t>Usein digitaalilaitteissa käytetään </a:t>
            </a:r>
            <a:r>
              <a:rPr lang="fi-FI" b="1" dirty="0" smtClean="0"/>
              <a:t>useaa</a:t>
            </a:r>
            <a:r>
              <a:rPr lang="fi-FI" dirty="0" smtClean="0"/>
              <a:t> </a:t>
            </a:r>
            <a:r>
              <a:rPr lang="fi-FI" b="1" dirty="0" smtClean="0"/>
              <a:t>eri</a:t>
            </a:r>
            <a:r>
              <a:rPr lang="fi-FI" dirty="0" smtClean="0"/>
              <a:t> </a:t>
            </a:r>
            <a:r>
              <a:rPr lang="fi-FI" b="1" dirty="0" smtClean="0"/>
              <a:t>sananpituutta</a:t>
            </a:r>
            <a:r>
              <a:rPr lang="fi-FI" dirty="0" smtClean="0"/>
              <a:t> lukujen esittämiseen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err="1" smtClean="0">
                <a:solidFill>
                  <a:schemeClr val="tx1"/>
                </a:solidFill>
              </a:rPr>
              <a:t>Integer</a:t>
            </a:r>
            <a:r>
              <a:rPr lang="fi-FI" dirty="0" smtClean="0">
                <a:solidFill>
                  <a:schemeClr val="tx1"/>
                </a:solidFill>
              </a:rPr>
              <a:t>: 32-bittinen kahden komplementtimuotoinen kokonaisluku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Short</a:t>
            </a:r>
            <a:r>
              <a:rPr lang="fi-FI" dirty="0" smtClean="0">
                <a:solidFill>
                  <a:schemeClr val="tx1"/>
                </a:solidFill>
              </a:rPr>
              <a:t>: 16-bittinen kahden komplementtimuotoinen kokonaisluku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Long</a:t>
            </a:r>
            <a:r>
              <a:rPr lang="fi-FI" dirty="0" smtClean="0">
                <a:solidFill>
                  <a:schemeClr val="tx1"/>
                </a:solidFill>
              </a:rPr>
              <a:t>: 64-bittinen </a:t>
            </a:r>
            <a:r>
              <a:rPr lang="fi-FI" dirty="0">
                <a:solidFill>
                  <a:schemeClr val="tx1"/>
                </a:solidFill>
              </a:rPr>
              <a:t>kahden komplementtimuotoinen </a:t>
            </a:r>
            <a:r>
              <a:rPr lang="fi-FI" dirty="0" smtClean="0">
                <a:solidFill>
                  <a:schemeClr val="tx1"/>
                </a:solidFill>
              </a:rPr>
              <a:t>kokonaisluku</a:t>
            </a:r>
          </a:p>
          <a:p>
            <a:r>
              <a:rPr lang="fi-FI" dirty="0" smtClean="0"/>
              <a:t>Lukuja joudutaan </a:t>
            </a:r>
            <a:r>
              <a:rPr lang="fi-FI" b="1" dirty="0" smtClean="0"/>
              <a:t>muuttamaan</a:t>
            </a:r>
            <a:r>
              <a:rPr lang="fi-FI" dirty="0" smtClean="0"/>
              <a:t> sananpituudesta toiseen</a:t>
            </a:r>
          </a:p>
          <a:p>
            <a:r>
              <a:rPr lang="fi-FI" b="1" dirty="0" smtClean="0"/>
              <a:t>Lyhennettäessä</a:t>
            </a:r>
            <a:r>
              <a:rPr lang="fi-FI" dirty="0" smtClean="0"/>
              <a:t> luvun pitää mahtua kokonaan lyhyempään sananpituuteen</a:t>
            </a:r>
          </a:p>
          <a:p>
            <a:r>
              <a:rPr lang="fi-FI" dirty="0" smtClean="0"/>
              <a:t>Luvun </a:t>
            </a:r>
            <a:r>
              <a:rPr lang="fi-FI" b="1" dirty="0" smtClean="0"/>
              <a:t>arvo</a:t>
            </a:r>
            <a:r>
              <a:rPr lang="fi-FI" dirty="0" smtClean="0"/>
              <a:t> </a:t>
            </a:r>
            <a:r>
              <a:rPr lang="fi-FI" b="1" dirty="0" smtClean="0"/>
              <a:t>ei</a:t>
            </a:r>
            <a:r>
              <a:rPr lang="fi-FI" dirty="0" smtClean="0"/>
              <a:t> </a:t>
            </a:r>
            <a:r>
              <a:rPr lang="fi-FI" b="1" dirty="0" smtClean="0"/>
              <a:t>saa</a:t>
            </a:r>
            <a:r>
              <a:rPr lang="fi-FI" dirty="0" smtClean="0"/>
              <a:t> </a:t>
            </a:r>
            <a:r>
              <a:rPr lang="fi-FI" b="1" dirty="0" smtClean="0"/>
              <a:t>muuttua</a:t>
            </a:r>
            <a:r>
              <a:rPr lang="fi-FI" dirty="0" smtClean="0"/>
              <a:t> muunnoksessa</a:t>
            </a:r>
          </a:p>
          <a:p>
            <a:r>
              <a:rPr lang="fi-FI" dirty="0" smtClean="0"/>
              <a:t>Luvun </a:t>
            </a:r>
            <a:r>
              <a:rPr lang="fi-FI" b="1" dirty="0" smtClean="0"/>
              <a:t>etumerkki</a:t>
            </a:r>
            <a:r>
              <a:rPr lang="fi-FI" dirty="0" smtClean="0"/>
              <a:t> </a:t>
            </a:r>
            <a:r>
              <a:rPr lang="fi-FI" b="1" dirty="0" smtClean="0"/>
              <a:t>ei</a:t>
            </a:r>
            <a:r>
              <a:rPr lang="fi-FI" dirty="0" smtClean="0"/>
              <a:t> </a:t>
            </a:r>
            <a:r>
              <a:rPr lang="fi-FI" b="1" dirty="0" smtClean="0"/>
              <a:t>saa</a:t>
            </a:r>
            <a:r>
              <a:rPr lang="fi-FI" dirty="0" smtClean="0"/>
              <a:t> </a:t>
            </a:r>
            <a:r>
              <a:rPr lang="fi-FI" b="1" dirty="0" smtClean="0"/>
              <a:t>muuttua</a:t>
            </a:r>
            <a:r>
              <a:rPr lang="fi-FI" dirty="0" smtClean="0"/>
              <a:t> muunnoksessa</a:t>
            </a:r>
          </a:p>
        </p:txBody>
      </p:sp>
    </p:spTree>
    <p:extLst>
      <p:ext uri="{BB962C8B-B14F-4D97-AF65-F5344CB8AC3E}">
        <p14:creationId xmlns:p14="http://schemas.microsoft.com/office/powerpoint/2010/main" val="72499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Kahden komplementtimuotoisten positiivisten lukujensananpituuden muunnos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57" y="1811884"/>
            <a:ext cx="7303844" cy="46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6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Kahden komplementtimuotoisten negatiivisten lukujen sananpituuden muunnos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68" y="1916832"/>
            <a:ext cx="7312773" cy="44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4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Kantaluvun esittäminen ja lukutyypit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Kantaluvun (</a:t>
            </a:r>
            <a:r>
              <a:rPr lang="fi-FI" dirty="0" err="1" smtClean="0"/>
              <a:t>base</a:t>
            </a:r>
            <a:r>
              <a:rPr lang="fi-FI" dirty="0" smtClean="0"/>
              <a:t>, </a:t>
            </a:r>
            <a:r>
              <a:rPr lang="fi-FI" dirty="0" err="1" smtClean="0"/>
              <a:t>radix</a:t>
            </a:r>
            <a:r>
              <a:rPr lang="fi-FI" dirty="0" smtClean="0"/>
              <a:t>) esittäminen: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Alaindeksillä</a:t>
            </a:r>
            <a:r>
              <a:rPr lang="fi-FI" dirty="0" smtClean="0">
                <a:solidFill>
                  <a:schemeClr val="tx1"/>
                </a:solidFill>
              </a:rPr>
              <a:t> luvun perässä: esimerkiksi 10101</a:t>
            </a:r>
            <a:r>
              <a:rPr lang="fi-FI" baseline="-25000" dirty="0" smtClean="0">
                <a:solidFill>
                  <a:schemeClr val="tx1"/>
                </a:solidFill>
              </a:rPr>
              <a:t>2</a:t>
            </a:r>
            <a:r>
              <a:rPr lang="fi-FI" dirty="0" smtClean="0">
                <a:solidFill>
                  <a:schemeClr val="tx1"/>
                </a:solidFill>
              </a:rPr>
              <a:t> 175</a:t>
            </a:r>
            <a:r>
              <a:rPr lang="fi-FI" baseline="-25000" dirty="0" smtClean="0">
                <a:solidFill>
                  <a:schemeClr val="tx1"/>
                </a:solidFill>
              </a:rPr>
              <a:t>8</a:t>
            </a:r>
            <a:r>
              <a:rPr lang="fi-FI" dirty="0" smtClean="0">
                <a:solidFill>
                  <a:schemeClr val="tx1"/>
                </a:solidFill>
              </a:rPr>
              <a:t> 94</a:t>
            </a:r>
            <a:r>
              <a:rPr lang="fi-FI" baseline="-25000" dirty="0" smtClean="0">
                <a:solidFill>
                  <a:schemeClr val="tx1"/>
                </a:solidFill>
              </a:rPr>
              <a:t>10</a:t>
            </a:r>
            <a:r>
              <a:rPr lang="fi-FI" dirty="0" smtClean="0">
                <a:solidFill>
                  <a:schemeClr val="tx1"/>
                </a:solidFill>
              </a:rPr>
              <a:t> F5C</a:t>
            </a:r>
            <a:r>
              <a:rPr lang="fi-FI" baseline="-25000" dirty="0" smtClean="0">
                <a:solidFill>
                  <a:schemeClr val="tx1"/>
                </a:solidFill>
              </a:rPr>
              <a:t>16</a:t>
            </a:r>
            <a:r>
              <a:rPr lang="fi-FI" dirty="0">
                <a:solidFill>
                  <a:schemeClr val="tx1"/>
                </a:solidFill>
              </a:rPr>
              <a:t> </a:t>
            </a:r>
            <a:endParaRPr lang="fi-FI" dirty="0" smtClean="0">
              <a:solidFill>
                <a:schemeClr val="tx1"/>
              </a:solidFill>
            </a:endParaRP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Kirjaimella</a:t>
            </a:r>
            <a:r>
              <a:rPr lang="fi-FI" dirty="0" smtClean="0">
                <a:solidFill>
                  <a:schemeClr val="tx1"/>
                </a:solidFill>
              </a:rPr>
              <a:t> luvun perässä: esimerkiksi 10101B, 175Q, 94D, F5CH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Etuliitteellä</a:t>
            </a:r>
            <a:r>
              <a:rPr lang="fi-FI" dirty="0" smtClean="0">
                <a:solidFill>
                  <a:schemeClr val="tx1"/>
                </a:solidFill>
              </a:rPr>
              <a:t>: esimerkiksi C-kielessä 0175 = 175</a:t>
            </a:r>
            <a:r>
              <a:rPr lang="fi-FI" baseline="-25000" dirty="0" smtClean="0">
                <a:solidFill>
                  <a:schemeClr val="tx1"/>
                </a:solidFill>
              </a:rPr>
              <a:t>8</a:t>
            </a:r>
            <a:r>
              <a:rPr lang="fi-FI" dirty="0" smtClean="0">
                <a:solidFill>
                  <a:schemeClr val="tx1"/>
                </a:solidFill>
              </a:rPr>
              <a:t> 94=94</a:t>
            </a:r>
            <a:r>
              <a:rPr lang="fi-FI" baseline="-25000" dirty="0" smtClean="0">
                <a:solidFill>
                  <a:schemeClr val="tx1"/>
                </a:solidFill>
              </a:rPr>
              <a:t>10</a:t>
            </a:r>
            <a:r>
              <a:rPr lang="fi-FI" dirty="0" smtClean="0">
                <a:solidFill>
                  <a:schemeClr val="tx1"/>
                </a:solidFill>
              </a:rPr>
              <a:t> 0xF5C = F5C</a:t>
            </a:r>
            <a:r>
              <a:rPr lang="fi-FI" baseline="-25000" dirty="0" smtClean="0">
                <a:solidFill>
                  <a:schemeClr val="tx1"/>
                </a:solidFill>
              </a:rPr>
              <a:t>16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</a:p>
          <a:p>
            <a:r>
              <a:rPr lang="fi-FI" dirty="0" smtClean="0"/>
              <a:t>Lukutyypit:</a:t>
            </a:r>
            <a:endParaRPr lang="fi-FI" dirty="0"/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Etumerkittömät</a:t>
            </a:r>
            <a:r>
              <a:rPr lang="fi-FI" dirty="0" smtClean="0">
                <a:solidFill>
                  <a:schemeClr val="tx1"/>
                </a:solidFill>
              </a:rPr>
              <a:t> luvut (</a:t>
            </a:r>
            <a:r>
              <a:rPr lang="fi-FI" dirty="0" err="1" smtClean="0">
                <a:solidFill>
                  <a:schemeClr val="tx1"/>
                </a:solidFill>
              </a:rPr>
              <a:t>unsigned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dirty="0" err="1" smtClean="0">
                <a:solidFill>
                  <a:schemeClr val="tx1"/>
                </a:solidFill>
              </a:rPr>
              <a:t>numbers</a:t>
            </a:r>
            <a:r>
              <a:rPr lang="fi-FI" dirty="0" smtClean="0">
                <a:solidFill>
                  <a:schemeClr val="tx1"/>
                </a:solidFill>
              </a:rPr>
              <a:t>)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Kaikki luvut samanmerkkisiä (yleensä positiivisia)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Etumerkkiä ei merkitä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Etumerkillä</a:t>
            </a:r>
            <a:r>
              <a:rPr lang="fi-FI" dirty="0" smtClean="0">
                <a:solidFill>
                  <a:schemeClr val="tx1"/>
                </a:solidFill>
              </a:rPr>
              <a:t> varustetut luvut (</a:t>
            </a:r>
            <a:r>
              <a:rPr lang="fi-FI" dirty="0" err="1" smtClean="0">
                <a:solidFill>
                  <a:schemeClr val="tx1"/>
                </a:solidFill>
              </a:rPr>
              <a:t>signed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dirty="0" err="1" smtClean="0">
                <a:solidFill>
                  <a:schemeClr val="tx1"/>
                </a:solidFill>
              </a:rPr>
              <a:t>numbers</a:t>
            </a:r>
            <a:r>
              <a:rPr lang="fi-FI" dirty="0" smtClean="0">
                <a:solidFill>
                  <a:schemeClr val="tx1"/>
                </a:solidFill>
              </a:rPr>
              <a:t>)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Positiivisia ja negatiivisia lukuja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Etumerkki merkittävä näkyviin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69" y="3330452"/>
            <a:ext cx="3114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2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Lukujärjestelmät </a:t>
            </a:r>
            <a:r>
              <a:rPr lang="fi-FI" dirty="0"/>
              <a:t>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Etumerkittömien lukujen esittäminen ja tulkinta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55" y="1747105"/>
            <a:ext cx="8225936" cy="2770595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55" y="4517700"/>
            <a:ext cx="7442323" cy="220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Lukujärjestelmät ja lukujen esittäminen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Muuttakaa yleisen tulkinnan muotoon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 dirty="0" smtClean="0"/>
          </a:p>
          <a:p>
            <a:endParaRPr lang="fi-FI" dirty="0"/>
          </a:p>
          <a:p>
            <a:r>
              <a:rPr lang="fi-FI" dirty="0" smtClean="0"/>
              <a:t>8443</a:t>
            </a:r>
            <a:r>
              <a:rPr lang="fi-FI" baseline="-25000" dirty="0" smtClean="0"/>
              <a:t>10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</a:t>
            </a:r>
            <a:endParaRPr lang="fi-FI" dirty="0">
              <a:sym typeface="Wingdings" panose="05000000000000000000" pitchFamily="2" charset="2"/>
            </a:endParaRPr>
          </a:p>
          <a:p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57,25</a:t>
            </a:r>
            <a:r>
              <a:rPr lang="fi-FI" baseline="-25000" dirty="0" smtClean="0">
                <a:sym typeface="Wingdings" panose="05000000000000000000" pitchFamily="2" charset="2"/>
              </a:rPr>
              <a:t>10</a:t>
            </a:r>
            <a:r>
              <a:rPr lang="fi-FI" dirty="0" smtClean="0">
                <a:sym typeface="Wingdings" panose="05000000000000000000" pitchFamily="2" charset="2"/>
              </a:rPr>
              <a:t> 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10110</a:t>
            </a:r>
            <a:r>
              <a:rPr lang="fi-FI" baseline="-25000" dirty="0" smtClean="0">
                <a:sym typeface="Wingdings" panose="05000000000000000000" pitchFamily="2" charset="2"/>
              </a:rPr>
              <a:t>2</a:t>
            </a:r>
            <a:r>
              <a:rPr lang="fi-FI" dirty="0" smtClean="0">
                <a:sym typeface="Wingdings" panose="05000000000000000000" pitchFamily="2" charset="2"/>
              </a:rPr>
              <a:t> </a:t>
            </a:r>
            <a:endParaRPr lang="fi-FI" dirty="0"/>
          </a:p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97" y="2286000"/>
            <a:ext cx="1630241" cy="9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Etumerkittömiä kokonaislukuja eri järjestelmissä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65" y="2001198"/>
            <a:ext cx="6270328" cy="46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Lukujärjestelmät ja lukujen esittäminen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Lukujen esitys digitaalilaitteissa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>
          <a:xfrm>
            <a:off x="803055" y="2001198"/>
            <a:ext cx="10693545" cy="4496317"/>
          </a:xfrm>
        </p:spPr>
        <p:txBody>
          <a:bodyPr>
            <a:normAutofit fontScale="92500" lnSpcReduction="20000"/>
          </a:bodyPr>
          <a:lstStyle/>
          <a:p>
            <a:r>
              <a:rPr lang="fi-FI" dirty="0" smtClean="0"/>
              <a:t>Kaikki luvut esitetään </a:t>
            </a:r>
            <a:r>
              <a:rPr lang="fi-FI" b="1" dirty="0" smtClean="0"/>
              <a:t>numeroiden</a:t>
            </a:r>
            <a:r>
              <a:rPr lang="fi-FI" dirty="0" smtClean="0"/>
              <a:t> </a:t>
            </a:r>
            <a:r>
              <a:rPr lang="fi-FI" b="1" dirty="0" smtClean="0"/>
              <a:t>0 ja 1</a:t>
            </a:r>
            <a:r>
              <a:rPr lang="fi-FI" dirty="0" smtClean="0"/>
              <a:t> avulla</a:t>
            </a:r>
          </a:p>
          <a:p>
            <a:r>
              <a:rPr lang="fi-FI" b="1" dirty="0" smtClean="0"/>
              <a:t>Binääriluvuille</a:t>
            </a:r>
            <a:r>
              <a:rPr lang="fi-FI" dirty="0" smtClean="0"/>
              <a:t> tämä on helppoa, tarvitaan vain 0 ja 1</a:t>
            </a:r>
          </a:p>
          <a:p>
            <a:r>
              <a:rPr lang="fi-FI" dirty="0" smtClean="0"/>
              <a:t>Muiden järjestelmien luvuille käytetään </a:t>
            </a:r>
            <a:r>
              <a:rPr lang="fi-FI" b="1" dirty="0" smtClean="0"/>
              <a:t>koodausta</a:t>
            </a:r>
          </a:p>
          <a:p>
            <a:r>
              <a:rPr lang="fi-FI" dirty="0" smtClean="0"/>
              <a:t>Luvut voivat olla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Kokonaislukuja</a:t>
            </a:r>
            <a:r>
              <a:rPr lang="fi-FI" dirty="0" smtClean="0">
                <a:solidFill>
                  <a:schemeClr val="tx1"/>
                </a:solidFill>
              </a:rPr>
              <a:t> (</a:t>
            </a:r>
            <a:r>
              <a:rPr lang="fi-FI" dirty="0" err="1" smtClean="0">
                <a:solidFill>
                  <a:schemeClr val="tx1"/>
                </a:solidFill>
              </a:rPr>
              <a:t>integer</a:t>
            </a:r>
            <a:r>
              <a:rPr lang="fi-FI" dirty="0" smtClean="0">
                <a:solidFill>
                  <a:schemeClr val="tx1"/>
                </a:solidFill>
              </a:rPr>
              <a:t>)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Kiinteän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b="1" dirty="0" smtClean="0">
                <a:solidFill>
                  <a:schemeClr val="tx1"/>
                </a:solidFill>
              </a:rPr>
              <a:t>pilkun</a:t>
            </a:r>
            <a:r>
              <a:rPr lang="fi-FI" dirty="0" smtClean="0">
                <a:solidFill>
                  <a:schemeClr val="tx1"/>
                </a:solidFill>
              </a:rPr>
              <a:t> lukuja (</a:t>
            </a:r>
            <a:r>
              <a:rPr lang="fi-FI" dirty="0" err="1" smtClean="0">
                <a:solidFill>
                  <a:schemeClr val="tx1"/>
                </a:solidFill>
              </a:rPr>
              <a:t>fixed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dirty="0" err="1" smtClean="0">
                <a:solidFill>
                  <a:schemeClr val="tx1"/>
                </a:solidFill>
              </a:rPr>
              <a:t>point</a:t>
            </a:r>
            <a:r>
              <a:rPr lang="fi-FI" dirty="0" smtClean="0">
                <a:solidFill>
                  <a:schemeClr val="tx1"/>
                </a:solidFill>
              </a:rPr>
              <a:t>)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Liukuvan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b="1" dirty="0" smtClean="0">
                <a:solidFill>
                  <a:schemeClr val="tx1"/>
                </a:solidFill>
              </a:rPr>
              <a:t>pilkun</a:t>
            </a:r>
            <a:r>
              <a:rPr lang="fi-FI" dirty="0" smtClean="0">
                <a:solidFill>
                  <a:schemeClr val="tx1"/>
                </a:solidFill>
              </a:rPr>
              <a:t> lukuja (</a:t>
            </a:r>
            <a:r>
              <a:rPr lang="fi-FI" dirty="0" err="1" smtClean="0">
                <a:solidFill>
                  <a:schemeClr val="tx1"/>
                </a:solidFill>
              </a:rPr>
              <a:t>floating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dirty="0" err="1" smtClean="0">
                <a:solidFill>
                  <a:schemeClr val="tx1"/>
                </a:solidFill>
              </a:rPr>
              <a:t>point</a:t>
            </a:r>
            <a:r>
              <a:rPr lang="fi-FI" dirty="0" smtClean="0">
                <a:solidFill>
                  <a:schemeClr val="tx1"/>
                </a:solidFill>
              </a:rPr>
              <a:t>)</a:t>
            </a:r>
          </a:p>
          <a:p>
            <a:r>
              <a:rPr lang="fi-FI" dirty="0" smtClean="0"/>
              <a:t>Toisaalta ne voivat olla myös: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Etumerkittömiä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chemeClr val="tx1"/>
                </a:solidFill>
              </a:rPr>
              <a:t>Etumerkillä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b="1" dirty="0" smtClean="0">
                <a:solidFill>
                  <a:schemeClr val="tx1"/>
                </a:solidFill>
              </a:rPr>
              <a:t>varustettuja</a:t>
            </a:r>
          </a:p>
          <a:p>
            <a:r>
              <a:rPr lang="fi-FI" dirty="0" smtClean="0"/>
              <a:t>Lukujen arvoja pidetään rekistereissä</a:t>
            </a:r>
          </a:p>
          <a:p>
            <a:r>
              <a:rPr lang="fi-FI" dirty="0" smtClean="0"/>
              <a:t>Lukujen esittämiseen on käytettävissä tietty vakiomäärä tai sen monikerta bittejä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Esim. 8, 16, 32, 64 tai 128</a:t>
            </a:r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/>
              <a:t>EM. </a:t>
            </a:r>
            <a:r>
              <a:rPr lang="fi-FI" b="1" dirty="0" smtClean="0"/>
              <a:t>bittimäärä</a:t>
            </a:r>
            <a:r>
              <a:rPr lang="fi-FI" dirty="0" smtClean="0"/>
              <a:t> = </a:t>
            </a:r>
            <a:r>
              <a:rPr lang="fi-FI" b="1" dirty="0" smtClean="0"/>
              <a:t>sananpituus</a:t>
            </a:r>
            <a:r>
              <a:rPr lang="fi-FI" dirty="0" smtClean="0"/>
              <a:t> (</a:t>
            </a:r>
            <a:r>
              <a:rPr lang="fi-FI" dirty="0" err="1" smtClean="0"/>
              <a:t>word</a:t>
            </a:r>
            <a:r>
              <a:rPr lang="fi-FI" dirty="0" smtClean="0"/>
              <a:t> </a:t>
            </a:r>
            <a:r>
              <a:rPr lang="fi-FI" dirty="0" err="1" smtClean="0"/>
              <a:t>length</a:t>
            </a:r>
            <a:r>
              <a:rPr lang="fi-FI" dirty="0" smtClean="0"/>
              <a:t>)</a:t>
            </a:r>
          </a:p>
          <a:p>
            <a:r>
              <a:rPr lang="fi-FI" dirty="0" smtClean="0"/>
              <a:t>Tavu (</a:t>
            </a:r>
            <a:r>
              <a:rPr lang="fi-FI" dirty="0" err="1" smtClean="0"/>
              <a:t>byte</a:t>
            </a:r>
            <a:r>
              <a:rPr lang="fi-FI" dirty="0" smtClean="0"/>
              <a:t>, B) = 8  bittiä (</a:t>
            </a:r>
            <a:r>
              <a:rPr lang="fi-FI" dirty="0" err="1" smtClean="0"/>
              <a:t>bit</a:t>
            </a:r>
            <a:r>
              <a:rPr lang="fi-FI" dirty="0" smtClean="0"/>
              <a:t>, b)</a:t>
            </a:r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248" y="1741243"/>
            <a:ext cx="2647950" cy="1247775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295" y="5431084"/>
            <a:ext cx="3629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9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Lukujärjestelmät ja lukujen esittäminen</a:t>
            </a:r>
            <a:br>
              <a:rPr lang="fi-FI" dirty="0" smtClean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Etumerkittömät binäärikokonaisluvut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6" y="1976481"/>
            <a:ext cx="7060955" cy="47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Lukujärjestelmät ja lukujen esittäminen</a:t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Etumerkillä varustetut binäärikokonaisluvut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26" y="1916832"/>
            <a:ext cx="6928705" cy="47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1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mk_mallipohja_2016_kuvallinen.potx" id="{BDD66394-D513-40C9-8124-DACF2C9F33F3}" vid="{3C3C004F-A249-435F-8093-E42C98FD5E47}"/>
    </a:ext>
  </a:extLst>
</a:theme>
</file>

<file path=ppt/theme/theme2.xml><?xml version="1.0" encoding="utf-8"?>
<a:theme xmlns:a="http://schemas.openxmlformats.org/drawingml/2006/main" name="Mukautettu suunnittelumal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mk_mallipohja_2016_kuvallinen.potx" id="{BDD66394-D513-40C9-8124-DACF2C9F33F3}" vid="{7FBB9A24-1518-4FB3-94B1-3BE1A740E6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C99B6167461AF44BF45EC2F604DBF41" ma:contentTypeVersion="4" ma:contentTypeDescription="Luo uusi asiakirja." ma:contentTypeScope="" ma:versionID="fddb7caf9be579b4a4e5ec4997c56112">
  <xsd:schema xmlns:xsd="http://www.w3.org/2001/XMLSchema" xmlns:xs="http://www.w3.org/2001/XMLSchema" xmlns:p="http://schemas.microsoft.com/office/2006/metadata/properties" xmlns:ns1="http://schemas.microsoft.com/sharepoint/v3" xmlns:ns2="b9648271-2df6-48a3-a9eb-3bffae947dbb" xmlns:ns3="577eebfe-b900-4dd8-ae2e-d9b1f82c1f0f" targetNamespace="http://schemas.microsoft.com/office/2006/metadata/properties" ma:root="true" ma:fieldsID="dbe42a184173fc2fd8149bf5ba0ebb2e" ns1:_="" ns2:_="" ns3:_="">
    <xsd:import namespace="http://schemas.microsoft.com/sharepoint/v3"/>
    <xsd:import namespace="b9648271-2df6-48a3-a9eb-3bffae947dbb"/>
    <xsd:import namespace="577eebfe-b900-4dd8-ae2e-d9b1f82c1f0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d7eb3e2dd8f45c7aafeee8511f4f41c" minOccurs="0"/>
                <xsd:element ref="ns3:TaxCatchAll" minOccurs="0"/>
                <xsd:element ref="ns3:TaxCatchAllLabel" minOccurs="0"/>
                <xsd:element ref="ns3:TaxKeywordTaxHTField" minOccurs="0"/>
                <xsd:element ref="ns2:Comment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648271-2df6-48a3-a9eb-3bffae947dbb" elementFormDefault="qualified">
    <xsd:import namespace="http://schemas.microsoft.com/office/2006/documentManagement/types"/>
    <xsd:import namespace="http://schemas.microsoft.com/office/infopath/2007/PartnerControls"/>
    <xsd:element name="cd7eb3e2dd8f45c7aafeee8511f4f41c" ma:index="10" nillable="true" ma:taxonomy="true" ma:internalName="cd7eb3e2dd8f45c7aafeee8511f4f41c" ma:taxonomyFieldName="Asiasanat" ma:displayName="Asiasanat" ma:default="" ma:fieldId="{cd7eb3e2-dd8f-45c7-aafe-ee8511f4f41c}" ma:taxonomyMulti="true" ma:sspId="35c4ba3c-8c41-4d39-87c0-56c4464b8fa4" ma:termSetId="5717d826-719f-42b6-a4f3-83ed1bc8b97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mmentCount" ma:index="16" nillable="true" ma:displayName="Kommentoi" ma:internalName="Comment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eebfe-b900-4dd8-ae2e-d9b1f82c1f0f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8b410d3b-08bf-4efa-86a9-ed280c52a6a0}" ma:internalName="TaxCatchAll" ma:showField="CatchAllData" ma:web="b9648271-2df6-48a3-a9eb-3bffae947d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b410d3b-08bf-4efa-86a9-ed280c52a6a0}" ma:internalName="TaxCatchAllLabel" ma:readOnly="true" ma:showField="CatchAllDataLabel" ma:web="b9648271-2df6-48a3-a9eb-3bffae947d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5" nillable="true" ma:taxonomy="true" ma:internalName="TaxKeywordTaxHTField" ma:taxonomyFieldName="TaxKeyword" ma:displayName="Omat hakusanat" ma:fieldId="{23f27201-bee3-471e-b2e7-b64fd8b7ca38}" ma:taxonomyMulti="true" ma:sspId="35c4ba3c-8c41-4d39-87c0-56c4464b8fa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d7eb3e2dd8f45c7aafeee8511f4f41c xmlns="b9648271-2df6-48a3-a9eb-3bffae947dbb">
      <Terms xmlns="http://schemas.microsoft.com/office/infopath/2007/PartnerControls">
        <TermInfo xmlns="http://schemas.microsoft.com/office/infopath/2007/PartnerControls">
          <TermName xmlns="http://schemas.microsoft.com/office/infopath/2007/PartnerControls">esittelymateriaalit</TermName>
          <TermId xmlns="http://schemas.microsoft.com/office/infopath/2007/PartnerControls">28ffe563-bf76-4829-a1c8-23d4b73d06c6</TermId>
        </TermInfo>
      </Terms>
    </cd7eb3e2dd8f45c7aafeee8511f4f41c>
    <TaxCatchAll xmlns="577eebfe-b900-4dd8-ae2e-d9b1f82c1f0f">
      <Value>1039</Value>
      <Value>1696</Value>
      <Value>92</Value>
    </TaxCatchAll>
    <PublishingExpirationDate xmlns="http://schemas.microsoft.com/sharepoint/v3" xsi:nil="true"/>
    <PublishingStartDate xmlns="http://schemas.microsoft.com/sharepoint/v3" xsi:nil="true"/>
    <CommentCount xmlns="b9648271-2df6-48a3-a9eb-3bffae947dbb" xsi:nil="true"/>
    <TaxKeywordTaxHTField xmlns="577eebfe-b900-4dd8-ae2e-d9b1f82c1f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mallipohja</TermName>
          <TermId xmlns="http://schemas.microsoft.com/office/infopath/2007/PartnerControls">9ccee185-d70a-4d05-9c8c-38b6d35b7d18</TermId>
        </TermInfo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051b3f1a-72f4-4748-b6c4-d93be0de18c9</TermId>
        </TermInfo>
      </Terms>
    </TaxKeywordTaxHTField>
  </documentManagement>
</p:properties>
</file>

<file path=customXml/itemProps1.xml><?xml version="1.0" encoding="utf-8"?>
<ds:datastoreItem xmlns:ds="http://schemas.openxmlformats.org/officeDocument/2006/customXml" ds:itemID="{F844E913-2F43-45BB-8270-41F0E17E03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9648271-2df6-48a3-a9eb-3bffae947dbb"/>
    <ds:schemaRef ds:uri="577eebfe-b900-4dd8-ae2e-d9b1f82c1f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2DE471-DECF-4BCD-B960-FDE3C2056C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2B54FA-3945-4A7F-93F5-FF785C270DD7}">
  <ds:schemaRefs>
    <ds:schemaRef ds:uri="http://schemas.microsoft.com/office/2006/metadata/properties"/>
    <ds:schemaRef ds:uri="http://schemas.microsoft.com/office/infopath/2007/PartnerControls"/>
    <ds:schemaRef ds:uri="b9648271-2df6-48a3-a9eb-3bffae947dbb"/>
    <ds:schemaRef ds:uri="577eebfe-b900-4dd8-ae2e-d9b1f82c1f0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jamk_mallipohja_kuvallinen_2016</Template>
  <TotalTime>410</TotalTime>
  <Words>724</Words>
  <Application>Microsoft Office PowerPoint</Application>
  <PresentationFormat>Laajakuva</PresentationFormat>
  <Paragraphs>148</Paragraphs>
  <Slides>23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Office-teema</vt:lpstr>
      <vt:lpstr>Mukautettu suunnittelumalli</vt:lpstr>
      <vt:lpstr>Lukujärjestelmät ja lukujen esittäminen</vt:lpstr>
      <vt:lpstr>Lukujärjestelmät ja lukujen esittäminen </vt:lpstr>
      <vt:lpstr>Lukujärjestelmät ja lukujen esittäminen </vt:lpstr>
      <vt:lpstr>Lukujärjestelmät ja lukujen esittäminen </vt:lpstr>
      <vt:lpstr>Lukujärjestelmät ja lukujen esittäminen</vt:lpstr>
      <vt:lpstr>Lukujärjestelmät ja lukujen esittäminen </vt:lpstr>
      <vt:lpstr>Lukujärjestelmät ja lukujen esittäminen</vt:lpstr>
      <vt:lpstr>Lukujärjestelmät ja lukujen esittäminen </vt:lpstr>
      <vt:lpstr>Lukujärjestelmät ja lukujen esittäminen </vt:lpstr>
      <vt:lpstr>Lukujärjestelmät ja lukujen esittäminen </vt:lpstr>
      <vt:lpstr>PowerPoint-esitys</vt:lpstr>
      <vt:lpstr>Lukujärjestelmät ja lukujen esittäminen </vt:lpstr>
      <vt:lpstr>Lukujärjestelmät ja lukujen esittäminen </vt:lpstr>
      <vt:lpstr>Lukujärjestelmät ja lukujen esittäminen </vt:lpstr>
      <vt:lpstr>Lukujärjestelmät ja lukujen esittäminen </vt:lpstr>
      <vt:lpstr>Lukujärjestelmät ja lukujen esittäminen</vt:lpstr>
      <vt:lpstr>Lukujärjestelmät ja lukujen esittäminen </vt:lpstr>
      <vt:lpstr>Lukujärjestelmät ja lukujen esittäminen </vt:lpstr>
      <vt:lpstr>Lukujärjestelmät ja lukujen esittäminen </vt:lpstr>
      <vt:lpstr>PowerPoint-esitys</vt:lpstr>
      <vt:lpstr>Lukujärjestelmät ja lukujen esittäminen </vt:lpstr>
      <vt:lpstr>Lukujärjestelmät ja lukujen esittäminen </vt:lpstr>
      <vt:lpstr>Lukujärjestelmät ja lukujen esittäminen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marianna.makela@jamk.fi</dc:creator>
  <cp:keywords>mallipohja; powerpoint</cp:keywords>
  <cp:lastModifiedBy>tuure</cp:lastModifiedBy>
  <cp:revision>61</cp:revision>
  <dcterms:created xsi:type="dcterms:W3CDTF">2016-03-16T13:24:15Z</dcterms:created>
  <dcterms:modified xsi:type="dcterms:W3CDTF">2017-01-16T09:55:27Z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0x0101002C99B6167461AF44BF45EC2F604DBF41</vt:lpwstr>
  </property>
  <property fmtid="{D5CDD505-2E9C-101B-9397-08002B2CF9AE}" pid="3" name="TaxKeyword">
    <vt:lpwstr>1696;#mallipohja|9ccee185-d70a-4d05-9c8c-38b6d35b7d18;#1039;#powerpoint|051b3f1a-72f4-4748-b6c4-d93be0de18c9</vt:lpwstr>
  </property>
  <property fmtid="{D5CDD505-2E9C-101B-9397-08002B2CF9AE}" pid="4" name="i69167ea7cbb453eb2056771cacca72e">
    <vt:lpwstr/>
  </property>
  <property fmtid="{D5CDD505-2E9C-101B-9397-08002B2CF9AE}" pid="5" name="Hakusanat">
    <vt:lpwstr/>
  </property>
  <property fmtid="{D5CDD505-2E9C-101B-9397-08002B2CF9AE}" pid="6" name="Asiasanat">
    <vt:lpwstr>92;#esittelymateriaalit|28ffe563-bf76-4829-a1c8-23d4b73d06c6</vt:lpwstr>
  </property>
</Properties>
</file>