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1pPr>
    <a:lvl2pPr marL="0" marR="0" indent="609492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2pPr>
    <a:lvl3pPr marL="0" marR="0" indent="1218987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3pPr>
    <a:lvl4pPr marL="0" marR="0" indent="182848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4pPr>
    <a:lvl5pPr marL="0" marR="0" indent="2437973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5pPr>
    <a:lvl6pPr marL="0" marR="0" indent="3047467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6pPr>
    <a:lvl7pPr marL="0" marR="0" indent="365696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7pPr>
    <a:lvl8pPr marL="0" marR="0" indent="4266453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8pPr>
    <a:lvl9pPr marL="0" marR="0" indent="4875946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218987" latinLnBrk="0">
      <a:defRPr sz="1600">
        <a:solidFill>
          <a:srgbClr val="44546A"/>
        </a:solidFill>
        <a:latin typeface="+mn-lt"/>
        <a:ea typeface="+mn-ea"/>
        <a:cs typeface="+mn-cs"/>
        <a:sym typeface="Century Gothic"/>
      </a:defRPr>
    </a:lvl1pPr>
    <a:lvl2pPr indent="228600" defTabSz="1218987" latinLnBrk="0">
      <a:defRPr sz="1600">
        <a:solidFill>
          <a:srgbClr val="44546A"/>
        </a:solidFill>
        <a:latin typeface="+mn-lt"/>
        <a:ea typeface="+mn-ea"/>
        <a:cs typeface="+mn-cs"/>
        <a:sym typeface="Century Gothic"/>
      </a:defRPr>
    </a:lvl2pPr>
    <a:lvl3pPr indent="457200" defTabSz="1218987" latinLnBrk="0">
      <a:defRPr sz="1600">
        <a:solidFill>
          <a:srgbClr val="44546A"/>
        </a:solidFill>
        <a:latin typeface="+mn-lt"/>
        <a:ea typeface="+mn-ea"/>
        <a:cs typeface="+mn-cs"/>
        <a:sym typeface="Century Gothic"/>
      </a:defRPr>
    </a:lvl3pPr>
    <a:lvl4pPr indent="685800" defTabSz="1218987" latinLnBrk="0">
      <a:defRPr sz="1600">
        <a:solidFill>
          <a:srgbClr val="44546A"/>
        </a:solidFill>
        <a:latin typeface="+mn-lt"/>
        <a:ea typeface="+mn-ea"/>
        <a:cs typeface="+mn-cs"/>
        <a:sym typeface="Century Gothic"/>
      </a:defRPr>
    </a:lvl4pPr>
    <a:lvl5pPr indent="914400" defTabSz="1218987" latinLnBrk="0">
      <a:defRPr sz="1600">
        <a:solidFill>
          <a:srgbClr val="44546A"/>
        </a:solidFill>
        <a:latin typeface="+mn-lt"/>
        <a:ea typeface="+mn-ea"/>
        <a:cs typeface="+mn-cs"/>
        <a:sym typeface="Century Gothic"/>
      </a:defRPr>
    </a:lvl5pPr>
    <a:lvl6pPr indent="1143000" defTabSz="1218987" latinLnBrk="0">
      <a:defRPr sz="1600">
        <a:solidFill>
          <a:srgbClr val="44546A"/>
        </a:solidFill>
        <a:latin typeface="+mn-lt"/>
        <a:ea typeface="+mn-ea"/>
        <a:cs typeface="+mn-cs"/>
        <a:sym typeface="Century Gothic"/>
      </a:defRPr>
    </a:lvl6pPr>
    <a:lvl7pPr indent="1371600" defTabSz="1218987" latinLnBrk="0">
      <a:defRPr sz="1600">
        <a:solidFill>
          <a:srgbClr val="44546A"/>
        </a:solidFill>
        <a:latin typeface="+mn-lt"/>
        <a:ea typeface="+mn-ea"/>
        <a:cs typeface="+mn-cs"/>
        <a:sym typeface="Century Gothic"/>
      </a:defRPr>
    </a:lvl7pPr>
    <a:lvl8pPr indent="1600200" defTabSz="1218987" latinLnBrk="0">
      <a:defRPr sz="1600">
        <a:solidFill>
          <a:srgbClr val="44546A"/>
        </a:solidFill>
        <a:latin typeface="+mn-lt"/>
        <a:ea typeface="+mn-ea"/>
        <a:cs typeface="+mn-cs"/>
        <a:sym typeface="Century Gothic"/>
      </a:defRPr>
    </a:lvl8pPr>
    <a:lvl9pPr indent="1828800" defTabSz="1218987" latinLnBrk="0">
      <a:defRPr sz="1600">
        <a:solidFill>
          <a:srgbClr val="44546A"/>
        </a:solidFill>
        <a:latin typeface="+mn-lt"/>
        <a:ea typeface="+mn-ea"/>
        <a:cs typeface="+mn-cs"/>
        <a:sym typeface="Century Gothic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/>
          <p:nvPr/>
        </p:nvGrpSpPr>
        <p:grpSpPr>
          <a:xfrm>
            <a:off x="-1" y="0"/>
            <a:ext cx="12190574" cy="6858000"/>
            <a:chOff x="0" y="0"/>
            <a:chExt cx="12190572" cy="6858000"/>
          </a:xfrm>
        </p:grpSpPr>
        <p:sp>
          <p:nvSpPr>
            <p:cNvPr id="14" name="Rectangle 12"/>
            <p:cNvSpPr/>
            <p:nvPr/>
          </p:nvSpPr>
          <p:spPr>
            <a:xfrm>
              <a:off x="1619" y="0"/>
              <a:ext cx="12188954" cy="6858000"/>
            </a:xfrm>
            <a:prstGeom prst="rect">
              <a:avLst/>
            </a:prstGeom>
            <a:gradFill flip="none" rotWithShape="1">
              <a:gsLst>
                <a:gs pos="0">
                  <a:srgbClr val="1F4E79"/>
                </a:gs>
                <a:gs pos="58000">
                  <a:srgbClr val="BDD7EE"/>
                </a:gs>
                <a:gs pos="100000">
                  <a:srgbClr val="1F4E79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7" name="Group 11"/>
            <p:cNvGrpSpPr/>
            <p:nvPr/>
          </p:nvGrpSpPr>
          <p:grpSpPr>
            <a:xfrm>
              <a:off x="-1" y="0"/>
              <a:ext cx="4742743" cy="6858000"/>
              <a:chOff x="0" y="0"/>
              <a:chExt cx="4742741" cy="6858000"/>
            </a:xfrm>
          </p:grpSpPr>
          <p:pic>
            <p:nvPicPr>
              <p:cNvPr id="15" name="Picture 8" descr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0"/>
                <a:ext cx="4591596" cy="6858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" name="Rectangle 9"/>
              <p:cNvSpPr/>
              <p:nvPr/>
            </p:nvSpPr>
            <p:spPr>
              <a:xfrm>
                <a:off x="4605581" y="0"/>
                <a:ext cx="137161" cy="6858000"/>
              </a:xfrm>
              <a:prstGeom prst="rect">
                <a:avLst/>
              </a:prstGeom>
              <a:solidFill>
                <a:srgbClr val="44546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4879345" y="1498600"/>
            <a:ext cx="7008575" cy="329882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5400">
                <a:solidFill>
                  <a:srgbClr val="44546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79345" y="4927600"/>
            <a:ext cx="7008575" cy="1244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843C0B"/>
                </a:solidFill>
              </a:defRPr>
            </a:lvl1pPr>
            <a:lvl2pPr marL="0" indent="609492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843C0B"/>
                </a:solidFill>
              </a:defRPr>
            </a:lvl2pPr>
            <a:lvl3pPr marL="0" indent="1218987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843C0B"/>
                </a:solidFill>
              </a:defRPr>
            </a:lvl3pPr>
            <a:lvl4pPr marL="0" indent="1828480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843C0B"/>
                </a:solidFill>
              </a:defRPr>
            </a:lvl4pPr>
            <a:lvl5pPr marL="0" indent="2437973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843C0B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1"/>
          <p:cNvGrpSpPr/>
          <p:nvPr/>
        </p:nvGrpSpPr>
        <p:grpSpPr>
          <a:xfrm>
            <a:off x="1619" y="0"/>
            <a:ext cx="12188954" cy="6858000"/>
            <a:chOff x="0" y="0"/>
            <a:chExt cx="12188952" cy="6858000"/>
          </a:xfrm>
        </p:grpSpPr>
        <p:sp>
          <p:nvSpPr>
            <p:cNvPr id="37" name="Rectangle 3"/>
            <p:cNvSpPr/>
            <p:nvPr/>
          </p:nvSpPr>
          <p:spPr>
            <a:xfrm>
              <a:off x="-1" y="0"/>
              <a:ext cx="12188954" cy="6858000"/>
            </a:xfrm>
            <a:prstGeom prst="rect">
              <a:avLst/>
            </a:prstGeom>
            <a:gradFill flip="none" rotWithShape="1">
              <a:gsLst>
                <a:gs pos="0">
                  <a:srgbClr val="1F4E79"/>
                </a:gs>
                <a:gs pos="58000">
                  <a:srgbClr val="BDD7EE"/>
                </a:gs>
                <a:gs pos="100000">
                  <a:srgbClr val="1F4E79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8" name="Picture 9" descr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7198" y="0"/>
              <a:ext cx="4591595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" name="Rectangle 10"/>
            <p:cNvSpPr/>
            <p:nvPr/>
          </p:nvSpPr>
          <p:spPr>
            <a:xfrm>
              <a:off x="7479632" y="0"/>
              <a:ext cx="137161" cy="6858000"/>
            </a:xfrm>
            <a:prstGeom prst="rect">
              <a:avLst/>
            </a:pr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44546A"/>
                  </a:solidFill>
                </a:defRPr>
              </a:pPr>
              <a:endParaRPr/>
            </a:p>
          </p:txBody>
        </p:sp>
      </p:grpSp>
      <p:pic>
        <p:nvPicPr>
          <p:cNvPr id="41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818" y="0"/>
            <a:ext cx="459159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237148" y="1498600"/>
            <a:ext cx="7008575" cy="329882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5400">
                <a:solidFill>
                  <a:srgbClr val="44546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7148" y="4927600"/>
            <a:ext cx="7008575" cy="1244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843C0B"/>
                </a:solidFill>
              </a:defRPr>
            </a:lvl1pPr>
            <a:lvl2pPr marL="0" indent="609492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843C0B"/>
                </a:solidFill>
              </a:defRPr>
            </a:lvl2pPr>
            <a:lvl3pPr marL="0" indent="1218987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843C0B"/>
                </a:solidFill>
              </a:defRPr>
            </a:lvl3pPr>
            <a:lvl4pPr marL="0" indent="1828480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843C0B"/>
                </a:solidFill>
              </a:defRPr>
            </a:lvl4pPr>
            <a:lvl5pPr marL="0" indent="2437973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843C0B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17309" y="1701800"/>
            <a:ext cx="4977104" cy="4470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1371" y="1608836"/>
            <a:ext cx="4973042" cy="51206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b="1"/>
            </a:lvl1pPr>
            <a:lvl2pPr marL="0" indent="609492">
              <a:spcBef>
                <a:spcPts val="0"/>
              </a:spcBef>
              <a:buClrTx/>
              <a:buSzTx/>
              <a:buFontTx/>
              <a:buNone/>
              <a:defRPr b="1"/>
            </a:lvl2pPr>
            <a:lvl3pPr marL="0" indent="1218987">
              <a:spcBef>
                <a:spcPts val="0"/>
              </a:spcBef>
              <a:buClrTx/>
              <a:buSzTx/>
              <a:buFontTx/>
              <a:buNone/>
              <a:defRPr b="1"/>
            </a:lvl3pPr>
            <a:lvl4pPr marL="0" indent="1828480">
              <a:spcBef>
                <a:spcPts val="0"/>
              </a:spcBef>
              <a:buClrTx/>
              <a:buSzTx/>
              <a:buFontTx/>
              <a:buNone/>
              <a:defRPr b="1"/>
            </a:lvl4pPr>
            <a:lvl5pPr marL="0" indent="2437973">
              <a:spcBef>
                <a:spcPts val="0"/>
              </a:spcBef>
              <a:buClrTx/>
              <a:buSzTx/>
              <a:buFontTx/>
              <a:buNone/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01621" y="1608836"/>
            <a:ext cx="4973042" cy="51206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b="1"/>
            </a:pPr>
            <a:endParaRPr/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5000"/>
                </a:srgbClr>
              </a:gs>
            </a:gsLst>
            <a:lin ang="7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455612" y="1701800"/>
            <a:ext cx="3351928" cy="2844800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idx="1"/>
          </p:nvPr>
        </p:nvSpPr>
        <p:spPr>
          <a:xfrm>
            <a:off x="4469236" y="482600"/>
            <a:ext cx="6805428" cy="5892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5611" y="4648200"/>
            <a:ext cx="3351929" cy="17272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7"/>
          <p:cNvSpPr/>
          <p:nvPr/>
        </p:nvSpPr>
        <p:spPr>
          <a:xfrm>
            <a:off x="2082257" y="0"/>
            <a:ext cx="8024312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5000"/>
                </a:srgbClr>
              </a:gs>
            </a:gsLst>
            <a:lin ang="7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2437764" y="4800600"/>
            <a:ext cx="7313296" cy="762000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9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437764" y="279400"/>
            <a:ext cx="7313296" cy="44481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37764" y="5562600"/>
            <a:ext cx="7313296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600"/>
            </a:lvl1pPr>
            <a:lvl2pPr marL="0" indent="609492">
              <a:spcBef>
                <a:spcPts val="0"/>
              </a:spcBef>
              <a:buClrTx/>
              <a:buSzTx/>
              <a:buFontTx/>
              <a:buNone/>
              <a:defRPr sz="1600"/>
            </a:lvl2pPr>
            <a:lvl3pPr marL="0" indent="1218987">
              <a:spcBef>
                <a:spcPts val="0"/>
              </a:spcBef>
              <a:buClrTx/>
              <a:buSzTx/>
              <a:buFontTx/>
              <a:buNone/>
              <a:defRPr sz="1600"/>
            </a:lvl3pPr>
            <a:lvl4pPr marL="0" indent="1828480">
              <a:spcBef>
                <a:spcPts val="0"/>
              </a:spcBef>
              <a:buClrTx/>
              <a:buSzTx/>
              <a:buFontTx/>
              <a:buNone/>
              <a:defRPr sz="1600"/>
            </a:lvl4pPr>
            <a:lvl5pPr marL="0" indent="2437973">
              <a:spcBef>
                <a:spcPts val="0"/>
              </a:spcBef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>
          <a:xfrm>
            <a:off x="1619" y="0"/>
            <a:ext cx="12188954" cy="6858000"/>
            <a:chOff x="0" y="0"/>
            <a:chExt cx="12188952" cy="6858000"/>
          </a:xfrm>
        </p:grpSpPr>
        <p:sp>
          <p:nvSpPr>
            <p:cNvPr id="2" name="Rectangle 9"/>
            <p:cNvSpPr/>
            <p:nvPr/>
          </p:nvSpPr>
          <p:spPr>
            <a:xfrm>
              <a:off x="-1" y="0"/>
              <a:ext cx="12188954" cy="6858000"/>
            </a:xfrm>
            <a:prstGeom prst="rect">
              <a:avLst/>
            </a:prstGeom>
            <a:gradFill flip="none" rotWithShape="1">
              <a:gsLst>
                <a:gs pos="0">
                  <a:srgbClr val="1F4E79"/>
                </a:gs>
                <a:gs pos="58000">
                  <a:srgbClr val="BDD7EE"/>
                </a:gs>
                <a:gs pos="100000">
                  <a:srgbClr val="1F4E79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" name="Rectangle 7"/>
            <p:cNvSpPr/>
            <p:nvPr/>
          </p:nvSpPr>
          <p:spPr>
            <a:xfrm>
              <a:off x="303101" y="0"/>
              <a:ext cx="11579385" cy="6858000"/>
            </a:xfrm>
            <a:prstGeom prst="rect">
              <a:avLst/>
            </a:prstGeom>
            <a:solidFill>
              <a:srgbClr val="DEEBF7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48" tIns="60948" rIns="60948" bIns="60948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48" tIns="60948" rIns="60948" bIns="6094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71146" y="6409078"/>
            <a:ext cx="303519" cy="312399"/>
          </a:xfrm>
          <a:prstGeom prst="rect">
            <a:avLst/>
          </a:prstGeom>
          <a:ln w="12700">
            <a:miter lim="400000"/>
          </a:ln>
        </p:spPr>
        <p:txBody>
          <a:bodyPr wrap="none" lIns="60948" tIns="60948" rIns="60948" bIns="60948" anchor="b">
            <a:spAutoFit/>
          </a:bodyPr>
          <a:lstStyle>
            <a:lvl1pPr algn="r">
              <a:defRPr sz="1200">
                <a:solidFill>
                  <a:srgbClr val="222A3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1218987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843C0B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l" defTabSz="1218987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843C0B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l" defTabSz="1218987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843C0B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l" defTabSz="1218987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843C0B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l" defTabSz="1218987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843C0B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1218987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843C0B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1218987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843C0B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1218987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843C0B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1218987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843C0B"/>
          </a:solidFill>
          <a:uFillTx/>
          <a:latin typeface="+mn-lt"/>
          <a:ea typeface="+mn-ea"/>
          <a:cs typeface="+mn-cs"/>
          <a:sym typeface="Century Gothic"/>
        </a:defRPr>
      </a:lvl9pPr>
    </p:titleStyle>
    <p:bodyStyle>
      <a:lvl1pPr marL="304746" marR="0" indent="-304746" algn="l" defTabSz="1218987" rtl="0" latinLnBrk="0">
        <a:lnSpc>
          <a:spcPct val="95000"/>
        </a:lnSpc>
        <a:spcBef>
          <a:spcPts val="1800"/>
        </a:spcBef>
        <a:spcAft>
          <a:spcPts val="0"/>
        </a:spcAft>
        <a:buClr>
          <a:srgbClr val="385724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1pPr>
      <a:lvl2pPr marL="792341" marR="0" indent="-365696" algn="l" defTabSz="1218987" rtl="0" latinLnBrk="0">
        <a:lnSpc>
          <a:spcPct val="95000"/>
        </a:lnSpc>
        <a:spcBef>
          <a:spcPts val="1800"/>
        </a:spcBef>
        <a:spcAft>
          <a:spcPts val="0"/>
        </a:spcAft>
        <a:buClr>
          <a:srgbClr val="385724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2pPr>
      <a:lvl3pPr marL="1259619" marR="0" indent="-406329" algn="l" defTabSz="1218987" rtl="0" latinLnBrk="0">
        <a:lnSpc>
          <a:spcPct val="95000"/>
        </a:lnSpc>
        <a:spcBef>
          <a:spcPts val="1800"/>
        </a:spcBef>
        <a:spcAft>
          <a:spcPts val="0"/>
        </a:spcAft>
        <a:buClr>
          <a:srgbClr val="385724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3pPr>
      <a:lvl4pPr marL="1686265" marR="0" indent="-406329" algn="l" defTabSz="1218987" rtl="0" latinLnBrk="0">
        <a:lnSpc>
          <a:spcPct val="95000"/>
        </a:lnSpc>
        <a:spcBef>
          <a:spcPts val="1800"/>
        </a:spcBef>
        <a:spcAft>
          <a:spcPts val="0"/>
        </a:spcAft>
        <a:buClr>
          <a:srgbClr val="385724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4pPr>
      <a:lvl5pPr marL="2112910" marR="0" indent="-406329" algn="l" defTabSz="1218987" rtl="0" latinLnBrk="0">
        <a:lnSpc>
          <a:spcPct val="95000"/>
        </a:lnSpc>
        <a:spcBef>
          <a:spcPts val="1800"/>
        </a:spcBef>
        <a:spcAft>
          <a:spcPts val="0"/>
        </a:spcAft>
        <a:buClr>
          <a:srgbClr val="385724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133225" algn="l" defTabSz="1218987" rtl="0" latinLnBrk="0">
        <a:lnSpc>
          <a:spcPct val="95000"/>
        </a:lnSpc>
        <a:spcBef>
          <a:spcPts val="1800"/>
        </a:spcBef>
        <a:spcAft>
          <a:spcPts val="0"/>
        </a:spcAft>
        <a:buClr>
          <a:srgbClr val="385724"/>
        </a:buClr>
        <a:buSzTx/>
        <a:buFont typeface="Arial"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6pPr>
      <a:lvl7pPr marL="2940872" marR="0" indent="-381000" algn="l" defTabSz="1218987" rtl="0" latinLnBrk="0">
        <a:lnSpc>
          <a:spcPct val="95000"/>
        </a:lnSpc>
        <a:spcBef>
          <a:spcPts val="1800"/>
        </a:spcBef>
        <a:spcAft>
          <a:spcPts val="0"/>
        </a:spcAft>
        <a:buClr>
          <a:srgbClr val="385724"/>
        </a:buClr>
        <a:buSzPct val="9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7pPr>
      <a:lvl8pPr marL="3367516" marR="0" indent="-381000" algn="l" defTabSz="1218987" rtl="0" latinLnBrk="0">
        <a:lnSpc>
          <a:spcPct val="95000"/>
        </a:lnSpc>
        <a:spcBef>
          <a:spcPts val="1800"/>
        </a:spcBef>
        <a:spcAft>
          <a:spcPts val="0"/>
        </a:spcAft>
        <a:buClr>
          <a:srgbClr val="385724"/>
        </a:buClr>
        <a:buSzPct val="9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8pPr>
      <a:lvl9pPr marL="3855111" marR="0" indent="-381000" algn="l" defTabSz="1218987" rtl="0" latinLnBrk="0">
        <a:lnSpc>
          <a:spcPct val="95000"/>
        </a:lnSpc>
        <a:spcBef>
          <a:spcPts val="1800"/>
        </a:spcBef>
        <a:spcAft>
          <a:spcPts val="0"/>
        </a:spcAft>
        <a:buClr>
          <a:srgbClr val="385724"/>
        </a:buClr>
        <a:buSzPct val="9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9pPr>
    </p:bodyStyle>
    <p:otherStyle>
      <a:lvl1pPr marL="0" marR="0" indent="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609492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1218987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82848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2437973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3047467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365696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4266453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4875946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>
            <a:spLocks noGrp="1"/>
          </p:cNvSpPr>
          <p:nvPr>
            <p:ph type="ctrTitle"/>
          </p:nvPr>
        </p:nvSpPr>
        <p:spPr>
          <a:xfrm>
            <a:off x="4879346" y="1498600"/>
            <a:ext cx="7008574" cy="3298826"/>
          </a:xfrm>
          <a:prstGeom prst="rect">
            <a:avLst/>
          </a:prstGeom>
        </p:spPr>
        <p:txBody>
          <a:bodyPr/>
          <a:lstStyle/>
          <a:p>
            <a:r>
              <a:rPr dirty="0"/>
              <a:t>READING IS FUN!</a:t>
            </a:r>
          </a:p>
        </p:txBody>
      </p:sp>
      <p:sp>
        <p:nvSpPr>
          <p:cNvPr id="110" name="Subtitle 4"/>
          <p:cNvSpPr txBox="1">
            <a:spLocks noGrp="1"/>
          </p:cNvSpPr>
          <p:nvPr>
            <p:ph type="subTitle" sz="quarter" idx="1"/>
          </p:nvPr>
        </p:nvSpPr>
        <p:spPr>
          <a:xfrm>
            <a:off x="4879346" y="4927600"/>
            <a:ext cx="7008574" cy="1244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Track </a:t>
            </a:r>
            <a:r>
              <a:rPr lang="en-US" dirty="0"/>
              <a:t>r</a:t>
            </a:r>
            <a:r>
              <a:rPr dirty="0"/>
              <a:t>eading progress from anywhere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sz="1700" dirty="0"/>
              <a:t>Members: Kate Foust, Sanjay Patil, Noe Hernandez, Ian Hooper</a:t>
            </a:r>
            <a:endParaRPr sz="17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/>
          <a:lstStyle/>
          <a:p>
            <a:r>
              <a:t>Application Concept</a:t>
            </a:r>
          </a:p>
        </p:txBody>
      </p:sp>
      <p:sp>
        <p:nvSpPr>
          <p:cNvPr id="11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Schools need a fun way to engage with students as they begin their journey as readers. So we created an app that takes the old-fashioned sticker system… and virtualized it. </a:t>
            </a:r>
          </a:p>
          <a:p>
            <a:pPr marL="0" indent="0">
              <a:buClrTx/>
              <a:buSzTx/>
              <a:buFontTx/>
              <a:buNone/>
            </a:pPr>
            <a:r>
              <a:t>The Reading is Fun! app lets teachers create a reading list for their students and establish a sticker reward system when students finish a book. On a separate page, students can see the book they’re currently working on, request books they want to read, and track their overall process on a sticker board.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/>
          <a:lstStyle/>
          <a:p>
            <a:r>
              <a:rPr dirty="0"/>
              <a:t>Motivation</a:t>
            </a:r>
          </a:p>
        </p:txBody>
      </p:sp>
      <p:sp>
        <p:nvSpPr>
          <p:cNvPr id="11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/>
          <a:lstStyle/>
          <a:p>
            <a:r>
              <a:rPr dirty="0"/>
              <a:t>We wanted to create a fun and enjoyable way for younger students to track their reading progress.</a:t>
            </a:r>
          </a:p>
          <a:p>
            <a:r>
              <a:rPr dirty="0"/>
              <a:t>We also think that teachers</a:t>
            </a:r>
            <a:r>
              <a:rPr lang="en-US" dirty="0"/>
              <a:t> need to</a:t>
            </a:r>
            <a:r>
              <a:rPr dirty="0"/>
              <a:t> play an important role in the student’s reading</a:t>
            </a:r>
            <a:r>
              <a:rPr lang="en-US" dirty="0"/>
              <a:t> journey</a:t>
            </a:r>
            <a:r>
              <a:rPr dirty="0"/>
              <a:t>. </a:t>
            </a:r>
          </a:p>
          <a:p>
            <a:pPr marL="731391" lvl="1" indent="-304746">
              <a:spcBef>
                <a:spcPts val="1000"/>
              </a:spcBef>
              <a:buFont typeface="Century Gothic"/>
              <a:defRPr sz="2000"/>
            </a:pPr>
            <a:r>
              <a:rPr dirty="0"/>
              <a:t>Teachers will have a better understanding of books that are within the student’s comprehension. </a:t>
            </a:r>
          </a:p>
          <a:p>
            <a:pPr marL="731391" lvl="1" indent="-304746">
              <a:spcBef>
                <a:spcPts val="1000"/>
              </a:spcBef>
              <a:buFont typeface="Century Gothic"/>
              <a:defRPr sz="2000"/>
            </a:pPr>
            <a:r>
              <a:rPr dirty="0"/>
              <a:t>Teachers should be able to </a:t>
            </a:r>
            <a:r>
              <a:rPr lang="en-US" dirty="0"/>
              <a:t>interactively assign deadlines as a means for additional motivation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/>
          <a:lstStyle/>
          <a:p>
            <a:r>
              <a:rPr dirty="0"/>
              <a:t>Design Process</a:t>
            </a:r>
          </a:p>
        </p:txBody>
      </p:sp>
      <p:sp>
        <p:nvSpPr>
          <p:cNvPr id="11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/>
          <a:lstStyle/>
          <a:p>
            <a:pPr marL="301699" indent="-301699" defTabSz="1206797">
              <a:lnSpc>
                <a:spcPct val="76000"/>
              </a:lnSpc>
              <a:spcBef>
                <a:spcPts val="1700"/>
              </a:spcBef>
              <a:defRPr sz="2178"/>
            </a:pPr>
            <a:r>
              <a:rPr dirty="0"/>
              <a:t>Three pages</a:t>
            </a:r>
            <a:r>
              <a:rPr lang="en-US" dirty="0"/>
              <a:t> split between team</a:t>
            </a:r>
            <a:r>
              <a:rPr dirty="0"/>
              <a:t>:</a:t>
            </a:r>
          </a:p>
          <a:p>
            <a:pPr marL="724078" lvl="1" indent="-301699" defTabSz="1206797">
              <a:lnSpc>
                <a:spcPct val="76000"/>
              </a:lnSpc>
              <a:spcBef>
                <a:spcPts val="900"/>
              </a:spcBef>
              <a:buFont typeface="Century Gothic"/>
              <a:defRPr sz="1782"/>
            </a:pPr>
            <a:r>
              <a:rPr dirty="0"/>
              <a:t>Teacher Portal</a:t>
            </a:r>
            <a:r>
              <a:rPr lang="en-US" dirty="0"/>
              <a:t> - Sanjay</a:t>
            </a:r>
            <a:endParaRPr dirty="0"/>
          </a:p>
          <a:p>
            <a:pPr marL="724078" lvl="1" indent="-301699" defTabSz="1206797">
              <a:lnSpc>
                <a:spcPct val="76000"/>
              </a:lnSpc>
              <a:spcBef>
                <a:spcPts val="900"/>
              </a:spcBef>
              <a:buFont typeface="Century Gothic"/>
              <a:defRPr sz="1782"/>
            </a:pPr>
            <a:r>
              <a:rPr dirty="0"/>
              <a:t>Student Portal</a:t>
            </a:r>
            <a:r>
              <a:rPr lang="en-US" dirty="0"/>
              <a:t> – Kate/Ian</a:t>
            </a:r>
            <a:endParaRPr dirty="0"/>
          </a:p>
          <a:p>
            <a:pPr marL="724078" lvl="1" indent="-301699" defTabSz="1206797">
              <a:lnSpc>
                <a:spcPct val="76000"/>
              </a:lnSpc>
              <a:spcBef>
                <a:spcPts val="900"/>
              </a:spcBef>
              <a:buFont typeface="Century Gothic"/>
              <a:defRPr sz="1782"/>
            </a:pPr>
            <a:r>
              <a:rPr lang="en-US" dirty="0"/>
              <a:t>Book</a:t>
            </a:r>
            <a:r>
              <a:rPr dirty="0"/>
              <a:t> Portal</a:t>
            </a:r>
            <a:r>
              <a:rPr lang="en-US" dirty="0"/>
              <a:t> - Noe</a:t>
            </a:r>
            <a:endParaRPr dirty="0"/>
          </a:p>
          <a:p>
            <a:pPr marL="301699" indent="-301699" defTabSz="1206797">
              <a:lnSpc>
                <a:spcPct val="76000"/>
              </a:lnSpc>
              <a:spcBef>
                <a:spcPts val="1700"/>
              </a:spcBef>
              <a:defRPr sz="2178"/>
            </a:pPr>
            <a:r>
              <a:rPr dirty="0"/>
              <a:t>We started the process by determining which API we could use to obtain book information (Teacher Portal)</a:t>
            </a:r>
          </a:p>
          <a:p>
            <a:pPr marL="301699" indent="-301699" defTabSz="1206797">
              <a:lnSpc>
                <a:spcPct val="76000"/>
              </a:lnSpc>
              <a:spcBef>
                <a:spcPts val="1700"/>
              </a:spcBef>
              <a:defRPr sz="2178"/>
            </a:pPr>
            <a:r>
              <a:rPr dirty="0"/>
              <a:t>We then figured out how to implement the API into a calendar for tracking (Teacher Portal)</a:t>
            </a:r>
          </a:p>
          <a:p>
            <a:pPr marL="301699" indent="-301699" defTabSz="1206797">
              <a:lnSpc>
                <a:spcPct val="76000"/>
              </a:lnSpc>
              <a:spcBef>
                <a:spcPts val="1700"/>
              </a:spcBef>
              <a:defRPr sz="2178"/>
            </a:pPr>
            <a:r>
              <a:rPr dirty="0"/>
              <a:t>Following that we worked on interacting the Student Portal &amp; </a:t>
            </a:r>
            <a:r>
              <a:rPr lang="en-US" dirty="0"/>
              <a:t>Book</a:t>
            </a:r>
            <a:r>
              <a:rPr dirty="0"/>
              <a:t> Portal with the information on the Teacher Portal</a:t>
            </a:r>
          </a:p>
          <a:p>
            <a:pPr marL="301699" indent="-301699" defTabSz="1206797">
              <a:lnSpc>
                <a:spcPct val="76000"/>
              </a:lnSpc>
              <a:spcBef>
                <a:spcPts val="1700"/>
              </a:spcBef>
              <a:defRPr sz="2178"/>
            </a:pPr>
            <a:r>
              <a:rPr dirty="0"/>
              <a:t>The team mutually worked on the CSS layout while implementing APIs and Firebase storage for tracking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/>
          <a:lstStyle/>
          <a:p>
            <a:r>
              <a:t>Technologies Used</a:t>
            </a:r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5500"/>
              </a:lnSpc>
            </a:pPr>
            <a:r>
              <a:t>HTML</a:t>
            </a:r>
          </a:p>
          <a:p>
            <a:pPr>
              <a:lnSpc>
                <a:spcPct val="85500"/>
              </a:lnSpc>
            </a:pPr>
            <a:r>
              <a:t>CSS / Bootstrap</a:t>
            </a:r>
          </a:p>
          <a:p>
            <a:pPr>
              <a:lnSpc>
                <a:spcPct val="85500"/>
              </a:lnSpc>
            </a:pPr>
            <a:r>
              <a:t>Javascript / Jquery / Bootstrap JS library</a:t>
            </a:r>
          </a:p>
          <a:p>
            <a:pPr>
              <a:lnSpc>
                <a:spcPct val="85500"/>
              </a:lnSpc>
            </a:pPr>
            <a:r>
              <a:t>Google Books API</a:t>
            </a:r>
          </a:p>
          <a:p>
            <a:pPr>
              <a:lnSpc>
                <a:spcPct val="85500"/>
              </a:lnSpc>
            </a:pPr>
            <a:r>
              <a:t>Full Calendar Library Plugin</a:t>
            </a:r>
          </a:p>
          <a:p>
            <a:pPr>
              <a:lnSpc>
                <a:spcPct val="85500"/>
              </a:lnSpc>
            </a:pPr>
            <a:r>
              <a:t>Moment.js</a:t>
            </a:r>
          </a:p>
          <a:p>
            <a:pPr>
              <a:lnSpc>
                <a:spcPct val="85500"/>
              </a:lnSpc>
            </a:pPr>
            <a:r>
              <a:t>Giphy API</a:t>
            </a:r>
          </a:p>
          <a:p>
            <a:pPr>
              <a:lnSpc>
                <a:spcPct val="85500"/>
              </a:lnSpc>
            </a:pPr>
            <a:r>
              <a:t>Firebase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/>
          <a:lstStyle/>
          <a:p>
            <a:r>
              <a:t>Challenges</a:t>
            </a:r>
          </a:p>
        </p:txBody>
      </p:sp>
      <p:sp>
        <p:nvSpPr>
          <p:cNvPr id="12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/>
          <a:lstStyle/>
          <a:p>
            <a:r>
              <a:t>Finding an API for the stickers</a:t>
            </a:r>
          </a:p>
          <a:p>
            <a:r>
              <a:t>When merging files in in Github, some CSS was getting overwritten by Bootstrap. Ended up putting style directly in html tag</a:t>
            </a:r>
          </a:p>
          <a:p>
            <a:r>
              <a:t>Using Firebase to make calls and display various information on multiple pages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/>
          <a:lstStyle/>
          <a:p>
            <a:r>
              <a:t>Future Development</a:t>
            </a:r>
          </a:p>
        </p:txBody>
      </p:sp>
      <p:sp>
        <p:nvSpPr>
          <p:cNvPr id="12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/>
          <a:lstStyle/>
          <a:p>
            <a:r>
              <a:rPr dirty="0"/>
              <a:t>Make call to Firebase and display reading sample on </a:t>
            </a:r>
            <a:r>
              <a:rPr lang="en-US" dirty="0"/>
              <a:t>Book</a:t>
            </a:r>
            <a:r>
              <a:rPr dirty="0"/>
              <a:t> Portal</a:t>
            </a:r>
          </a:p>
          <a:p>
            <a:r>
              <a:rPr dirty="0"/>
              <a:t>Include reading statistics (count of books read, percentages for student progress) on Teacher Portal</a:t>
            </a:r>
          </a:p>
          <a:p>
            <a:r>
              <a:rPr dirty="0"/>
              <a:t>Enhance Teacher Portal so that multiple students can be tracked simultaneously</a:t>
            </a:r>
          </a:p>
          <a:p>
            <a:r>
              <a:rPr dirty="0"/>
              <a:t>Allow students to see other student pages (but not update) in order to further motivate students to read more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ass open house presentation">
  <a:themeElements>
    <a:clrScheme name="Class open house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lass open house presentation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Class open house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lass open house presentation">
  <a:themeElements>
    <a:clrScheme name="Class open house presentation">
      <a:dk1>
        <a:srgbClr val="44546A"/>
      </a:dk1>
      <a:lt1>
        <a:srgbClr val="6A4D2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lass open house presentation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Class open house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407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Class open house presentation</vt:lpstr>
      <vt:lpstr>READING IS FUN!</vt:lpstr>
      <vt:lpstr>Application Concept</vt:lpstr>
      <vt:lpstr>Motivation</vt:lpstr>
      <vt:lpstr>Design Process</vt:lpstr>
      <vt:lpstr>Technologies Used</vt:lpstr>
      <vt:lpstr>Challenges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IS FUN!</dc:title>
  <dc:creator>Ian Hooper</dc:creator>
  <cp:lastModifiedBy>Ian Hooper</cp:lastModifiedBy>
  <cp:revision>13</cp:revision>
  <dcterms:modified xsi:type="dcterms:W3CDTF">2020-01-28T03:58:11Z</dcterms:modified>
</cp:coreProperties>
</file>