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34"/>
  </p:notesMasterIdLst>
  <p:sldIdLst>
    <p:sldId id="256" r:id="rId2"/>
    <p:sldId id="257" r:id="rId3"/>
    <p:sldId id="258" r:id="rId4"/>
    <p:sldId id="260" r:id="rId5"/>
    <p:sldId id="282" r:id="rId6"/>
    <p:sldId id="259" r:id="rId7"/>
    <p:sldId id="283" r:id="rId8"/>
    <p:sldId id="261" r:id="rId9"/>
    <p:sldId id="262" r:id="rId10"/>
    <p:sldId id="263" r:id="rId11"/>
    <p:sldId id="264" r:id="rId12"/>
    <p:sldId id="284" r:id="rId13"/>
    <p:sldId id="265" r:id="rId14"/>
    <p:sldId id="267" r:id="rId15"/>
    <p:sldId id="266" r:id="rId16"/>
    <p:sldId id="268" r:id="rId17"/>
    <p:sldId id="270" r:id="rId18"/>
    <p:sldId id="269" r:id="rId19"/>
    <p:sldId id="271" r:id="rId20"/>
    <p:sldId id="272" r:id="rId21"/>
    <p:sldId id="273" r:id="rId22"/>
    <p:sldId id="274" r:id="rId23"/>
    <p:sldId id="275" r:id="rId24"/>
    <p:sldId id="276" r:id="rId25"/>
    <p:sldId id="277" r:id="rId26"/>
    <p:sldId id="278" r:id="rId27"/>
    <p:sldId id="279" r:id="rId28"/>
    <p:sldId id="280" r:id="rId29"/>
    <p:sldId id="281"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2" d="100"/>
          <a:sy n="102" d="100"/>
        </p:scale>
        <p:origin x="13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450D9-F4E5-42EC-86AF-09452CE51C57}" type="datetimeFigureOut">
              <a:rPr lang="en-US" smtClean="0"/>
              <a:t>01/28/2025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28896A-8930-487F-B0E0-A3F55BC159DB}" type="slidenum">
              <a:rPr lang="en-US" smtClean="0"/>
              <a:t>‹#›</a:t>
            </a:fld>
            <a:endParaRPr lang="en-US"/>
          </a:p>
        </p:txBody>
      </p:sp>
    </p:spTree>
    <p:extLst>
      <p:ext uri="{BB962C8B-B14F-4D97-AF65-F5344CB8AC3E}">
        <p14:creationId xmlns:p14="http://schemas.microsoft.com/office/powerpoint/2010/main" val="1893124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28896A-8930-487F-B0E0-A3F55BC159DB}" type="slidenum">
              <a:rPr lang="en-US" smtClean="0"/>
              <a:t>1</a:t>
            </a:fld>
            <a:endParaRPr lang="en-US"/>
          </a:p>
        </p:txBody>
      </p:sp>
    </p:spTree>
    <p:extLst>
      <p:ext uri="{BB962C8B-B14F-4D97-AF65-F5344CB8AC3E}">
        <p14:creationId xmlns:p14="http://schemas.microsoft.com/office/powerpoint/2010/main" val="2665318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28896A-8930-487F-B0E0-A3F55BC159DB}" type="slidenum">
              <a:rPr lang="en-US" smtClean="0"/>
              <a:t>10</a:t>
            </a:fld>
            <a:endParaRPr lang="en-US"/>
          </a:p>
        </p:txBody>
      </p:sp>
    </p:spTree>
    <p:extLst>
      <p:ext uri="{BB962C8B-B14F-4D97-AF65-F5344CB8AC3E}">
        <p14:creationId xmlns:p14="http://schemas.microsoft.com/office/powerpoint/2010/main" val="3017840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28896A-8930-487F-B0E0-A3F55BC159DB}" type="slidenum">
              <a:rPr lang="en-US" smtClean="0"/>
              <a:t>11</a:t>
            </a:fld>
            <a:endParaRPr lang="en-US"/>
          </a:p>
        </p:txBody>
      </p:sp>
    </p:spTree>
    <p:extLst>
      <p:ext uri="{BB962C8B-B14F-4D97-AF65-F5344CB8AC3E}">
        <p14:creationId xmlns:p14="http://schemas.microsoft.com/office/powerpoint/2010/main" val="3983827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28896A-8930-487F-B0E0-A3F55BC159DB}" type="slidenum">
              <a:rPr lang="en-US" smtClean="0"/>
              <a:t>12</a:t>
            </a:fld>
            <a:endParaRPr lang="en-US"/>
          </a:p>
        </p:txBody>
      </p:sp>
    </p:spTree>
    <p:extLst>
      <p:ext uri="{BB962C8B-B14F-4D97-AF65-F5344CB8AC3E}">
        <p14:creationId xmlns:p14="http://schemas.microsoft.com/office/powerpoint/2010/main" val="693413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28896A-8930-487F-B0E0-A3F55BC159DB}" type="slidenum">
              <a:rPr lang="en-US" smtClean="0"/>
              <a:t>13</a:t>
            </a:fld>
            <a:endParaRPr lang="en-US"/>
          </a:p>
        </p:txBody>
      </p:sp>
    </p:spTree>
    <p:extLst>
      <p:ext uri="{BB962C8B-B14F-4D97-AF65-F5344CB8AC3E}">
        <p14:creationId xmlns:p14="http://schemas.microsoft.com/office/powerpoint/2010/main" val="196236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28896A-8930-487F-B0E0-A3F55BC159DB}" type="slidenum">
              <a:rPr lang="en-US" smtClean="0"/>
              <a:t>14</a:t>
            </a:fld>
            <a:endParaRPr lang="en-US"/>
          </a:p>
        </p:txBody>
      </p:sp>
    </p:spTree>
    <p:extLst>
      <p:ext uri="{BB962C8B-B14F-4D97-AF65-F5344CB8AC3E}">
        <p14:creationId xmlns:p14="http://schemas.microsoft.com/office/powerpoint/2010/main" val="2236794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28896A-8930-487F-B0E0-A3F55BC159DB}" type="slidenum">
              <a:rPr lang="en-US" smtClean="0"/>
              <a:t>15</a:t>
            </a:fld>
            <a:endParaRPr lang="en-US"/>
          </a:p>
        </p:txBody>
      </p:sp>
    </p:spTree>
    <p:extLst>
      <p:ext uri="{BB962C8B-B14F-4D97-AF65-F5344CB8AC3E}">
        <p14:creationId xmlns:p14="http://schemas.microsoft.com/office/powerpoint/2010/main" val="421120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28896A-8930-487F-B0E0-A3F55BC159DB}" type="slidenum">
              <a:rPr lang="en-US" smtClean="0"/>
              <a:t>16</a:t>
            </a:fld>
            <a:endParaRPr lang="en-US"/>
          </a:p>
        </p:txBody>
      </p:sp>
    </p:spTree>
    <p:extLst>
      <p:ext uri="{BB962C8B-B14F-4D97-AF65-F5344CB8AC3E}">
        <p14:creationId xmlns:p14="http://schemas.microsoft.com/office/powerpoint/2010/main" val="3663792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28896A-8930-487F-B0E0-A3F55BC159DB}" type="slidenum">
              <a:rPr lang="en-US" smtClean="0"/>
              <a:t>17</a:t>
            </a:fld>
            <a:endParaRPr lang="en-US"/>
          </a:p>
        </p:txBody>
      </p:sp>
    </p:spTree>
    <p:extLst>
      <p:ext uri="{BB962C8B-B14F-4D97-AF65-F5344CB8AC3E}">
        <p14:creationId xmlns:p14="http://schemas.microsoft.com/office/powerpoint/2010/main" val="2247378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28896A-8930-487F-B0E0-A3F55BC159DB}" type="slidenum">
              <a:rPr lang="en-US" smtClean="0"/>
              <a:t>18</a:t>
            </a:fld>
            <a:endParaRPr lang="en-US"/>
          </a:p>
        </p:txBody>
      </p:sp>
    </p:spTree>
    <p:extLst>
      <p:ext uri="{BB962C8B-B14F-4D97-AF65-F5344CB8AC3E}">
        <p14:creationId xmlns:p14="http://schemas.microsoft.com/office/powerpoint/2010/main" val="2258426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28896A-8930-487F-B0E0-A3F55BC159DB}" type="slidenum">
              <a:rPr lang="en-US" smtClean="0"/>
              <a:t>19</a:t>
            </a:fld>
            <a:endParaRPr lang="en-US"/>
          </a:p>
        </p:txBody>
      </p:sp>
    </p:spTree>
    <p:extLst>
      <p:ext uri="{BB962C8B-B14F-4D97-AF65-F5344CB8AC3E}">
        <p14:creationId xmlns:p14="http://schemas.microsoft.com/office/powerpoint/2010/main" val="2166228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28896A-8930-487F-B0E0-A3F55BC159DB}" type="slidenum">
              <a:rPr lang="en-US" smtClean="0"/>
              <a:t>2</a:t>
            </a:fld>
            <a:endParaRPr lang="en-US"/>
          </a:p>
        </p:txBody>
      </p:sp>
    </p:spTree>
    <p:extLst>
      <p:ext uri="{BB962C8B-B14F-4D97-AF65-F5344CB8AC3E}">
        <p14:creationId xmlns:p14="http://schemas.microsoft.com/office/powerpoint/2010/main" val="14805742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28896A-8930-487F-B0E0-A3F55BC159DB}" type="slidenum">
              <a:rPr lang="en-US" smtClean="0"/>
              <a:t>20</a:t>
            </a:fld>
            <a:endParaRPr lang="en-US"/>
          </a:p>
        </p:txBody>
      </p:sp>
    </p:spTree>
    <p:extLst>
      <p:ext uri="{BB962C8B-B14F-4D97-AF65-F5344CB8AC3E}">
        <p14:creationId xmlns:p14="http://schemas.microsoft.com/office/powerpoint/2010/main" val="25404023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28896A-8930-487F-B0E0-A3F55BC159DB}" type="slidenum">
              <a:rPr lang="en-US" smtClean="0"/>
              <a:t>21</a:t>
            </a:fld>
            <a:endParaRPr lang="en-US"/>
          </a:p>
        </p:txBody>
      </p:sp>
    </p:spTree>
    <p:extLst>
      <p:ext uri="{BB962C8B-B14F-4D97-AF65-F5344CB8AC3E}">
        <p14:creationId xmlns:p14="http://schemas.microsoft.com/office/powerpoint/2010/main" val="2060449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28896A-8930-487F-B0E0-A3F55BC159DB}" type="slidenum">
              <a:rPr lang="en-US" smtClean="0"/>
              <a:t>22</a:t>
            </a:fld>
            <a:endParaRPr lang="en-US"/>
          </a:p>
        </p:txBody>
      </p:sp>
    </p:spTree>
    <p:extLst>
      <p:ext uri="{BB962C8B-B14F-4D97-AF65-F5344CB8AC3E}">
        <p14:creationId xmlns:p14="http://schemas.microsoft.com/office/powerpoint/2010/main" val="3721015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28896A-8930-487F-B0E0-A3F55BC159DB}" type="slidenum">
              <a:rPr lang="en-US" smtClean="0"/>
              <a:t>23</a:t>
            </a:fld>
            <a:endParaRPr lang="en-US"/>
          </a:p>
        </p:txBody>
      </p:sp>
    </p:spTree>
    <p:extLst>
      <p:ext uri="{BB962C8B-B14F-4D97-AF65-F5344CB8AC3E}">
        <p14:creationId xmlns:p14="http://schemas.microsoft.com/office/powerpoint/2010/main" val="25163638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28896A-8930-487F-B0E0-A3F55BC159DB}" type="slidenum">
              <a:rPr lang="en-US" smtClean="0"/>
              <a:t>24</a:t>
            </a:fld>
            <a:endParaRPr lang="en-US"/>
          </a:p>
        </p:txBody>
      </p:sp>
    </p:spTree>
    <p:extLst>
      <p:ext uri="{BB962C8B-B14F-4D97-AF65-F5344CB8AC3E}">
        <p14:creationId xmlns:p14="http://schemas.microsoft.com/office/powerpoint/2010/main" val="3550683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28896A-8930-487F-B0E0-A3F55BC159DB}" type="slidenum">
              <a:rPr lang="en-US" smtClean="0"/>
              <a:t>25</a:t>
            </a:fld>
            <a:endParaRPr lang="en-US"/>
          </a:p>
        </p:txBody>
      </p:sp>
    </p:spTree>
    <p:extLst>
      <p:ext uri="{BB962C8B-B14F-4D97-AF65-F5344CB8AC3E}">
        <p14:creationId xmlns:p14="http://schemas.microsoft.com/office/powerpoint/2010/main" val="1996765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28896A-8930-487F-B0E0-A3F55BC159DB}" type="slidenum">
              <a:rPr lang="en-US" smtClean="0"/>
              <a:t>26</a:t>
            </a:fld>
            <a:endParaRPr lang="en-US"/>
          </a:p>
        </p:txBody>
      </p:sp>
    </p:spTree>
    <p:extLst>
      <p:ext uri="{BB962C8B-B14F-4D97-AF65-F5344CB8AC3E}">
        <p14:creationId xmlns:p14="http://schemas.microsoft.com/office/powerpoint/2010/main" val="28202368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28896A-8930-487F-B0E0-A3F55BC159DB}" type="slidenum">
              <a:rPr lang="en-US" smtClean="0"/>
              <a:t>27</a:t>
            </a:fld>
            <a:endParaRPr lang="en-US"/>
          </a:p>
        </p:txBody>
      </p:sp>
    </p:spTree>
    <p:extLst>
      <p:ext uri="{BB962C8B-B14F-4D97-AF65-F5344CB8AC3E}">
        <p14:creationId xmlns:p14="http://schemas.microsoft.com/office/powerpoint/2010/main" val="1497830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28896A-8930-487F-B0E0-A3F55BC159DB}" type="slidenum">
              <a:rPr lang="en-US" smtClean="0"/>
              <a:t>28</a:t>
            </a:fld>
            <a:endParaRPr lang="en-US"/>
          </a:p>
        </p:txBody>
      </p:sp>
    </p:spTree>
    <p:extLst>
      <p:ext uri="{BB962C8B-B14F-4D97-AF65-F5344CB8AC3E}">
        <p14:creationId xmlns:p14="http://schemas.microsoft.com/office/powerpoint/2010/main" val="3293618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28896A-8930-487F-B0E0-A3F55BC159DB}" type="slidenum">
              <a:rPr lang="en-US" smtClean="0"/>
              <a:t>29</a:t>
            </a:fld>
            <a:endParaRPr lang="en-US"/>
          </a:p>
        </p:txBody>
      </p:sp>
    </p:spTree>
    <p:extLst>
      <p:ext uri="{BB962C8B-B14F-4D97-AF65-F5344CB8AC3E}">
        <p14:creationId xmlns:p14="http://schemas.microsoft.com/office/powerpoint/2010/main" val="4242707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28896A-8930-487F-B0E0-A3F55BC159DB}" type="slidenum">
              <a:rPr lang="en-US" smtClean="0"/>
              <a:t>3</a:t>
            </a:fld>
            <a:endParaRPr lang="en-US"/>
          </a:p>
        </p:txBody>
      </p:sp>
    </p:spTree>
    <p:extLst>
      <p:ext uri="{BB962C8B-B14F-4D97-AF65-F5344CB8AC3E}">
        <p14:creationId xmlns:p14="http://schemas.microsoft.com/office/powerpoint/2010/main" val="4238766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28896A-8930-487F-B0E0-A3F55BC159DB}" type="slidenum">
              <a:rPr lang="en-US" smtClean="0"/>
              <a:t>30</a:t>
            </a:fld>
            <a:endParaRPr lang="en-US"/>
          </a:p>
        </p:txBody>
      </p:sp>
    </p:spTree>
    <p:extLst>
      <p:ext uri="{BB962C8B-B14F-4D97-AF65-F5344CB8AC3E}">
        <p14:creationId xmlns:p14="http://schemas.microsoft.com/office/powerpoint/2010/main" val="4158526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28896A-8930-487F-B0E0-A3F55BC159DB}" type="slidenum">
              <a:rPr lang="en-US" smtClean="0"/>
              <a:t>31</a:t>
            </a:fld>
            <a:endParaRPr lang="en-US"/>
          </a:p>
        </p:txBody>
      </p:sp>
    </p:spTree>
    <p:extLst>
      <p:ext uri="{BB962C8B-B14F-4D97-AF65-F5344CB8AC3E}">
        <p14:creationId xmlns:p14="http://schemas.microsoft.com/office/powerpoint/2010/main" val="3122651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28896A-8930-487F-B0E0-A3F55BC159DB}" type="slidenum">
              <a:rPr lang="en-US" smtClean="0"/>
              <a:t>4</a:t>
            </a:fld>
            <a:endParaRPr lang="en-US"/>
          </a:p>
        </p:txBody>
      </p:sp>
    </p:spTree>
    <p:extLst>
      <p:ext uri="{BB962C8B-B14F-4D97-AF65-F5344CB8AC3E}">
        <p14:creationId xmlns:p14="http://schemas.microsoft.com/office/powerpoint/2010/main" val="3566649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28896A-8930-487F-B0E0-A3F55BC159DB}" type="slidenum">
              <a:rPr lang="en-US" smtClean="0"/>
              <a:t>5</a:t>
            </a:fld>
            <a:endParaRPr lang="en-US"/>
          </a:p>
        </p:txBody>
      </p:sp>
    </p:spTree>
    <p:extLst>
      <p:ext uri="{BB962C8B-B14F-4D97-AF65-F5344CB8AC3E}">
        <p14:creationId xmlns:p14="http://schemas.microsoft.com/office/powerpoint/2010/main" val="3335937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28896A-8930-487F-B0E0-A3F55BC159DB}" type="slidenum">
              <a:rPr lang="en-US" smtClean="0"/>
              <a:t>6</a:t>
            </a:fld>
            <a:endParaRPr lang="en-US"/>
          </a:p>
        </p:txBody>
      </p:sp>
    </p:spTree>
    <p:extLst>
      <p:ext uri="{BB962C8B-B14F-4D97-AF65-F5344CB8AC3E}">
        <p14:creationId xmlns:p14="http://schemas.microsoft.com/office/powerpoint/2010/main" val="3228695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28896A-8930-487F-B0E0-A3F55BC159DB}" type="slidenum">
              <a:rPr lang="en-US" smtClean="0"/>
              <a:t>7</a:t>
            </a:fld>
            <a:endParaRPr lang="en-US"/>
          </a:p>
        </p:txBody>
      </p:sp>
    </p:spTree>
    <p:extLst>
      <p:ext uri="{BB962C8B-B14F-4D97-AF65-F5344CB8AC3E}">
        <p14:creationId xmlns:p14="http://schemas.microsoft.com/office/powerpoint/2010/main" val="4151585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28896A-8930-487F-B0E0-A3F55BC159DB}" type="slidenum">
              <a:rPr lang="en-US" smtClean="0"/>
              <a:t>8</a:t>
            </a:fld>
            <a:endParaRPr lang="en-US"/>
          </a:p>
        </p:txBody>
      </p:sp>
    </p:spTree>
    <p:extLst>
      <p:ext uri="{BB962C8B-B14F-4D97-AF65-F5344CB8AC3E}">
        <p14:creationId xmlns:p14="http://schemas.microsoft.com/office/powerpoint/2010/main" val="4023839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28896A-8930-487F-B0E0-A3F55BC159DB}" type="slidenum">
              <a:rPr lang="en-US" smtClean="0"/>
              <a:t>9</a:t>
            </a:fld>
            <a:endParaRPr lang="en-US"/>
          </a:p>
        </p:txBody>
      </p:sp>
    </p:spTree>
    <p:extLst>
      <p:ext uri="{BB962C8B-B14F-4D97-AF65-F5344CB8AC3E}">
        <p14:creationId xmlns:p14="http://schemas.microsoft.com/office/powerpoint/2010/main" val="3406968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F082EC6-0994-4CC6-AF2B-549D4A0D5A6E}" type="datetime1">
              <a:rPr lang="en-US" smtClean="0"/>
              <a:t>01/28/2025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9684AA08-C5E5-4691-BE62-937925DB498C}" type="slidenum">
              <a:rPr lang="en-US" smtClean="0"/>
              <a:t>‹#›</a:t>
            </a:fld>
            <a:endParaRPr lang="en-US" dirty="0"/>
          </a:p>
        </p:txBody>
      </p:sp>
    </p:spTree>
    <p:extLst>
      <p:ext uri="{BB962C8B-B14F-4D97-AF65-F5344CB8AC3E}">
        <p14:creationId xmlns:p14="http://schemas.microsoft.com/office/powerpoint/2010/main" val="3532251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E016FB-4EAC-4775-AE2D-B072F3D94F85}" type="datetime1">
              <a:rPr lang="en-US" smtClean="0"/>
              <a:t>01/28/2025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84AA08-C5E5-4691-BE62-937925DB498C}" type="slidenum">
              <a:rPr lang="en-US" smtClean="0"/>
              <a:t>‹#›</a:t>
            </a:fld>
            <a:endParaRPr lang="en-US" dirty="0"/>
          </a:p>
        </p:txBody>
      </p:sp>
    </p:spTree>
    <p:extLst>
      <p:ext uri="{BB962C8B-B14F-4D97-AF65-F5344CB8AC3E}">
        <p14:creationId xmlns:p14="http://schemas.microsoft.com/office/powerpoint/2010/main" val="444480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C6C8A3CF-8B73-429B-AB7A-D878AB581554}" type="datetime1">
              <a:rPr lang="en-US" smtClean="0"/>
              <a:t>01/28/2025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9684AA08-C5E5-4691-BE62-937925DB498C}" type="slidenum">
              <a:rPr lang="en-US" smtClean="0"/>
              <a:t>‹#›</a:t>
            </a:fld>
            <a:endParaRPr lang="en-US" dirty="0"/>
          </a:p>
        </p:txBody>
      </p:sp>
    </p:spTree>
    <p:extLst>
      <p:ext uri="{BB962C8B-B14F-4D97-AF65-F5344CB8AC3E}">
        <p14:creationId xmlns:p14="http://schemas.microsoft.com/office/powerpoint/2010/main" val="1352145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199B47-2A2A-4C60-A727-E32B158518F0}" type="datetime1">
              <a:rPr lang="en-US" smtClean="0"/>
              <a:t>01/28/2025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9684AA08-C5E5-4691-BE62-937925DB498C}" type="slidenum">
              <a:rPr lang="en-US" smtClean="0"/>
              <a:t>‹#›</a:t>
            </a:fld>
            <a:endParaRPr lang="en-US" dirty="0"/>
          </a:p>
        </p:txBody>
      </p:sp>
    </p:spTree>
    <p:extLst>
      <p:ext uri="{BB962C8B-B14F-4D97-AF65-F5344CB8AC3E}">
        <p14:creationId xmlns:p14="http://schemas.microsoft.com/office/powerpoint/2010/main" val="2119327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005BF14-1316-4ED5-8392-9D3985320FA4}" type="datetime1">
              <a:rPr lang="en-US" smtClean="0"/>
              <a:t>01/28/2025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684AA08-C5E5-4691-BE62-937925DB498C}" type="slidenum">
              <a:rPr lang="en-US" smtClean="0"/>
              <a:t>‹#›</a:t>
            </a:fld>
            <a:endParaRPr lang="en-US" dirty="0"/>
          </a:p>
        </p:txBody>
      </p:sp>
    </p:spTree>
    <p:extLst>
      <p:ext uri="{BB962C8B-B14F-4D97-AF65-F5344CB8AC3E}">
        <p14:creationId xmlns:p14="http://schemas.microsoft.com/office/powerpoint/2010/main" val="3015646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A28EBDC-45CD-4C32-A2E5-68E0D08FB6ED}" type="datetime1">
              <a:rPr lang="en-US" smtClean="0"/>
              <a:t>01/28/2025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84AA08-C5E5-4691-BE62-937925DB498C}" type="slidenum">
              <a:rPr lang="en-US" smtClean="0"/>
              <a:t>‹#›</a:t>
            </a:fld>
            <a:endParaRPr lang="en-US" dirty="0"/>
          </a:p>
        </p:txBody>
      </p:sp>
    </p:spTree>
    <p:extLst>
      <p:ext uri="{BB962C8B-B14F-4D97-AF65-F5344CB8AC3E}">
        <p14:creationId xmlns:p14="http://schemas.microsoft.com/office/powerpoint/2010/main" val="861847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4EB4808-EB68-4300-B2C7-3B369ABF0C82}" type="datetime1">
              <a:rPr lang="en-US" smtClean="0"/>
              <a:t>01/28/2025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684AA08-C5E5-4691-BE62-937925DB498C}" type="slidenum">
              <a:rPr lang="en-US" smtClean="0"/>
              <a:t>‹#›</a:t>
            </a:fld>
            <a:endParaRPr lang="en-US" dirty="0"/>
          </a:p>
        </p:txBody>
      </p:sp>
    </p:spTree>
    <p:extLst>
      <p:ext uri="{BB962C8B-B14F-4D97-AF65-F5344CB8AC3E}">
        <p14:creationId xmlns:p14="http://schemas.microsoft.com/office/powerpoint/2010/main" val="4104180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1473EF5-3EE7-4116-86E9-65D6D5E8BB50}" type="datetime1">
              <a:rPr lang="en-US" smtClean="0"/>
              <a:t>01/28/2025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84AA08-C5E5-4691-BE62-937925DB498C}" type="slidenum">
              <a:rPr lang="en-US" smtClean="0"/>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990629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DA0272-BD11-4CFE-983F-DDAAF8E240CA}" type="datetime1">
              <a:rPr lang="en-US" smtClean="0"/>
              <a:t>01/28/2025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684AA08-C5E5-4691-BE62-937925DB498C}" type="slidenum">
              <a:rPr lang="en-US" smtClean="0"/>
              <a:t>‹#›</a:t>
            </a:fld>
            <a:endParaRPr lang="en-US" dirty="0"/>
          </a:p>
        </p:txBody>
      </p:sp>
    </p:spTree>
    <p:extLst>
      <p:ext uri="{BB962C8B-B14F-4D97-AF65-F5344CB8AC3E}">
        <p14:creationId xmlns:p14="http://schemas.microsoft.com/office/powerpoint/2010/main" val="3109864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latin typeface="Arial" panose="020B0604020202020204" pitchFamily="34" charset="0"/>
                <a:cs typeface="Arial" panose="020B0604020202020204" pitchFamily="34" charset="0"/>
              </a:defRPr>
            </a:lvl1pPr>
            <a:lvl2pPr>
              <a:defRPr sz="1800">
                <a:solidFill>
                  <a:schemeClr val="tx2"/>
                </a:solidFill>
                <a:latin typeface="Arial" panose="020B0604020202020204" pitchFamily="34" charset="0"/>
                <a:cs typeface="Arial" panose="020B0604020202020204" pitchFamily="34" charset="0"/>
              </a:defRPr>
            </a:lvl2pPr>
            <a:lvl3pPr>
              <a:defRPr sz="1600">
                <a:solidFill>
                  <a:schemeClr val="tx2"/>
                </a:solidFill>
                <a:latin typeface="Arial" panose="020B0604020202020204" pitchFamily="34" charset="0"/>
                <a:cs typeface="Arial" panose="020B0604020202020204" pitchFamily="34" charset="0"/>
              </a:defRPr>
            </a:lvl3pPr>
            <a:lvl4pPr>
              <a:defRPr sz="1400">
                <a:solidFill>
                  <a:schemeClr val="tx2"/>
                </a:solidFill>
                <a:latin typeface="Arial" panose="020B0604020202020204" pitchFamily="34" charset="0"/>
                <a:cs typeface="Arial" panose="020B0604020202020204" pitchFamily="34" charset="0"/>
              </a:defRPr>
            </a:lvl4pPr>
            <a:lvl5pPr>
              <a:defRPr sz="1400">
                <a:solidFill>
                  <a:schemeClr val="tx2"/>
                </a:solidFill>
                <a:latin typeface="Arial" panose="020B0604020202020204" pitchFamily="34" charset="0"/>
                <a:cs typeface="Arial" panose="020B0604020202020204" pitchFamily="34" charset="0"/>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latin typeface="Arial" panose="020B0604020202020204" pitchFamily="34" charset="0"/>
                <a:cs typeface="Arial" panose="020B0604020202020204" pitchFamily="34" charset="0"/>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27B8FCF-B0C6-4566-B3E5-6D0E98DABE63}" type="datetime1">
              <a:rPr lang="en-US" smtClean="0"/>
              <a:t>01/28/2025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684AA08-C5E5-4691-BE62-937925DB498C}" type="slidenum">
              <a:rPr lang="en-US" smtClean="0"/>
              <a:t>‹#›</a:t>
            </a:fld>
            <a:endParaRPr lang="en-US" dirty="0"/>
          </a:p>
        </p:txBody>
      </p:sp>
    </p:spTree>
    <p:extLst>
      <p:ext uri="{BB962C8B-B14F-4D97-AF65-F5344CB8AC3E}">
        <p14:creationId xmlns:p14="http://schemas.microsoft.com/office/powerpoint/2010/main" val="1354669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774478-3E02-4290-9CD0-2B2666A90592}" type="datetime1">
              <a:rPr lang="en-US" smtClean="0"/>
              <a:t>01/28/2025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84AA08-C5E5-4691-BE62-937925DB498C}" type="slidenum">
              <a:rPr lang="en-US" smtClean="0"/>
              <a:t>‹#›</a:t>
            </a:fld>
            <a:endParaRPr lang="en-US" dirty="0"/>
          </a:p>
        </p:txBody>
      </p:sp>
    </p:spTree>
    <p:extLst>
      <p:ext uri="{BB962C8B-B14F-4D97-AF65-F5344CB8AC3E}">
        <p14:creationId xmlns:p14="http://schemas.microsoft.com/office/powerpoint/2010/main" val="2244844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1F39E3B-B6C2-4ADF-88FB-7D2B303F3796}" type="datetime1">
              <a:rPr lang="en-US" smtClean="0"/>
              <a:t>01/28/2025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9684AA08-C5E5-4691-BE62-937925DB498C}" type="slidenum">
              <a:rPr lang="en-US" smtClean="0"/>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395460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cms.gov/medicare/icd-10/2022-icd-10-pcs" TargetMode="External"/><Relationship Id="rId2" Type="http://schemas.openxmlformats.org/officeDocument/2006/relationships/hyperlink" Target="https://www.cdc.gov/nchs/icd/icd10cm.htm" TargetMode="External"/><Relationship Id="rId1" Type="http://schemas.openxmlformats.org/officeDocument/2006/relationships/slideLayout" Target="../slideLayouts/slideLayout2.xml"/><Relationship Id="rId4" Type="http://schemas.openxmlformats.org/officeDocument/2006/relationships/hyperlink" Target="https://www.cms.gov/Medicare/Coding/HCPCSReleaseCodeSets/HCPCS-Quarterly-Updat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4A796-8FE4-4EE5-8840-7833151A99E6}"/>
              </a:ext>
            </a:extLst>
          </p:cNvPr>
          <p:cNvSpPr>
            <a:spLocks noGrp="1"/>
          </p:cNvSpPr>
          <p:nvPr>
            <p:ph type="ctrTitle"/>
          </p:nvPr>
        </p:nvSpPr>
        <p:spPr/>
        <p:txBody>
          <a:bodyPr>
            <a:normAutofit/>
          </a:bodyPr>
          <a:lstStyle/>
          <a:p>
            <a:r>
              <a:rPr lang="en-US" dirty="0">
                <a:latin typeface="Arial" panose="020B0604020202020204" pitchFamily="34" charset="0"/>
                <a:cs typeface="Arial" panose="020B0604020202020204" pitchFamily="34" charset="0"/>
              </a:rPr>
              <a:t>Katje’s Crash Course in claim code sets</a:t>
            </a:r>
          </a:p>
        </p:txBody>
      </p:sp>
      <p:sp>
        <p:nvSpPr>
          <p:cNvPr id="3" name="Subtitle 2">
            <a:extLst>
              <a:ext uri="{FF2B5EF4-FFF2-40B4-BE49-F238E27FC236}">
                <a16:creationId xmlns:a16="http://schemas.microsoft.com/office/drawing/2014/main" id="{4AAB8B33-A7B9-4D61-BB53-AAC0DF714773}"/>
              </a:ext>
            </a:extLst>
          </p:cNvPr>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With a special look at icd-10cm-pcs (FY2022 Code Sets)</a:t>
            </a:r>
          </a:p>
        </p:txBody>
      </p:sp>
    </p:spTree>
    <p:extLst>
      <p:ext uri="{BB962C8B-B14F-4D97-AF65-F5344CB8AC3E}">
        <p14:creationId xmlns:p14="http://schemas.microsoft.com/office/powerpoint/2010/main" val="1612650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BC262-0489-46A2-899B-BC1E72208E2C}"/>
              </a:ext>
            </a:extLst>
          </p:cNvPr>
          <p:cNvSpPr>
            <a:spLocks noGrp="1"/>
          </p:cNvSpPr>
          <p:nvPr>
            <p:ph type="title"/>
          </p:nvPr>
        </p:nvSpPr>
        <p:spPr/>
        <p:txBody>
          <a:bodyPr/>
          <a:lstStyle/>
          <a:p>
            <a:r>
              <a:rPr lang="en-US" dirty="0"/>
              <a:t>Example icd-10cm-pcs codeS</a:t>
            </a:r>
          </a:p>
        </p:txBody>
      </p:sp>
      <p:sp>
        <p:nvSpPr>
          <p:cNvPr id="3" name="Content Placeholder 2">
            <a:extLst>
              <a:ext uri="{FF2B5EF4-FFF2-40B4-BE49-F238E27FC236}">
                <a16:creationId xmlns:a16="http://schemas.microsoft.com/office/drawing/2014/main" id="{F4730D1E-6D27-470F-B8BD-9884A7986B36}"/>
              </a:ext>
            </a:extLst>
          </p:cNvPr>
          <p:cNvSpPr>
            <a:spLocks noGrp="1"/>
          </p:cNvSpPr>
          <p:nvPr>
            <p:ph idx="1"/>
          </p:nvPr>
        </p:nvSpPr>
        <p:spPr/>
        <p:txBody>
          <a:bodyPr>
            <a:normAutofit fontScale="92500"/>
          </a:bodyPr>
          <a:lstStyle/>
          <a:p>
            <a:r>
              <a:rPr lang="en-US" sz="3200" dirty="0"/>
              <a:t>03CH3Z7</a:t>
            </a:r>
          </a:p>
          <a:p>
            <a:pPr marL="0" indent="0">
              <a:buNone/>
            </a:pPr>
            <a:r>
              <a:rPr lang="en-US" sz="2400" dirty="0"/>
              <a:t>Extirpation of Matter from Right Common Carotid Artery using Stent Retriever, Percutaneous Approach</a:t>
            </a:r>
          </a:p>
          <a:p>
            <a:r>
              <a:rPr lang="en-US" sz="3200" dirty="0"/>
              <a:t>9WB4XFZ</a:t>
            </a:r>
          </a:p>
          <a:p>
            <a:pPr marL="0" indent="0">
              <a:buNone/>
            </a:pPr>
            <a:r>
              <a:rPr lang="en-US" sz="2400" dirty="0"/>
              <a:t>Chiropractic Manipulation of Sacrum, Direct Visceral</a:t>
            </a:r>
          </a:p>
          <a:p>
            <a:pPr>
              <a:buFont typeface="Wingdings" panose="05000000000000000000" pitchFamily="2" charset="2"/>
              <a:buChar char="§"/>
            </a:pPr>
            <a:r>
              <a:rPr lang="en-US" sz="3200" dirty="0"/>
              <a:t>B32R0ZZ</a:t>
            </a:r>
          </a:p>
          <a:p>
            <a:pPr marL="0" indent="0">
              <a:buNone/>
            </a:pPr>
            <a:r>
              <a:rPr lang="en-US" sz="2200" dirty="0"/>
              <a:t>Computerized Tomography (CT Scan) of Intracranial Arteries using High Osmolar Contrast</a:t>
            </a:r>
          </a:p>
        </p:txBody>
      </p:sp>
      <p:sp>
        <p:nvSpPr>
          <p:cNvPr id="4" name="Slide Number Placeholder 3">
            <a:extLst>
              <a:ext uri="{FF2B5EF4-FFF2-40B4-BE49-F238E27FC236}">
                <a16:creationId xmlns:a16="http://schemas.microsoft.com/office/drawing/2014/main" id="{EFFDB2C2-8807-44B1-B6A8-2666E63E0626}"/>
              </a:ext>
            </a:extLst>
          </p:cNvPr>
          <p:cNvSpPr>
            <a:spLocks noGrp="1"/>
          </p:cNvSpPr>
          <p:nvPr>
            <p:ph type="sldNum" sz="quarter" idx="12"/>
          </p:nvPr>
        </p:nvSpPr>
        <p:spPr/>
        <p:txBody>
          <a:bodyPr/>
          <a:lstStyle/>
          <a:p>
            <a:fld id="{9684AA08-C5E5-4691-BE62-937925DB498C}" type="slidenum">
              <a:rPr lang="en-US" smtClean="0"/>
              <a:t>10</a:t>
            </a:fld>
            <a:endParaRPr lang="en-US" dirty="0"/>
          </a:p>
        </p:txBody>
      </p:sp>
    </p:spTree>
    <p:extLst>
      <p:ext uri="{BB962C8B-B14F-4D97-AF65-F5344CB8AC3E}">
        <p14:creationId xmlns:p14="http://schemas.microsoft.com/office/powerpoint/2010/main" val="3261354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124AA-CED1-4D4B-9F65-886F1F4E7D62}"/>
              </a:ext>
            </a:extLst>
          </p:cNvPr>
          <p:cNvSpPr>
            <a:spLocks noGrp="1"/>
          </p:cNvSpPr>
          <p:nvPr>
            <p:ph type="title"/>
          </p:nvPr>
        </p:nvSpPr>
        <p:spPr/>
        <p:txBody>
          <a:bodyPr/>
          <a:lstStyle/>
          <a:p>
            <a:r>
              <a:rPr lang="en-US" dirty="0"/>
              <a:t>Icd-10cm-pcs   multiaxial structure</a:t>
            </a:r>
          </a:p>
        </p:txBody>
      </p:sp>
      <p:pic>
        <p:nvPicPr>
          <p:cNvPr id="11" name="Content Placeholder 10">
            <a:extLst>
              <a:ext uri="{FF2B5EF4-FFF2-40B4-BE49-F238E27FC236}">
                <a16:creationId xmlns:a16="http://schemas.microsoft.com/office/drawing/2014/main" id="{CB7F10F2-BE28-4076-87EE-AD7ECF39D6C1}"/>
              </a:ext>
            </a:extLst>
          </p:cNvPr>
          <p:cNvPicPr>
            <a:picLocks noGrp="1" noChangeAspect="1"/>
          </p:cNvPicPr>
          <p:nvPr>
            <p:ph idx="1"/>
          </p:nvPr>
        </p:nvPicPr>
        <p:blipFill>
          <a:blip r:embed="rId3"/>
          <a:stretch>
            <a:fillRect/>
          </a:stretch>
        </p:blipFill>
        <p:spPr>
          <a:xfrm>
            <a:off x="1776411" y="2423734"/>
            <a:ext cx="8639175" cy="1704975"/>
          </a:xfrm>
        </p:spPr>
      </p:pic>
      <p:sp>
        <p:nvSpPr>
          <p:cNvPr id="3" name="TextBox 2">
            <a:extLst>
              <a:ext uri="{FF2B5EF4-FFF2-40B4-BE49-F238E27FC236}">
                <a16:creationId xmlns:a16="http://schemas.microsoft.com/office/drawing/2014/main" id="{93E5B435-90FC-4BC2-97FA-08B9AD5E32FD}"/>
              </a:ext>
            </a:extLst>
          </p:cNvPr>
          <p:cNvSpPr txBox="1"/>
          <p:nvPr/>
        </p:nvSpPr>
        <p:spPr>
          <a:xfrm>
            <a:off x="1270611" y="4836487"/>
            <a:ext cx="9650776" cy="646331"/>
          </a:xfrm>
          <a:prstGeom prst="rect">
            <a:avLst/>
          </a:prstGeom>
          <a:noFill/>
        </p:spPr>
        <p:txBody>
          <a:bodyPr wrap="square" rtlCol="0">
            <a:spAutoFit/>
          </a:bodyPr>
          <a:lstStyle/>
          <a:p>
            <a:pPr marL="285750" indent="-285750" algn="ctr">
              <a:buFont typeface="Wingdings" panose="05000000000000000000" pitchFamily="2" charset="2"/>
              <a:buChar char="§"/>
            </a:pPr>
            <a:r>
              <a:rPr lang="en-US" dirty="0"/>
              <a:t>Each character represents a specific element axis.</a:t>
            </a:r>
          </a:p>
          <a:p>
            <a:pPr marL="285750" indent="-285750" algn="ctr">
              <a:buFont typeface="Wingdings" panose="05000000000000000000" pitchFamily="2" charset="2"/>
              <a:buChar char="§"/>
            </a:pPr>
            <a:r>
              <a:rPr lang="en-US" dirty="0"/>
              <a:t>Each element axis has multiple alpha numeric options.</a:t>
            </a:r>
          </a:p>
        </p:txBody>
      </p:sp>
      <p:sp>
        <p:nvSpPr>
          <p:cNvPr id="4" name="Slide Number Placeholder 3">
            <a:extLst>
              <a:ext uri="{FF2B5EF4-FFF2-40B4-BE49-F238E27FC236}">
                <a16:creationId xmlns:a16="http://schemas.microsoft.com/office/drawing/2014/main" id="{2643DDBE-2C44-4D1D-A433-5937CF81968F}"/>
              </a:ext>
            </a:extLst>
          </p:cNvPr>
          <p:cNvSpPr>
            <a:spLocks noGrp="1"/>
          </p:cNvSpPr>
          <p:nvPr>
            <p:ph type="sldNum" sz="quarter" idx="12"/>
          </p:nvPr>
        </p:nvSpPr>
        <p:spPr/>
        <p:txBody>
          <a:bodyPr/>
          <a:lstStyle/>
          <a:p>
            <a:fld id="{9684AA08-C5E5-4691-BE62-937925DB498C}" type="slidenum">
              <a:rPr lang="en-US" smtClean="0"/>
              <a:t>11</a:t>
            </a:fld>
            <a:endParaRPr lang="en-US" dirty="0"/>
          </a:p>
        </p:txBody>
      </p:sp>
    </p:spTree>
    <p:extLst>
      <p:ext uri="{BB962C8B-B14F-4D97-AF65-F5344CB8AC3E}">
        <p14:creationId xmlns:p14="http://schemas.microsoft.com/office/powerpoint/2010/main" val="3007214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2C3F2C-9BA3-40BB-B609-734A344F1F71}"/>
              </a:ext>
            </a:extLst>
          </p:cNvPr>
          <p:cNvSpPr>
            <a:spLocks noGrp="1"/>
          </p:cNvSpPr>
          <p:nvPr>
            <p:ph type="title"/>
          </p:nvPr>
        </p:nvSpPr>
        <p:spPr/>
        <p:txBody>
          <a:bodyPr/>
          <a:lstStyle/>
          <a:p>
            <a:r>
              <a:rPr lang="en-US" dirty="0"/>
              <a:t>Character position definitions</a:t>
            </a:r>
          </a:p>
        </p:txBody>
      </p:sp>
      <p:pic>
        <p:nvPicPr>
          <p:cNvPr id="5" name="Content Placeholder 4">
            <a:extLst>
              <a:ext uri="{FF2B5EF4-FFF2-40B4-BE49-F238E27FC236}">
                <a16:creationId xmlns:a16="http://schemas.microsoft.com/office/drawing/2014/main" id="{53582621-81B7-476C-A819-8884C2EF4A07}"/>
              </a:ext>
            </a:extLst>
          </p:cNvPr>
          <p:cNvPicPr>
            <a:picLocks noGrp="1" noChangeAspect="1"/>
          </p:cNvPicPr>
          <p:nvPr>
            <p:ph sz="half" idx="1"/>
          </p:nvPr>
        </p:nvPicPr>
        <p:blipFill>
          <a:blip r:embed="rId3"/>
          <a:stretch>
            <a:fillRect/>
          </a:stretch>
        </p:blipFill>
        <p:spPr>
          <a:xfrm>
            <a:off x="581025" y="2228003"/>
            <a:ext cx="7329086" cy="3633047"/>
          </a:xfrm>
        </p:spPr>
      </p:pic>
      <p:sp>
        <p:nvSpPr>
          <p:cNvPr id="7" name="Content Placeholder 6">
            <a:extLst>
              <a:ext uri="{FF2B5EF4-FFF2-40B4-BE49-F238E27FC236}">
                <a16:creationId xmlns:a16="http://schemas.microsoft.com/office/drawing/2014/main" id="{16106F9A-D1F5-4527-8EA1-96932418C067}"/>
              </a:ext>
            </a:extLst>
          </p:cNvPr>
          <p:cNvSpPr>
            <a:spLocks noGrp="1"/>
          </p:cNvSpPr>
          <p:nvPr>
            <p:ph sz="half" idx="2"/>
          </p:nvPr>
        </p:nvSpPr>
        <p:spPr>
          <a:xfrm>
            <a:off x="8284683" y="2228003"/>
            <a:ext cx="3326125" cy="3633047"/>
          </a:xfrm>
        </p:spPr>
        <p:txBody>
          <a:bodyPr/>
          <a:lstStyle/>
          <a:p>
            <a:r>
              <a:rPr lang="en-US" dirty="0"/>
              <a:t>The letters I and O are not used.</a:t>
            </a:r>
          </a:p>
          <a:p>
            <a:r>
              <a:rPr lang="en-US" dirty="0"/>
              <a:t>The letter Z is defined as None for all character positions 2 through 7.</a:t>
            </a:r>
          </a:p>
        </p:txBody>
      </p:sp>
      <p:sp>
        <p:nvSpPr>
          <p:cNvPr id="10" name="Slide Number Placeholder 9">
            <a:extLst>
              <a:ext uri="{FF2B5EF4-FFF2-40B4-BE49-F238E27FC236}">
                <a16:creationId xmlns:a16="http://schemas.microsoft.com/office/drawing/2014/main" id="{A5662DC7-0C55-47B2-A715-EFA496375B84}"/>
              </a:ext>
            </a:extLst>
          </p:cNvPr>
          <p:cNvSpPr>
            <a:spLocks noGrp="1"/>
          </p:cNvSpPr>
          <p:nvPr>
            <p:ph type="sldNum" sz="quarter" idx="12"/>
          </p:nvPr>
        </p:nvSpPr>
        <p:spPr/>
        <p:txBody>
          <a:bodyPr/>
          <a:lstStyle/>
          <a:p>
            <a:fld id="{9684AA08-C5E5-4691-BE62-937925DB498C}" type="slidenum">
              <a:rPr lang="en-US" smtClean="0"/>
              <a:t>12</a:t>
            </a:fld>
            <a:endParaRPr lang="en-US" dirty="0"/>
          </a:p>
        </p:txBody>
      </p:sp>
    </p:spTree>
    <p:extLst>
      <p:ext uri="{BB962C8B-B14F-4D97-AF65-F5344CB8AC3E}">
        <p14:creationId xmlns:p14="http://schemas.microsoft.com/office/powerpoint/2010/main" val="1792249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0E418-71C6-4495-A5C3-C37D353015F2}"/>
              </a:ext>
            </a:extLst>
          </p:cNvPr>
          <p:cNvSpPr>
            <a:spLocks noGrp="1"/>
          </p:cNvSpPr>
          <p:nvPr>
            <p:ph type="title"/>
          </p:nvPr>
        </p:nvSpPr>
        <p:spPr/>
        <p:txBody>
          <a:bodyPr/>
          <a:lstStyle/>
          <a:p>
            <a:r>
              <a:rPr lang="en-US" dirty="0"/>
              <a:t>Position 1 - Section</a:t>
            </a:r>
          </a:p>
        </p:txBody>
      </p:sp>
      <p:sp>
        <p:nvSpPr>
          <p:cNvPr id="9" name="Content Placeholder 8">
            <a:extLst>
              <a:ext uri="{FF2B5EF4-FFF2-40B4-BE49-F238E27FC236}">
                <a16:creationId xmlns:a16="http://schemas.microsoft.com/office/drawing/2014/main" id="{05488579-E11E-432C-A3FC-1E7995F98289}"/>
              </a:ext>
            </a:extLst>
          </p:cNvPr>
          <p:cNvSpPr>
            <a:spLocks noGrp="1"/>
          </p:cNvSpPr>
          <p:nvPr>
            <p:ph sz="half" idx="2"/>
          </p:nvPr>
        </p:nvSpPr>
        <p:spPr>
          <a:xfrm>
            <a:off x="6188417" y="2228003"/>
            <a:ext cx="5422392" cy="3900339"/>
          </a:xfrm>
        </p:spPr>
        <p:txBody>
          <a:bodyPr numCol="2">
            <a:normAutofit lnSpcReduction="10000"/>
          </a:bodyPr>
          <a:lstStyle/>
          <a:p>
            <a:r>
              <a:rPr lang="en-US" sz="1500" dirty="0">
                <a:latin typeface="Arial" panose="020B0604020202020204" pitchFamily="34" charset="0"/>
                <a:cs typeface="Arial" panose="020B0604020202020204" pitchFamily="34" charset="0"/>
              </a:rPr>
              <a:t>0   Medical and Surgical</a:t>
            </a:r>
          </a:p>
          <a:p>
            <a:r>
              <a:rPr lang="en-US" sz="1500" dirty="0">
                <a:latin typeface="Arial" panose="020B0604020202020204" pitchFamily="34" charset="0"/>
                <a:cs typeface="Arial" panose="020B0604020202020204" pitchFamily="34" charset="0"/>
              </a:rPr>
              <a:t>1   Obstetrics</a:t>
            </a:r>
          </a:p>
          <a:p>
            <a:r>
              <a:rPr lang="en-US" sz="1500" dirty="0">
                <a:latin typeface="Arial" panose="020B0604020202020204" pitchFamily="34" charset="0"/>
                <a:cs typeface="Arial" panose="020B0604020202020204" pitchFamily="34" charset="0"/>
              </a:rPr>
              <a:t>2   Placement</a:t>
            </a:r>
          </a:p>
          <a:p>
            <a:r>
              <a:rPr lang="en-US" sz="1500" dirty="0">
                <a:latin typeface="Arial" panose="020B0604020202020204" pitchFamily="34" charset="0"/>
                <a:cs typeface="Arial" panose="020B0604020202020204" pitchFamily="34" charset="0"/>
              </a:rPr>
              <a:t>3   Administration</a:t>
            </a:r>
          </a:p>
          <a:p>
            <a:r>
              <a:rPr lang="en-US" sz="1500" dirty="0">
                <a:latin typeface="Arial" panose="020B0604020202020204" pitchFamily="34" charset="0"/>
                <a:cs typeface="Arial" panose="020B0604020202020204" pitchFamily="34" charset="0"/>
              </a:rPr>
              <a:t>4   Measurement and Monitoring</a:t>
            </a:r>
          </a:p>
          <a:p>
            <a:r>
              <a:rPr lang="en-US" sz="1500" dirty="0">
                <a:latin typeface="Arial" panose="020B0604020202020204" pitchFamily="34" charset="0"/>
                <a:cs typeface="Arial" panose="020B0604020202020204" pitchFamily="34" charset="0"/>
              </a:rPr>
              <a:t>5   Extracorporeal or Systemic Assistance and Performance</a:t>
            </a:r>
          </a:p>
          <a:p>
            <a:r>
              <a:rPr lang="en-US" sz="1500" dirty="0">
                <a:latin typeface="Arial" panose="020B0604020202020204" pitchFamily="34" charset="0"/>
                <a:cs typeface="Arial" panose="020B0604020202020204" pitchFamily="34" charset="0"/>
              </a:rPr>
              <a:t>6   Extracorporeal or Systemic Therapies</a:t>
            </a:r>
          </a:p>
          <a:p>
            <a:r>
              <a:rPr lang="en-US" sz="1500" dirty="0">
                <a:latin typeface="Arial" panose="020B0604020202020204" pitchFamily="34" charset="0"/>
                <a:cs typeface="Arial" panose="020B0604020202020204" pitchFamily="34" charset="0"/>
              </a:rPr>
              <a:t>7   Osteopathic</a:t>
            </a:r>
          </a:p>
          <a:p>
            <a:r>
              <a:rPr lang="en-US" sz="1500" dirty="0">
                <a:latin typeface="Arial" panose="020B0604020202020204" pitchFamily="34" charset="0"/>
                <a:cs typeface="Arial" panose="020B0604020202020204" pitchFamily="34" charset="0"/>
              </a:rPr>
              <a:t>8   Other Procedures</a:t>
            </a:r>
          </a:p>
          <a:p>
            <a:r>
              <a:rPr lang="en-US" sz="1500" dirty="0">
                <a:latin typeface="Arial" panose="020B0604020202020204" pitchFamily="34" charset="0"/>
                <a:cs typeface="Arial" panose="020B0604020202020204" pitchFamily="34" charset="0"/>
              </a:rPr>
              <a:t>9   Chiropractic</a:t>
            </a:r>
          </a:p>
          <a:p>
            <a:r>
              <a:rPr lang="en-US" sz="1500" dirty="0">
                <a:latin typeface="Arial" panose="020B0604020202020204" pitchFamily="34" charset="0"/>
                <a:cs typeface="Arial" panose="020B0604020202020204" pitchFamily="34" charset="0"/>
              </a:rPr>
              <a:t>B   Imaging</a:t>
            </a:r>
          </a:p>
          <a:p>
            <a:r>
              <a:rPr lang="en-US" sz="1500" dirty="0">
                <a:latin typeface="Arial" panose="020B0604020202020204" pitchFamily="34" charset="0"/>
                <a:cs typeface="Arial" panose="020B0604020202020204" pitchFamily="34" charset="0"/>
              </a:rPr>
              <a:t>C   Nuclear Medicine</a:t>
            </a:r>
          </a:p>
          <a:p>
            <a:r>
              <a:rPr lang="en-US" sz="1500" dirty="0">
                <a:latin typeface="Arial" panose="020B0604020202020204" pitchFamily="34" charset="0"/>
                <a:cs typeface="Arial" panose="020B0604020202020204" pitchFamily="34" charset="0"/>
              </a:rPr>
              <a:t>D   Radiation Therapy</a:t>
            </a:r>
          </a:p>
          <a:p>
            <a:r>
              <a:rPr lang="en-US" sz="1500" dirty="0">
                <a:latin typeface="Arial" panose="020B0604020202020204" pitchFamily="34" charset="0"/>
                <a:cs typeface="Arial" panose="020B0604020202020204" pitchFamily="34" charset="0"/>
              </a:rPr>
              <a:t>F   Physical Rehabilitation and Diagnostic Audiology</a:t>
            </a:r>
          </a:p>
          <a:p>
            <a:r>
              <a:rPr lang="en-US" sz="1500" dirty="0">
                <a:latin typeface="Arial" panose="020B0604020202020204" pitchFamily="34" charset="0"/>
                <a:cs typeface="Arial" panose="020B0604020202020204" pitchFamily="34" charset="0"/>
              </a:rPr>
              <a:t>G   Mental Health</a:t>
            </a:r>
          </a:p>
          <a:p>
            <a:r>
              <a:rPr lang="en-US" sz="1500" dirty="0">
                <a:latin typeface="Arial" panose="020B0604020202020204" pitchFamily="34" charset="0"/>
                <a:cs typeface="Arial" panose="020B0604020202020204" pitchFamily="34" charset="0"/>
              </a:rPr>
              <a:t>H   Substance Abuse Treatment</a:t>
            </a:r>
          </a:p>
          <a:p>
            <a:r>
              <a:rPr lang="en-US" sz="1500" dirty="0">
                <a:latin typeface="Arial" panose="020B0604020202020204" pitchFamily="34" charset="0"/>
                <a:cs typeface="Arial" panose="020B0604020202020204" pitchFamily="34" charset="0"/>
              </a:rPr>
              <a:t>X   New Technology</a:t>
            </a:r>
          </a:p>
          <a:p>
            <a:endParaRPr lang="en-US" dirty="0"/>
          </a:p>
        </p:txBody>
      </p:sp>
      <p:pic>
        <p:nvPicPr>
          <p:cNvPr id="6" name="Content Placeholder 5">
            <a:extLst>
              <a:ext uri="{FF2B5EF4-FFF2-40B4-BE49-F238E27FC236}">
                <a16:creationId xmlns:a16="http://schemas.microsoft.com/office/drawing/2014/main" id="{C5FC2C42-8DEA-4010-8301-036A82D69A7F}"/>
              </a:ext>
            </a:extLst>
          </p:cNvPr>
          <p:cNvPicPr>
            <a:picLocks noGrp="1" noChangeAspect="1"/>
          </p:cNvPicPr>
          <p:nvPr>
            <p:ph sz="half" idx="1"/>
          </p:nvPr>
        </p:nvPicPr>
        <p:blipFill>
          <a:blip r:embed="rId3"/>
          <a:stretch>
            <a:fillRect/>
          </a:stretch>
        </p:blipFill>
        <p:spPr>
          <a:xfrm>
            <a:off x="581025" y="2397567"/>
            <a:ext cx="5422900" cy="3293179"/>
          </a:xfrm>
        </p:spPr>
      </p:pic>
      <p:sp>
        <p:nvSpPr>
          <p:cNvPr id="8" name="Slide Number Placeholder 7">
            <a:extLst>
              <a:ext uri="{FF2B5EF4-FFF2-40B4-BE49-F238E27FC236}">
                <a16:creationId xmlns:a16="http://schemas.microsoft.com/office/drawing/2014/main" id="{6B7E9633-03CB-46EA-923D-14CCF535A088}"/>
              </a:ext>
            </a:extLst>
          </p:cNvPr>
          <p:cNvSpPr>
            <a:spLocks noGrp="1"/>
          </p:cNvSpPr>
          <p:nvPr>
            <p:ph type="sldNum" sz="quarter" idx="12"/>
          </p:nvPr>
        </p:nvSpPr>
        <p:spPr/>
        <p:txBody>
          <a:bodyPr/>
          <a:lstStyle/>
          <a:p>
            <a:fld id="{9684AA08-C5E5-4691-BE62-937925DB498C}" type="slidenum">
              <a:rPr lang="en-US" smtClean="0"/>
              <a:t>13</a:t>
            </a:fld>
            <a:endParaRPr lang="en-US" dirty="0"/>
          </a:p>
        </p:txBody>
      </p:sp>
    </p:spTree>
    <p:extLst>
      <p:ext uri="{BB962C8B-B14F-4D97-AF65-F5344CB8AC3E}">
        <p14:creationId xmlns:p14="http://schemas.microsoft.com/office/powerpoint/2010/main" val="1296515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3A08C-CB92-4ABD-AB46-8F593DA1AAEE}"/>
              </a:ext>
            </a:extLst>
          </p:cNvPr>
          <p:cNvSpPr>
            <a:spLocks noGrp="1"/>
          </p:cNvSpPr>
          <p:nvPr>
            <p:ph type="title"/>
          </p:nvPr>
        </p:nvSpPr>
        <p:spPr/>
        <p:txBody>
          <a:bodyPr/>
          <a:lstStyle/>
          <a:p>
            <a:r>
              <a:rPr lang="en-US" dirty="0"/>
              <a:t>Section code volumes</a:t>
            </a:r>
          </a:p>
        </p:txBody>
      </p:sp>
      <p:sp>
        <p:nvSpPr>
          <p:cNvPr id="3" name="Content Placeholder 2">
            <a:extLst>
              <a:ext uri="{FF2B5EF4-FFF2-40B4-BE49-F238E27FC236}">
                <a16:creationId xmlns:a16="http://schemas.microsoft.com/office/drawing/2014/main" id="{E1F5D3CD-CEDB-4A45-B875-734005B2F5C4}"/>
              </a:ext>
            </a:extLst>
          </p:cNvPr>
          <p:cNvSpPr>
            <a:spLocks noGrp="1"/>
          </p:cNvSpPr>
          <p:nvPr>
            <p:ph sz="half" idx="1"/>
          </p:nvPr>
        </p:nvSpPr>
        <p:spPr/>
        <p:txBody>
          <a:bodyPr>
            <a:normAutofit fontScale="92500" lnSpcReduction="10000"/>
          </a:bodyPr>
          <a:lstStyle/>
          <a:p>
            <a:r>
              <a:rPr lang="en-US" sz="1700" dirty="0"/>
              <a:t>67,754 Medical and Surgical codes all starting with 0.</a:t>
            </a:r>
          </a:p>
          <a:p>
            <a:r>
              <a:rPr lang="en-US" sz="1700" dirty="0"/>
              <a:t>304 Obstetrics codes all starting with 1.</a:t>
            </a:r>
          </a:p>
          <a:p>
            <a:r>
              <a:rPr lang="en-US" sz="1700" dirty="0"/>
              <a:t>861 Placement codes all starting with 2.</a:t>
            </a:r>
          </a:p>
          <a:p>
            <a:r>
              <a:rPr lang="en-US" sz="1700" dirty="0"/>
              <a:t>1,253 Administration codes all starting with 3.</a:t>
            </a:r>
          </a:p>
          <a:p>
            <a:r>
              <a:rPr lang="en-US" sz="1700" dirty="0"/>
              <a:t>422 Measurement and Monitoring codes all starting with 4.</a:t>
            </a:r>
          </a:p>
          <a:p>
            <a:r>
              <a:rPr lang="en-US" sz="1700" dirty="0"/>
              <a:t>52 Extracorporeal or Systemic Assistance and Performance codes all starting with 5.</a:t>
            </a:r>
          </a:p>
          <a:p>
            <a:r>
              <a:rPr lang="en-US" sz="1700" dirty="0"/>
              <a:t>46 Extracorporeal or Systemic Therapies codes all starting with 6.</a:t>
            </a:r>
          </a:p>
          <a:p>
            <a:r>
              <a:rPr lang="en-US" sz="1700" dirty="0"/>
              <a:t>100 Osteopathic codes all starting with 7.</a:t>
            </a:r>
            <a:endParaRPr lang="en-US" dirty="0"/>
          </a:p>
        </p:txBody>
      </p:sp>
      <p:sp>
        <p:nvSpPr>
          <p:cNvPr id="4" name="Content Placeholder 3">
            <a:extLst>
              <a:ext uri="{FF2B5EF4-FFF2-40B4-BE49-F238E27FC236}">
                <a16:creationId xmlns:a16="http://schemas.microsoft.com/office/drawing/2014/main" id="{FD354EC0-BDC3-43D1-88A6-D54A903E1F0E}"/>
              </a:ext>
            </a:extLst>
          </p:cNvPr>
          <p:cNvSpPr>
            <a:spLocks noGrp="1"/>
          </p:cNvSpPr>
          <p:nvPr>
            <p:ph sz="half" idx="2"/>
          </p:nvPr>
        </p:nvSpPr>
        <p:spPr/>
        <p:txBody>
          <a:bodyPr>
            <a:noAutofit/>
          </a:bodyPr>
          <a:lstStyle/>
          <a:p>
            <a:r>
              <a:rPr lang="en-US" sz="1600" dirty="0"/>
              <a:t>78 Other codes all starting with 8.</a:t>
            </a:r>
          </a:p>
          <a:p>
            <a:r>
              <a:rPr lang="en-US" sz="1600" dirty="0"/>
              <a:t>90 Chiropractic codes all starting with 9.</a:t>
            </a:r>
          </a:p>
          <a:p>
            <a:r>
              <a:rPr lang="en-US" sz="1600" dirty="0"/>
              <a:t>2,977 Imaging codes all starting with B.</a:t>
            </a:r>
          </a:p>
          <a:p>
            <a:r>
              <a:rPr lang="en-US" sz="1600" dirty="0"/>
              <a:t>463 Nuclear Medicine codes all starting with C.</a:t>
            </a:r>
          </a:p>
          <a:p>
            <a:r>
              <a:rPr lang="en-US" sz="1600" dirty="0"/>
              <a:t>2,087 Radiation Therapy codes all starting with D.</a:t>
            </a:r>
          </a:p>
          <a:p>
            <a:r>
              <a:rPr lang="en-US" sz="1600" dirty="0"/>
              <a:t>1,380 Physical Rehabilitation and Diagnostic Audiology codes that all start with F.</a:t>
            </a:r>
          </a:p>
          <a:p>
            <a:r>
              <a:rPr lang="en-US" sz="1600" dirty="0"/>
              <a:t>30 Mental Health codes that all start with G.</a:t>
            </a:r>
          </a:p>
          <a:p>
            <a:r>
              <a:rPr lang="en-US" sz="1600" dirty="0"/>
              <a:t>59 Substance Abuse Treatment codes that all start with H.</a:t>
            </a:r>
          </a:p>
          <a:p>
            <a:r>
              <a:rPr lang="en-US" sz="1600" dirty="0"/>
              <a:t>271 New Technology codes that all start with X.</a:t>
            </a:r>
          </a:p>
        </p:txBody>
      </p:sp>
      <p:sp>
        <p:nvSpPr>
          <p:cNvPr id="5" name="Slide Number Placeholder 4">
            <a:extLst>
              <a:ext uri="{FF2B5EF4-FFF2-40B4-BE49-F238E27FC236}">
                <a16:creationId xmlns:a16="http://schemas.microsoft.com/office/drawing/2014/main" id="{4552EAE5-5987-4DB5-BE96-7DAD07BC9610}"/>
              </a:ext>
            </a:extLst>
          </p:cNvPr>
          <p:cNvSpPr>
            <a:spLocks noGrp="1"/>
          </p:cNvSpPr>
          <p:nvPr>
            <p:ph type="sldNum" sz="quarter" idx="12"/>
          </p:nvPr>
        </p:nvSpPr>
        <p:spPr/>
        <p:txBody>
          <a:bodyPr/>
          <a:lstStyle/>
          <a:p>
            <a:fld id="{9684AA08-C5E5-4691-BE62-937925DB498C}" type="slidenum">
              <a:rPr lang="en-US" smtClean="0"/>
              <a:t>14</a:t>
            </a:fld>
            <a:endParaRPr lang="en-US" dirty="0"/>
          </a:p>
        </p:txBody>
      </p:sp>
    </p:spTree>
    <p:extLst>
      <p:ext uri="{BB962C8B-B14F-4D97-AF65-F5344CB8AC3E}">
        <p14:creationId xmlns:p14="http://schemas.microsoft.com/office/powerpoint/2010/main" val="4062495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5606-F5EB-46E0-AB66-04FB2A9BDB51}"/>
              </a:ext>
            </a:extLst>
          </p:cNvPr>
          <p:cNvSpPr>
            <a:spLocks noGrp="1"/>
          </p:cNvSpPr>
          <p:nvPr>
            <p:ph type="title"/>
          </p:nvPr>
        </p:nvSpPr>
        <p:spPr/>
        <p:txBody>
          <a:bodyPr/>
          <a:lstStyle/>
          <a:p>
            <a:r>
              <a:rPr lang="en-US" dirty="0"/>
              <a:t>Position 2 - Body system or section qualifier</a:t>
            </a:r>
          </a:p>
        </p:txBody>
      </p:sp>
      <p:sp>
        <p:nvSpPr>
          <p:cNvPr id="4" name="Content Placeholder 3">
            <a:extLst>
              <a:ext uri="{FF2B5EF4-FFF2-40B4-BE49-F238E27FC236}">
                <a16:creationId xmlns:a16="http://schemas.microsoft.com/office/drawing/2014/main" id="{E187DE01-C203-4AD7-BA02-3A323F9E024A}"/>
              </a:ext>
            </a:extLst>
          </p:cNvPr>
          <p:cNvSpPr>
            <a:spLocks noGrp="1"/>
          </p:cNvSpPr>
          <p:nvPr>
            <p:ph sz="half" idx="2"/>
          </p:nvPr>
        </p:nvSpPr>
        <p:spPr>
          <a:xfrm>
            <a:off x="6188417" y="2159307"/>
            <a:ext cx="5422392" cy="3969036"/>
          </a:xfrm>
        </p:spPr>
        <p:txBody>
          <a:bodyPr anchor="t">
            <a:normAutofit fontScale="92500" lnSpcReduction="10000"/>
          </a:bodyPr>
          <a:lstStyle/>
          <a:p>
            <a:r>
              <a:rPr lang="en-US" dirty="0"/>
              <a:t>Each section character and body system character form a unique pair.</a:t>
            </a:r>
          </a:p>
          <a:p>
            <a:pPr lvl="1">
              <a:spcAft>
                <a:spcPts val="0"/>
              </a:spcAft>
              <a:buFont typeface="Wingdings" panose="05000000000000000000" pitchFamily="2" charset="2"/>
              <a:buChar char="Ø"/>
            </a:pPr>
            <a:r>
              <a:rPr lang="en-US" dirty="0"/>
              <a:t>03 – Medical &amp; Surgical – Upper Arteries</a:t>
            </a:r>
          </a:p>
          <a:p>
            <a:pPr lvl="1">
              <a:spcAft>
                <a:spcPts val="0"/>
              </a:spcAft>
              <a:buFont typeface="Wingdings" panose="05000000000000000000" pitchFamily="2" charset="2"/>
              <a:buChar char="Ø"/>
            </a:pPr>
            <a:r>
              <a:rPr lang="en-US" dirty="0"/>
              <a:t>9W – Chiropractic – Anatomical Regions</a:t>
            </a:r>
          </a:p>
          <a:p>
            <a:pPr lvl="1">
              <a:buFont typeface="Wingdings" panose="05000000000000000000" pitchFamily="2" charset="2"/>
              <a:buChar char="Ø"/>
            </a:pPr>
            <a:r>
              <a:rPr lang="en-US" dirty="0"/>
              <a:t>B3 – Imaging – Upper Arteries</a:t>
            </a:r>
          </a:p>
          <a:p>
            <a:r>
              <a:rPr lang="en-US" dirty="0"/>
              <a:t>There are 31 body system options in the Medical &amp; Surgical section, 1 in the Chiropractic section, and 23 in the Imaging section.</a:t>
            </a:r>
          </a:p>
          <a:p>
            <a:r>
              <a:rPr lang="en-US" dirty="0"/>
              <a:t>A body system character, “3” for example, will have the same meaning across sections that have the same definition where possible, </a:t>
            </a:r>
            <a:r>
              <a:rPr lang="en-US" u="sng" dirty="0"/>
              <a:t>but not always</a:t>
            </a:r>
            <a:r>
              <a:rPr lang="en-US" dirty="0"/>
              <a:t>.</a:t>
            </a:r>
          </a:p>
          <a:p>
            <a:r>
              <a:rPr lang="en-US" dirty="0"/>
              <a:t>Section F uses Section Qualifier which is either Physical Rehabilitation (F0) or Diagnostic Audiology (F1).</a:t>
            </a:r>
          </a:p>
          <a:p>
            <a:pPr marL="0" indent="0">
              <a:buNone/>
            </a:pPr>
            <a:endParaRPr lang="en-US" dirty="0"/>
          </a:p>
          <a:p>
            <a:endParaRPr lang="en-US" dirty="0"/>
          </a:p>
        </p:txBody>
      </p:sp>
      <p:pic>
        <p:nvPicPr>
          <p:cNvPr id="7" name="Content Placeholder 6">
            <a:extLst>
              <a:ext uri="{FF2B5EF4-FFF2-40B4-BE49-F238E27FC236}">
                <a16:creationId xmlns:a16="http://schemas.microsoft.com/office/drawing/2014/main" id="{A19F7AF3-4573-4910-8A67-AD0C98BC3118}"/>
              </a:ext>
            </a:extLst>
          </p:cNvPr>
          <p:cNvPicPr>
            <a:picLocks noGrp="1" noChangeAspect="1"/>
          </p:cNvPicPr>
          <p:nvPr>
            <p:ph sz="half" idx="1"/>
          </p:nvPr>
        </p:nvPicPr>
        <p:blipFill>
          <a:blip r:embed="rId3"/>
          <a:stretch>
            <a:fillRect/>
          </a:stretch>
        </p:blipFill>
        <p:spPr>
          <a:xfrm>
            <a:off x="581025" y="2327241"/>
            <a:ext cx="5422900" cy="3433831"/>
          </a:xfrm>
        </p:spPr>
      </p:pic>
      <p:sp>
        <p:nvSpPr>
          <p:cNvPr id="9" name="Slide Number Placeholder 8">
            <a:extLst>
              <a:ext uri="{FF2B5EF4-FFF2-40B4-BE49-F238E27FC236}">
                <a16:creationId xmlns:a16="http://schemas.microsoft.com/office/drawing/2014/main" id="{8B3ED005-FB20-4D2F-8C54-ED2B981DB0D9}"/>
              </a:ext>
            </a:extLst>
          </p:cNvPr>
          <p:cNvSpPr>
            <a:spLocks noGrp="1"/>
          </p:cNvSpPr>
          <p:nvPr>
            <p:ph type="sldNum" sz="quarter" idx="12"/>
          </p:nvPr>
        </p:nvSpPr>
        <p:spPr/>
        <p:txBody>
          <a:bodyPr/>
          <a:lstStyle/>
          <a:p>
            <a:fld id="{9684AA08-C5E5-4691-BE62-937925DB498C}" type="slidenum">
              <a:rPr lang="en-US" smtClean="0"/>
              <a:t>15</a:t>
            </a:fld>
            <a:endParaRPr lang="en-US" dirty="0"/>
          </a:p>
        </p:txBody>
      </p:sp>
    </p:spTree>
    <p:extLst>
      <p:ext uri="{BB962C8B-B14F-4D97-AF65-F5344CB8AC3E}">
        <p14:creationId xmlns:p14="http://schemas.microsoft.com/office/powerpoint/2010/main" val="3702292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D162-7155-4F02-8D5A-75B19612E3F2}"/>
              </a:ext>
            </a:extLst>
          </p:cNvPr>
          <p:cNvSpPr>
            <a:spLocks noGrp="1"/>
          </p:cNvSpPr>
          <p:nvPr>
            <p:ph type="title"/>
          </p:nvPr>
        </p:nvSpPr>
        <p:spPr/>
        <p:txBody>
          <a:bodyPr/>
          <a:lstStyle/>
          <a:p>
            <a:r>
              <a:rPr lang="en-US" dirty="0"/>
              <a:t>Body system for medical &amp; surgical section</a:t>
            </a:r>
          </a:p>
        </p:txBody>
      </p:sp>
      <p:sp>
        <p:nvSpPr>
          <p:cNvPr id="3" name="Content Placeholder 2">
            <a:extLst>
              <a:ext uri="{FF2B5EF4-FFF2-40B4-BE49-F238E27FC236}">
                <a16:creationId xmlns:a16="http://schemas.microsoft.com/office/drawing/2014/main" id="{67E91CE2-B10E-4721-8EE1-7E0F57D72AB7}"/>
              </a:ext>
            </a:extLst>
          </p:cNvPr>
          <p:cNvSpPr>
            <a:spLocks noGrp="1"/>
          </p:cNvSpPr>
          <p:nvPr>
            <p:ph idx="1"/>
          </p:nvPr>
        </p:nvSpPr>
        <p:spPr/>
        <p:txBody>
          <a:bodyPr numCol="3">
            <a:normAutofit fontScale="92500" lnSpcReduction="20000"/>
          </a:bodyPr>
          <a:lstStyle/>
          <a:p>
            <a:r>
              <a:rPr lang="en-US" dirty="0"/>
              <a:t>0   Central Nervous</a:t>
            </a:r>
          </a:p>
          <a:p>
            <a:r>
              <a:rPr lang="en-US" dirty="0"/>
              <a:t>1   Peripheral Nervous</a:t>
            </a:r>
          </a:p>
          <a:p>
            <a:r>
              <a:rPr lang="en-US" dirty="0"/>
              <a:t>2   Heart &amp; Great Vessels</a:t>
            </a:r>
          </a:p>
          <a:p>
            <a:r>
              <a:rPr lang="en-US" dirty="0"/>
              <a:t>3   Upper Arteries</a:t>
            </a:r>
          </a:p>
          <a:p>
            <a:r>
              <a:rPr lang="en-US" dirty="0"/>
              <a:t>4   Lower Arteries</a:t>
            </a:r>
          </a:p>
          <a:p>
            <a:r>
              <a:rPr lang="en-US" dirty="0"/>
              <a:t>5   Upper Veins</a:t>
            </a:r>
          </a:p>
          <a:p>
            <a:r>
              <a:rPr lang="en-US" dirty="0"/>
              <a:t>6   Lower Veins</a:t>
            </a:r>
          </a:p>
          <a:p>
            <a:r>
              <a:rPr lang="en-US" dirty="0"/>
              <a:t>7   Lymphatic &amp; Hemic</a:t>
            </a:r>
          </a:p>
          <a:p>
            <a:r>
              <a:rPr lang="en-US" dirty="0"/>
              <a:t>8   Eye</a:t>
            </a:r>
          </a:p>
          <a:p>
            <a:r>
              <a:rPr lang="en-US" dirty="0"/>
              <a:t>9   Ears, Nose, Sinus</a:t>
            </a:r>
          </a:p>
          <a:p>
            <a:r>
              <a:rPr lang="en-US" dirty="0"/>
              <a:t>B   Respiratory</a:t>
            </a:r>
          </a:p>
          <a:p>
            <a:r>
              <a:rPr lang="en-US" dirty="0"/>
              <a:t>C   Mouth &amp; Throat</a:t>
            </a:r>
          </a:p>
          <a:p>
            <a:r>
              <a:rPr lang="en-US" dirty="0"/>
              <a:t>D   Gastrointestinal</a:t>
            </a:r>
          </a:p>
          <a:p>
            <a:r>
              <a:rPr lang="en-US" dirty="0"/>
              <a:t>F   Hepatobiliary &amp; Pancreas</a:t>
            </a:r>
          </a:p>
          <a:p>
            <a:r>
              <a:rPr lang="en-US" dirty="0"/>
              <a:t>G   Endocrine</a:t>
            </a:r>
          </a:p>
          <a:p>
            <a:r>
              <a:rPr lang="en-US" dirty="0"/>
              <a:t>H   Skin &amp; Breast</a:t>
            </a:r>
          </a:p>
          <a:p>
            <a:r>
              <a:rPr lang="en-US" dirty="0"/>
              <a:t>J   Subcutaneous Tissue &amp; Fascia</a:t>
            </a:r>
          </a:p>
          <a:p>
            <a:r>
              <a:rPr lang="en-US" dirty="0"/>
              <a:t>K   Muscles</a:t>
            </a:r>
          </a:p>
          <a:p>
            <a:r>
              <a:rPr lang="en-US" dirty="0"/>
              <a:t>L   Tendons</a:t>
            </a:r>
          </a:p>
          <a:p>
            <a:r>
              <a:rPr lang="en-US" dirty="0"/>
              <a:t>M   Bursae &amp; Ligaments</a:t>
            </a:r>
          </a:p>
          <a:p>
            <a:r>
              <a:rPr lang="en-US" dirty="0"/>
              <a:t>N   Head &amp; Facial Bones</a:t>
            </a:r>
          </a:p>
          <a:p>
            <a:r>
              <a:rPr lang="en-US" dirty="0"/>
              <a:t>P   Upper Bones</a:t>
            </a:r>
          </a:p>
          <a:p>
            <a:r>
              <a:rPr lang="en-US" dirty="0"/>
              <a:t>Q   Lower Bones</a:t>
            </a:r>
          </a:p>
          <a:p>
            <a:r>
              <a:rPr lang="en-US" dirty="0"/>
              <a:t>R   Upper Joints</a:t>
            </a:r>
          </a:p>
          <a:p>
            <a:r>
              <a:rPr lang="en-US" dirty="0"/>
              <a:t>S   Lower Joints</a:t>
            </a:r>
          </a:p>
          <a:p>
            <a:r>
              <a:rPr lang="en-US" dirty="0"/>
              <a:t>T   Urinary</a:t>
            </a:r>
          </a:p>
          <a:p>
            <a:r>
              <a:rPr lang="en-US" dirty="0"/>
              <a:t>U   Female Reproductive</a:t>
            </a:r>
          </a:p>
          <a:p>
            <a:r>
              <a:rPr lang="en-US" dirty="0"/>
              <a:t>V   Male Reproductive</a:t>
            </a:r>
          </a:p>
          <a:p>
            <a:r>
              <a:rPr lang="en-US" dirty="0"/>
              <a:t>W   Anatomical Regions, General</a:t>
            </a:r>
          </a:p>
          <a:p>
            <a:r>
              <a:rPr lang="en-US" dirty="0"/>
              <a:t>X   Anatomical Regions, Upper</a:t>
            </a:r>
          </a:p>
          <a:p>
            <a:r>
              <a:rPr lang="en-US" dirty="0"/>
              <a:t>Y   Anatomical Regions, Lower</a:t>
            </a:r>
          </a:p>
        </p:txBody>
      </p:sp>
      <p:sp>
        <p:nvSpPr>
          <p:cNvPr id="4" name="Slide Number Placeholder 3">
            <a:extLst>
              <a:ext uri="{FF2B5EF4-FFF2-40B4-BE49-F238E27FC236}">
                <a16:creationId xmlns:a16="http://schemas.microsoft.com/office/drawing/2014/main" id="{D4EEE2F8-6F32-43DE-A2D0-9D0633C530A3}"/>
              </a:ext>
            </a:extLst>
          </p:cNvPr>
          <p:cNvSpPr>
            <a:spLocks noGrp="1"/>
          </p:cNvSpPr>
          <p:nvPr>
            <p:ph type="sldNum" sz="quarter" idx="12"/>
          </p:nvPr>
        </p:nvSpPr>
        <p:spPr/>
        <p:txBody>
          <a:bodyPr/>
          <a:lstStyle/>
          <a:p>
            <a:fld id="{9684AA08-C5E5-4691-BE62-937925DB498C}" type="slidenum">
              <a:rPr lang="en-US" smtClean="0"/>
              <a:t>16</a:t>
            </a:fld>
            <a:endParaRPr lang="en-US" dirty="0"/>
          </a:p>
        </p:txBody>
      </p:sp>
    </p:spTree>
    <p:extLst>
      <p:ext uri="{BB962C8B-B14F-4D97-AF65-F5344CB8AC3E}">
        <p14:creationId xmlns:p14="http://schemas.microsoft.com/office/powerpoint/2010/main" val="158221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D162-7155-4F02-8D5A-75B19612E3F2}"/>
              </a:ext>
            </a:extLst>
          </p:cNvPr>
          <p:cNvSpPr>
            <a:spLocks noGrp="1"/>
          </p:cNvSpPr>
          <p:nvPr>
            <p:ph type="title"/>
          </p:nvPr>
        </p:nvSpPr>
        <p:spPr/>
        <p:txBody>
          <a:bodyPr/>
          <a:lstStyle/>
          <a:p>
            <a:r>
              <a:rPr lang="en-US" dirty="0"/>
              <a:t>Body systems for Chiropractic and imaging</a:t>
            </a:r>
          </a:p>
        </p:txBody>
      </p:sp>
      <p:sp>
        <p:nvSpPr>
          <p:cNvPr id="3" name="Content Placeholder 2">
            <a:extLst>
              <a:ext uri="{FF2B5EF4-FFF2-40B4-BE49-F238E27FC236}">
                <a16:creationId xmlns:a16="http://schemas.microsoft.com/office/drawing/2014/main" id="{67E91CE2-B10E-4721-8EE1-7E0F57D72AB7}"/>
              </a:ext>
            </a:extLst>
          </p:cNvPr>
          <p:cNvSpPr>
            <a:spLocks noGrp="1"/>
          </p:cNvSpPr>
          <p:nvPr>
            <p:ph sz="half" idx="1"/>
          </p:nvPr>
        </p:nvSpPr>
        <p:spPr/>
        <p:txBody>
          <a:bodyPr numCol="1">
            <a:normAutofit fontScale="92500" lnSpcReduction="10000"/>
          </a:bodyPr>
          <a:lstStyle/>
          <a:p>
            <a:r>
              <a:rPr lang="en-US" sz="3200" dirty="0"/>
              <a:t>Chiropractic</a:t>
            </a:r>
          </a:p>
          <a:p>
            <a:pPr marL="324000" lvl="1" indent="0">
              <a:buNone/>
            </a:pPr>
            <a:r>
              <a:rPr lang="en-US" sz="2200" dirty="0"/>
              <a:t>9W   Anatomical Regions</a:t>
            </a:r>
          </a:p>
          <a:p>
            <a:endParaRPr lang="en-US" dirty="0"/>
          </a:p>
        </p:txBody>
      </p:sp>
      <p:sp>
        <p:nvSpPr>
          <p:cNvPr id="4" name="Content Placeholder 3">
            <a:extLst>
              <a:ext uri="{FF2B5EF4-FFF2-40B4-BE49-F238E27FC236}">
                <a16:creationId xmlns:a16="http://schemas.microsoft.com/office/drawing/2014/main" id="{BFC6C7BB-EE2F-465C-93F1-09F6D8A5A2F7}"/>
              </a:ext>
            </a:extLst>
          </p:cNvPr>
          <p:cNvSpPr>
            <a:spLocks noGrp="1"/>
          </p:cNvSpPr>
          <p:nvPr>
            <p:ph sz="half" idx="2"/>
          </p:nvPr>
        </p:nvSpPr>
        <p:spPr/>
        <p:txBody>
          <a:bodyPr numCol="1">
            <a:normAutofit fontScale="92500" lnSpcReduction="10000"/>
          </a:bodyPr>
          <a:lstStyle/>
          <a:p>
            <a:r>
              <a:rPr lang="en-US" sz="3200" dirty="0"/>
              <a:t>Imaging (23 Total)</a:t>
            </a:r>
          </a:p>
          <a:p>
            <a:pPr marL="0" indent="0">
              <a:buNone/>
            </a:pPr>
            <a:r>
              <a:rPr lang="en-US" b="1" dirty="0">
                <a:solidFill>
                  <a:schemeClr val="accent3"/>
                </a:solidFill>
              </a:rPr>
              <a:t>B0</a:t>
            </a:r>
            <a:r>
              <a:rPr lang="en-US" dirty="0"/>
              <a:t> Central Nervous System; </a:t>
            </a:r>
            <a:r>
              <a:rPr lang="en-US" b="1" dirty="0">
                <a:solidFill>
                  <a:schemeClr val="accent3"/>
                </a:solidFill>
              </a:rPr>
              <a:t>B2</a:t>
            </a:r>
            <a:r>
              <a:rPr lang="en-US" dirty="0"/>
              <a:t> Heart; </a:t>
            </a:r>
            <a:r>
              <a:rPr lang="en-US" b="1" dirty="0">
                <a:solidFill>
                  <a:schemeClr val="accent3"/>
                </a:solidFill>
              </a:rPr>
              <a:t>B3</a:t>
            </a:r>
            <a:r>
              <a:rPr lang="en-US" dirty="0"/>
              <a:t> Upper Arteries; </a:t>
            </a:r>
            <a:r>
              <a:rPr lang="en-US" b="1" dirty="0">
                <a:solidFill>
                  <a:schemeClr val="accent3"/>
                </a:solidFill>
              </a:rPr>
              <a:t>B4</a:t>
            </a:r>
            <a:r>
              <a:rPr lang="en-US" dirty="0"/>
              <a:t> Lower Arteries; </a:t>
            </a:r>
            <a:r>
              <a:rPr lang="en-US" b="1" dirty="0">
                <a:solidFill>
                  <a:schemeClr val="accent3"/>
                </a:solidFill>
              </a:rPr>
              <a:t>B5</a:t>
            </a:r>
            <a:r>
              <a:rPr lang="en-US" dirty="0"/>
              <a:t> Veins; </a:t>
            </a:r>
            <a:r>
              <a:rPr lang="en-US" b="1" dirty="0">
                <a:solidFill>
                  <a:schemeClr val="accent3"/>
                </a:solidFill>
              </a:rPr>
              <a:t>B7</a:t>
            </a:r>
            <a:r>
              <a:rPr lang="en-US" dirty="0"/>
              <a:t> Lymphatic System; </a:t>
            </a:r>
            <a:r>
              <a:rPr lang="en-US" b="1" dirty="0">
                <a:solidFill>
                  <a:schemeClr val="accent3"/>
                </a:solidFill>
              </a:rPr>
              <a:t>B8</a:t>
            </a:r>
            <a:r>
              <a:rPr lang="en-US" dirty="0"/>
              <a:t> Eye; </a:t>
            </a:r>
            <a:r>
              <a:rPr lang="en-US" b="1" dirty="0">
                <a:solidFill>
                  <a:schemeClr val="accent3"/>
                </a:solidFill>
              </a:rPr>
              <a:t>B9</a:t>
            </a:r>
            <a:r>
              <a:rPr lang="en-US" dirty="0"/>
              <a:t> Ear, Nose, Mouth and Throat; </a:t>
            </a:r>
            <a:r>
              <a:rPr lang="en-US" b="1" dirty="0">
                <a:solidFill>
                  <a:schemeClr val="accent3"/>
                </a:solidFill>
              </a:rPr>
              <a:t>BB</a:t>
            </a:r>
            <a:r>
              <a:rPr lang="en-US" dirty="0"/>
              <a:t> Respiratory System; </a:t>
            </a:r>
            <a:r>
              <a:rPr lang="en-US" b="1" dirty="0">
                <a:solidFill>
                  <a:schemeClr val="accent3"/>
                </a:solidFill>
              </a:rPr>
              <a:t>BD</a:t>
            </a:r>
            <a:r>
              <a:rPr lang="en-US" dirty="0"/>
              <a:t> Gastrointestinal System; </a:t>
            </a:r>
            <a:r>
              <a:rPr lang="en-US" b="1" dirty="0">
                <a:solidFill>
                  <a:schemeClr val="accent3"/>
                </a:solidFill>
              </a:rPr>
              <a:t>BF</a:t>
            </a:r>
            <a:r>
              <a:rPr lang="en-US" dirty="0"/>
              <a:t> Hepatobiliary System and Pancreas; </a:t>
            </a:r>
            <a:r>
              <a:rPr lang="en-US" b="1" dirty="0">
                <a:solidFill>
                  <a:schemeClr val="accent3"/>
                </a:solidFill>
              </a:rPr>
              <a:t>BG</a:t>
            </a:r>
            <a:r>
              <a:rPr lang="en-US" dirty="0"/>
              <a:t> Endocrine System;  </a:t>
            </a:r>
            <a:r>
              <a:rPr lang="en-US" b="1" dirty="0">
                <a:solidFill>
                  <a:schemeClr val="accent3"/>
                </a:solidFill>
              </a:rPr>
              <a:t>BH</a:t>
            </a:r>
            <a:r>
              <a:rPr lang="en-US" dirty="0"/>
              <a:t> Skin, Subcutaneous Tissue and Breast; </a:t>
            </a:r>
            <a:r>
              <a:rPr lang="en-US" b="1" dirty="0">
                <a:solidFill>
                  <a:schemeClr val="accent3"/>
                </a:solidFill>
              </a:rPr>
              <a:t>BL</a:t>
            </a:r>
            <a:r>
              <a:rPr lang="en-US" dirty="0"/>
              <a:t> Connective Tissue; </a:t>
            </a:r>
            <a:r>
              <a:rPr lang="en-US" b="1" dirty="0">
                <a:solidFill>
                  <a:schemeClr val="accent3"/>
                </a:solidFill>
              </a:rPr>
              <a:t>BN</a:t>
            </a:r>
            <a:r>
              <a:rPr lang="en-US" dirty="0"/>
              <a:t> Skull and Facial Bones; </a:t>
            </a:r>
            <a:r>
              <a:rPr lang="en-US" b="1" dirty="0">
                <a:solidFill>
                  <a:schemeClr val="accent3"/>
                </a:solidFill>
              </a:rPr>
              <a:t>BP</a:t>
            </a:r>
            <a:r>
              <a:rPr lang="en-US" dirty="0"/>
              <a:t> Non-Axial Upper Bones; </a:t>
            </a:r>
            <a:r>
              <a:rPr lang="en-US" b="1" dirty="0">
                <a:solidFill>
                  <a:schemeClr val="accent3"/>
                </a:solidFill>
              </a:rPr>
              <a:t>BQ</a:t>
            </a:r>
            <a:r>
              <a:rPr lang="en-US" dirty="0"/>
              <a:t> Non-Axial Lower Bones; </a:t>
            </a:r>
            <a:r>
              <a:rPr lang="en-US" b="1" dirty="0">
                <a:solidFill>
                  <a:schemeClr val="accent3"/>
                </a:solidFill>
              </a:rPr>
              <a:t>BR</a:t>
            </a:r>
            <a:r>
              <a:rPr lang="en-US" dirty="0"/>
              <a:t> Axial Skeleton (esfb); </a:t>
            </a:r>
            <a:r>
              <a:rPr lang="en-US" b="1" dirty="0">
                <a:solidFill>
                  <a:schemeClr val="accent3"/>
                </a:solidFill>
              </a:rPr>
              <a:t>BT</a:t>
            </a:r>
            <a:r>
              <a:rPr lang="en-US" dirty="0"/>
              <a:t> Urinary System; </a:t>
            </a:r>
            <a:r>
              <a:rPr lang="en-US" b="1" dirty="0">
                <a:solidFill>
                  <a:schemeClr val="accent3"/>
                </a:solidFill>
              </a:rPr>
              <a:t>BU</a:t>
            </a:r>
            <a:r>
              <a:rPr lang="en-US" dirty="0"/>
              <a:t> Female Reproductive System; </a:t>
            </a:r>
            <a:r>
              <a:rPr lang="en-US" b="1" dirty="0">
                <a:solidFill>
                  <a:schemeClr val="accent3"/>
                </a:solidFill>
              </a:rPr>
              <a:t>BV</a:t>
            </a:r>
            <a:r>
              <a:rPr lang="en-US" dirty="0"/>
              <a:t> Male Reproductive System; </a:t>
            </a:r>
            <a:r>
              <a:rPr lang="en-US" b="1" dirty="0">
                <a:solidFill>
                  <a:schemeClr val="accent3"/>
                </a:solidFill>
              </a:rPr>
              <a:t>BW</a:t>
            </a:r>
            <a:r>
              <a:rPr lang="en-US" dirty="0"/>
              <a:t> Anatomical Regions; </a:t>
            </a:r>
            <a:r>
              <a:rPr lang="en-US" b="1" dirty="0">
                <a:solidFill>
                  <a:schemeClr val="accent3"/>
                </a:solidFill>
              </a:rPr>
              <a:t>BY</a:t>
            </a:r>
            <a:r>
              <a:rPr lang="en-US" dirty="0"/>
              <a:t> Fetus and Obstetrical</a:t>
            </a:r>
          </a:p>
          <a:p>
            <a:endParaRPr lang="en-US" dirty="0"/>
          </a:p>
        </p:txBody>
      </p:sp>
      <p:sp>
        <p:nvSpPr>
          <p:cNvPr id="5" name="Slide Number Placeholder 4">
            <a:extLst>
              <a:ext uri="{FF2B5EF4-FFF2-40B4-BE49-F238E27FC236}">
                <a16:creationId xmlns:a16="http://schemas.microsoft.com/office/drawing/2014/main" id="{3AE51A99-5BBD-4229-8763-6E2C8C614B3E}"/>
              </a:ext>
            </a:extLst>
          </p:cNvPr>
          <p:cNvSpPr>
            <a:spLocks noGrp="1"/>
          </p:cNvSpPr>
          <p:nvPr>
            <p:ph type="sldNum" sz="quarter" idx="12"/>
          </p:nvPr>
        </p:nvSpPr>
        <p:spPr/>
        <p:txBody>
          <a:bodyPr/>
          <a:lstStyle/>
          <a:p>
            <a:fld id="{9684AA08-C5E5-4691-BE62-937925DB498C}" type="slidenum">
              <a:rPr lang="en-US" smtClean="0"/>
              <a:t>17</a:t>
            </a:fld>
            <a:endParaRPr lang="en-US" dirty="0"/>
          </a:p>
        </p:txBody>
      </p:sp>
    </p:spTree>
    <p:extLst>
      <p:ext uri="{BB962C8B-B14F-4D97-AF65-F5344CB8AC3E}">
        <p14:creationId xmlns:p14="http://schemas.microsoft.com/office/powerpoint/2010/main" val="1886382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5606-F5EB-46E0-AB66-04FB2A9BDB51}"/>
              </a:ext>
            </a:extLst>
          </p:cNvPr>
          <p:cNvSpPr>
            <a:spLocks noGrp="1"/>
          </p:cNvSpPr>
          <p:nvPr>
            <p:ph type="title"/>
          </p:nvPr>
        </p:nvSpPr>
        <p:spPr/>
        <p:txBody>
          <a:bodyPr/>
          <a:lstStyle/>
          <a:p>
            <a:r>
              <a:rPr lang="en-US" dirty="0"/>
              <a:t>Position 3 - Root operation or modality or type</a:t>
            </a:r>
          </a:p>
        </p:txBody>
      </p:sp>
      <p:sp>
        <p:nvSpPr>
          <p:cNvPr id="4" name="Content Placeholder 3">
            <a:extLst>
              <a:ext uri="{FF2B5EF4-FFF2-40B4-BE49-F238E27FC236}">
                <a16:creationId xmlns:a16="http://schemas.microsoft.com/office/drawing/2014/main" id="{E187DE01-C203-4AD7-BA02-3A323F9E024A}"/>
              </a:ext>
            </a:extLst>
          </p:cNvPr>
          <p:cNvSpPr>
            <a:spLocks noGrp="1"/>
          </p:cNvSpPr>
          <p:nvPr>
            <p:ph sz="half" idx="2"/>
          </p:nvPr>
        </p:nvSpPr>
        <p:spPr/>
        <p:txBody>
          <a:bodyPr anchor="t">
            <a:normAutofit lnSpcReduction="10000"/>
          </a:bodyPr>
          <a:lstStyle/>
          <a:p>
            <a:pPr>
              <a:spcAft>
                <a:spcPts val="0"/>
              </a:spcAft>
            </a:pPr>
            <a:r>
              <a:rPr lang="en-US" dirty="0"/>
              <a:t>Position three states the objective of the procedure.</a:t>
            </a:r>
          </a:p>
          <a:p>
            <a:pPr lvl="1">
              <a:spcAft>
                <a:spcPts val="0"/>
              </a:spcAft>
              <a:buFont typeface="Wingdings" panose="05000000000000000000" pitchFamily="2" charset="2"/>
              <a:buChar char="Ø"/>
            </a:pPr>
            <a:r>
              <a:rPr lang="en-US" dirty="0"/>
              <a:t>03C – Medical &amp; Surgical – Upper Arteries - Extirpation</a:t>
            </a:r>
          </a:p>
          <a:p>
            <a:pPr lvl="1">
              <a:spcAft>
                <a:spcPts val="0"/>
              </a:spcAft>
              <a:buFont typeface="Wingdings" panose="05000000000000000000" pitchFamily="2" charset="2"/>
              <a:buChar char="Ø"/>
            </a:pPr>
            <a:r>
              <a:rPr lang="en-US" dirty="0"/>
              <a:t>9WB – Chiropractic – Anatomical Regions - Manipulation</a:t>
            </a:r>
          </a:p>
          <a:p>
            <a:pPr lvl="1">
              <a:buFont typeface="Wingdings" panose="05000000000000000000" pitchFamily="2" charset="2"/>
              <a:buChar char="Ø"/>
            </a:pPr>
            <a:r>
              <a:rPr lang="en-US" dirty="0"/>
              <a:t>B32 – Imaging – Upper Arteries – CT Scan</a:t>
            </a:r>
          </a:p>
          <a:p>
            <a:r>
              <a:rPr lang="en-US" dirty="0"/>
              <a:t>Each root operation/modality/type has a specific definition.</a:t>
            </a:r>
          </a:p>
          <a:p>
            <a:r>
              <a:rPr lang="en-US" dirty="0"/>
              <a:t>Each section has root operations/modalities/types specific to that section.</a:t>
            </a:r>
          </a:p>
          <a:p>
            <a:pPr marL="0" indent="0">
              <a:buNone/>
            </a:pPr>
            <a:endParaRPr lang="en-US" dirty="0"/>
          </a:p>
          <a:p>
            <a:endParaRPr lang="en-US" dirty="0"/>
          </a:p>
        </p:txBody>
      </p:sp>
      <p:pic>
        <p:nvPicPr>
          <p:cNvPr id="8" name="Content Placeholder 7">
            <a:extLst>
              <a:ext uri="{FF2B5EF4-FFF2-40B4-BE49-F238E27FC236}">
                <a16:creationId xmlns:a16="http://schemas.microsoft.com/office/drawing/2014/main" id="{35648A99-2EB8-479F-A291-4B115C33AB96}"/>
              </a:ext>
            </a:extLst>
          </p:cNvPr>
          <p:cNvPicPr>
            <a:picLocks noGrp="1" noChangeAspect="1"/>
          </p:cNvPicPr>
          <p:nvPr>
            <p:ph sz="half" idx="1"/>
          </p:nvPr>
        </p:nvPicPr>
        <p:blipFill>
          <a:blip r:embed="rId3"/>
          <a:stretch>
            <a:fillRect/>
          </a:stretch>
        </p:blipFill>
        <p:spPr>
          <a:xfrm>
            <a:off x="581025" y="2291882"/>
            <a:ext cx="5422900" cy="3504549"/>
          </a:xfrm>
        </p:spPr>
      </p:pic>
      <p:sp>
        <p:nvSpPr>
          <p:cNvPr id="9" name="Slide Number Placeholder 8">
            <a:extLst>
              <a:ext uri="{FF2B5EF4-FFF2-40B4-BE49-F238E27FC236}">
                <a16:creationId xmlns:a16="http://schemas.microsoft.com/office/drawing/2014/main" id="{D3F1F766-6D67-4FC1-91A6-DB588A9767E8}"/>
              </a:ext>
            </a:extLst>
          </p:cNvPr>
          <p:cNvSpPr>
            <a:spLocks noGrp="1"/>
          </p:cNvSpPr>
          <p:nvPr>
            <p:ph type="sldNum" sz="quarter" idx="12"/>
          </p:nvPr>
        </p:nvSpPr>
        <p:spPr/>
        <p:txBody>
          <a:bodyPr/>
          <a:lstStyle/>
          <a:p>
            <a:fld id="{9684AA08-C5E5-4691-BE62-937925DB498C}" type="slidenum">
              <a:rPr lang="en-US" smtClean="0"/>
              <a:t>18</a:t>
            </a:fld>
            <a:endParaRPr lang="en-US" dirty="0"/>
          </a:p>
        </p:txBody>
      </p:sp>
    </p:spTree>
    <p:extLst>
      <p:ext uri="{BB962C8B-B14F-4D97-AF65-F5344CB8AC3E}">
        <p14:creationId xmlns:p14="http://schemas.microsoft.com/office/powerpoint/2010/main" val="3345025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D162-7155-4F02-8D5A-75B19612E3F2}"/>
              </a:ext>
            </a:extLst>
          </p:cNvPr>
          <p:cNvSpPr>
            <a:spLocks noGrp="1"/>
          </p:cNvSpPr>
          <p:nvPr>
            <p:ph type="title"/>
          </p:nvPr>
        </p:nvSpPr>
        <p:spPr/>
        <p:txBody>
          <a:bodyPr/>
          <a:lstStyle/>
          <a:p>
            <a:r>
              <a:rPr lang="en-US" dirty="0"/>
              <a:t>Root operations for medical &amp; surgical section</a:t>
            </a:r>
          </a:p>
        </p:txBody>
      </p:sp>
      <p:sp>
        <p:nvSpPr>
          <p:cNvPr id="3" name="Content Placeholder 2">
            <a:extLst>
              <a:ext uri="{FF2B5EF4-FFF2-40B4-BE49-F238E27FC236}">
                <a16:creationId xmlns:a16="http://schemas.microsoft.com/office/drawing/2014/main" id="{67E91CE2-B10E-4721-8EE1-7E0F57D72AB7}"/>
              </a:ext>
            </a:extLst>
          </p:cNvPr>
          <p:cNvSpPr>
            <a:spLocks noGrp="1"/>
          </p:cNvSpPr>
          <p:nvPr>
            <p:ph idx="1"/>
          </p:nvPr>
        </p:nvSpPr>
        <p:spPr>
          <a:xfrm>
            <a:off x="581192" y="2180496"/>
            <a:ext cx="11029615" cy="3812680"/>
          </a:xfrm>
        </p:spPr>
        <p:txBody>
          <a:bodyPr numCol="3">
            <a:normAutofit fontScale="92500" lnSpcReduction="20000"/>
          </a:bodyPr>
          <a:lstStyle/>
          <a:p>
            <a:r>
              <a:rPr lang="en-US" dirty="0"/>
              <a:t>0?0  Alteration</a:t>
            </a:r>
          </a:p>
          <a:p>
            <a:r>
              <a:rPr lang="en-US" dirty="0"/>
              <a:t>0?1  Bypass</a:t>
            </a:r>
          </a:p>
          <a:p>
            <a:r>
              <a:rPr lang="en-US" dirty="0"/>
              <a:t>0?2  Change</a:t>
            </a:r>
          </a:p>
          <a:p>
            <a:r>
              <a:rPr lang="en-US" dirty="0"/>
              <a:t>0?3  Control</a:t>
            </a:r>
          </a:p>
          <a:p>
            <a:r>
              <a:rPr lang="en-US" dirty="0"/>
              <a:t>0?4  Creation</a:t>
            </a:r>
          </a:p>
          <a:p>
            <a:r>
              <a:rPr lang="en-US" dirty="0"/>
              <a:t>0?5  Destruction</a:t>
            </a:r>
          </a:p>
          <a:p>
            <a:r>
              <a:rPr lang="en-US" dirty="0"/>
              <a:t>0?6  Detachment</a:t>
            </a:r>
          </a:p>
          <a:p>
            <a:r>
              <a:rPr lang="en-US" dirty="0"/>
              <a:t>0?7  Dilation</a:t>
            </a:r>
          </a:p>
          <a:p>
            <a:r>
              <a:rPr lang="en-US" dirty="0"/>
              <a:t>0?8  Division</a:t>
            </a:r>
          </a:p>
          <a:p>
            <a:r>
              <a:rPr lang="en-US" dirty="0"/>
              <a:t>0?9  Drainage</a:t>
            </a:r>
          </a:p>
          <a:p>
            <a:r>
              <a:rPr lang="en-US" dirty="0"/>
              <a:t>0?B  Excision</a:t>
            </a:r>
          </a:p>
          <a:p>
            <a:r>
              <a:rPr lang="en-US" dirty="0"/>
              <a:t>0?C  Extirpation</a:t>
            </a:r>
          </a:p>
          <a:p>
            <a:r>
              <a:rPr lang="en-US" dirty="0"/>
              <a:t>0?D  Extraction</a:t>
            </a:r>
          </a:p>
          <a:p>
            <a:r>
              <a:rPr lang="en-US" dirty="0"/>
              <a:t>0?F  Fragmentation</a:t>
            </a:r>
          </a:p>
          <a:p>
            <a:r>
              <a:rPr lang="en-US" dirty="0"/>
              <a:t>0?G  Fusion</a:t>
            </a:r>
          </a:p>
          <a:p>
            <a:r>
              <a:rPr lang="en-US" dirty="0"/>
              <a:t>0?H  Insertion</a:t>
            </a:r>
          </a:p>
          <a:p>
            <a:r>
              <a:rPr lang="en-US" dirty="0"/>
              <a:t>0?J  Inspection</a:t>
            </a:r>
          </a:p>
          <a:p>
            <a:r>
              <a:rPr lang="en-US" dirty="0"/>
              <a:t>0?K  Map</a:t>
            </a:r>
          </a:p>
          <a:p>
            <a:r>
              <a:rPr lang="en-US" dirty="0"/>
              <a:t>0?L  Occlusion</a:t>
            </a:r>
          </a:p>
          <a:p>
            <a:r>
              <a:rPr lang="en-US" dirty="0"/>
              <a:t>0?M  Reattachment</a:t>
            </a:r>
          </a:p>
          <a:p>
            <a:r>
              <a:rPr lang="en-US" dirty="0"/>
              <a:t>0?N  Release</a:t>
            </a:r>
          </a:p>
          <a:p>
            <a:r>
              <a:rPr lang="en-US" dirty="0"/>
              <a:t>0?P  Remove</a:t>
            </a:r>
          </a:p>
          <a:p>
            <a:r>
              <a:rPr lang="en-US" dirty="0"/>
              <a:t>0?Q  Repair</a:t>
            </a:r>
          </a:p>
          <a:p>
            <a:r>
              <a:rPr lang="en-US" dirty="0"/>
              <a:t>0?R  Replace</a:t>
            </a:r>
          </a:p>
          <a:p>
            <a:r>
              <a:rPr lang="en-US" dirty="0"/>
              <a:t>0?S  Reposition</a:t>
            </a:r>
          </a:p>
          <a:p>
            <a:r>
              <a:rPr lang="en-US" dirty="0"/>
              <a:t>0?T  Resection</a:t>
            </a:r>
          </a:p>
          <a:p>
            <a:r>
              <a:rPr lang="en-US" dirty="0"/>
              <a:t>0?U  Supplement</a:t>
            </a:r>
          </a:p>
          <a:p>
            <a:r>
              <a:rPr lang="en-US" dirty="0"/>
              <a:t>0?V  Restriction</a:t>
            </a:r>
          </a:p>
          <a:p>
            <a:r>
              <a:rPr lang="en-US" dirty="0"/>
              <a:t>0?W  Revise</a:t>
            </a:r>
          </a:p>
          <a:p>
            <a:r>
              <a:rPr lang="en-US" dirty="0"/>
              <a:t>0?X  Transfer</a:t>
            </a:r>
          </a:p>
          <a:p>
            <a:r>
              <a:rPr lang="en-US" dirty="0"/>
              <a:t>0?Y  Transplantation</a:t>
            </a:r>
          </a:p>
        </p:txBody>
      </p:sp>
      <p:sp>
        <p:nvSpPr>
          <p:cNvPr id="4" name="Slide Number Placeholder 3">
            <a:extLst>
              <a:ext uri="{FF2B5EF4-FFF2-40B4-BE49-F238E27FC236}">
                <a16:creationId xmlns:a16="http://schemas.microsoft.com/office/drawing/2014/main" id="{56157182-FD5A-4B92-B44A-1045879A133B}"/>
              </a:ext>
            </a:extLst>
          </p:cNvPr>
          <p:cNvSpPr>
            <a:spLocks noGrp="1"/>
          </p:cNvSpPr>
          <p:nvPr>
            <p:ph type="sldNum" sz="quarter" idx="12"/>
          </p:nvPr>
        </p:nvSpPr>
        <p:spPr/>
        <p:txBody>
          <a:bodyPr/>
          <a:lstStyle/>
          <a:p>
            <a:fld id="{9684AA08-C5E5-4691-BE62-937925DB498C}" type="slidenum">
              <a:rPr lang="en-US" smtClean="0"/>
              <a:t>19</a:t>
            </a:fld>
            <a:endParaRPr lang="en-US" dirty="0"/>
          </a:p>
        </p:txBody>
      </p:sp>
    </p:spTree>
    <p:extLst>
      <p:ext uri="{BB962C8B-B14F-4D97-AF65-F5344CB8AC3E}">
        <p14:creationId xmlns:p14="http://schemas.microsoft.com/office/powerpoint/2010/main" val="2543246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C3196-484A-4186-93F7-321D32AEDC5E}"/>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Claim Forms – Part A vs Part B</a:t>
            </a:r>
          </a:p>
        </p:txBody>
      </p:sp>
      <p:sp>
        <p:nvSpPr>
          <p:cNvPr id="3" name="Text Placeholder 2">
            <a:extLst>
              <a:ext uri="{FF2B5EF4-FFF2-40B4-BE49-F238E27FC236}">
                <a16:creationId xmlns:a16="http://schemas.microsoft.com/office/drawing/2014/main" id="{FFFB5A2F-D6BE-4338-9345-5F65FA81B711}"/>
              </a:ext>
            </a:extLst>
          </p:cNvPr>
          <p:cNvSpPr>
            <a:spLocks noGrp="1"/>
          </p:cNvSpPr>
          <p:nvPr>
            <p:ph type="body" idx="1"/>
          </p:nvPr>
        </p:nvSpPr>
        <p:spPr/>
        <p:txBody>
          <a:bodyPr/>
          <a:lstStyle/>
          <a:p>
            <a:r>
              <a:rPr lang="en-US" dirty="0">
                <a:latin typeface="Arial" panose="020B0604020202020204" pitchFamily="34" charset="0"/>
                <a:cs typeface="Arial" panose="020B0604020202020204" pitchFamily="34" charset="0"/>
              </a:rPr>
              <a:t>Medicare Part A Charges: CMS–1450 </a:t>
            </a:r>
          </a:p>
        </p:txBody>
      </p:sp>
      <p:sp>
        <p:nvSpPr>
          <p:cNvPr id="4" name="Content Placeholder 3">
            <a:extLst>
              <a:ext uri="{FF2B5EF4-FFF2-40B4-BE49-F238E27FC236}">
                <a16:creationId xmlns:a16="http://schemas.microsoft.com/office/drawing/2014/main" id="{0EBFA5D4-370E-47A8-8EE5-16CEB3B99782}"/>
              </a:ext>
            </a:extLst>
          </p:cNvPr>
          <p:cNvSpPr>
            <a:spLocks noGrp="1"/>
          </p:cNvSpPr>
          <p:nvPr>
            <p:ph sz="half" idx="2"/>
          </p:nvPr>
        </p:nvSpPr>
        <p:spPr/>
        <p:txBody>
          <a:bodyPr>
            <a:normAutofit fontScale="92500" lnSpcReduction="20000"/>
          </a:bodyPr>
          <a:lstStyle/>
          <a:p>
            <a:r>
              <a:rPr lang="en-US" dirty="0">
                <a:latin typeface="Arial" panose="020B0604020202020204" pitchFamily="34" charset="0"/>
                <a:cs typeface="Arial" panose="020B0604020202020204" pitchFamily="34" charset="0"/>
              </a:rPr>
              <a:t>More commonly known as the UB or Universal Bill.</a:t>
            </a:r>
          </a:p>
          <a:p>
            <a:r>
              <a:rPr lang="en-US" dirty="0">
                <a:latin typeface="Arial" panose="020B0604020202020204" pitchFamily="34" charset="0"/>
                <a:cs typeface="Arial" panose="020B0604020202020204" pitchFamily="34" charset="0"/>
              </a:rPr>
              <a:t>UB-04 replaced UB-92 in 2007.  Same form with more fields.</a:t>
            </a:r>
          </a:p>
          <a:p>
            <a:r>
              <a:rPr lang="en-US" dirty="0">
                <a:latin typeface="Arial" panose="020B0604020202020204" pitchFamily="34" charset="0"/>
                <a:cs typeface="Arial" panose="020B0604020202020204" pitchFamily="34" charset="0"/>
              </a:rPr>
              <a:t>Used for submitting institutional charges covered by Medicare Part A.  Part A coverage roughly equates to a facility/hospital/nursing home.  Not always.  Private payors can/do have their own rules.</a:t>
            </a:r>
          </a:p>
          <a:p>
            <a:r>
              <a:rPr lang="en-US" dirty="0">
                <a:latin typeface="Arial" panose="020B0604020202020204" pitchFamily="34" charset="0"/>
                <a:cs typeface="Arial" panose="020B0604020202020204" pitchFamily="34" charset="0"/>
              </a:rPr>
              <a:t>Electronic version is 837i.</a:t>
            </a:r>
          </a:p>
          <a:p>
            <a:r>
              <a:rPr lang="en-US" dirty="0">
                <a:latin typeface="Arial" panose="020B0604020202020204" pitchFamily="34" charset="0"/>
                <a:cs typeface="Arial" panose="020B0604020202020204" pitchFamily="34" charset="0"/>
              </a:rPr>
              <a:t>Utilizes ICD and HCPCS codes sets.</a:t>
            </a:r>
          </a:p>
        </p:txBody>
      </p:sp>
      <p:sp>
        <p:nvSpPr>
          <p:cNvPr id="5" name="Text Placeholder 4">
            <a:extLst>
              <a:ext uri="{FF2B5EF4-FFF2-40B4-BE49-F238E27FC236}">
                <a16:creationId xmlns:a16="http://schemas.microsoft.com/office/drawing/2014/main" id="{9CCF1B79-096B-491A-8F20-990947A75510}"/>
              </a:ext>
            </a:extLst>
          </p:cNvPr>
          <p:cNvSpPr>
            <a:spLocks noGrp="1"/>
          </p:cNvSpPr>
          <p:nvPr>
            <p:ph type="body" sz="quarter" idx="3"/>
          </p:nvPr>
        </p:nvSpPr>
        <p:spPr/>
        <p:txBody>
          <a:bodyPr/>
          <a:lstStyle/>
          <a:p>
            <a:r>
              <a:rPr lang="en-US" dirty="0">
                <a:latin typeface="Arial" panose="020B0604020202020204" pitchFamily="34" charset="0"/>
                <a:cs typeface="Arial" panose="020B0604020202020204" pitchFamily="34" charset="0"/>
              </a:rPr>
              <a:t>Medicare Part B Charges: CMS-1500</a:t>
            </a:r>
          </a:p>
        </p:txBody>
      </p:sp>
      <p:sp>
        <p:nvSpPr>
          <p:cNvPr id="6" name="Content Placeholder 5">
            <a:extLst>
              <a:ext uri="{FF2B5EF4-FFF2-40B4-BE49-F238E27FC236}">
                <a16:creationId xmlns:a16="http://schemas.microsoft.com/office/drawing/2014/main" id="{9DF7ED16-ED70-49A4-AE15-FDDBC93C3E8C}"/>
              </a:ext>
            </a:extLst>
          </p:cNvPr>
          <p:cNvSpPr>
            <a:spLocks noGrp="1"/>
          </p:cNvSpPr>
          <p:nvPr>
            <p:ph sz="quarter" idx="4"/>
          </p:nvPr>
        </p:nvSpPr>
        <p:spPr/>
        <p:txBody>
          <a:bodyPr>
            <a:normAutofit fontScale="92500" lnSpcReduction="20000"/>
          </a:bodyPr>
          <a:lstStyle/>
          <a:p>
            <a:r>
              <a:rPr lang="en-US" dirty="0">
                <a:latin typeface="Arial" panose="020B0604020202020204" pitchFamily="34" charset="0"/>
                <a:cs typeface="Arial" panose="020B0604020202020204" pitchFamily="34" charset="0"/>
              </a:rPr>
              <a:t>Also knows as “the red form”</a:t>
            </a:r>
          </a:p>
          <a:p>
            <a:r>
              <a:rPr lang="en-US" dirty="0">
                <a:latin typeface="Arial" panose="020B0604020202020204" pitchFamily="34" charset="0"/>
                <a:cs typeface="Arial" panose="020B0604020202020204" pitchFamily="34" charset="0"/>
              </a:rPr>
              <a:t>Has always been “the 1500”</a:t>
            </a:r>
          </a:p>
          <a:p>
            <a:r>
              <a:rPr lang="en-US" dirty="0">
                <a:latin typeface="Arial" panose="020B0604020202020204" pitchFamily="34" charset="0"/>
                <a:cs typeface="Arial" panose="020B0604020202020204" pitchFamily="34" charset="0"/>
              </a:rPr>
              <a:t>Used for submitting charges covered by Medicare Part B.  Part B coverage roughly equates to the doctor/provider.  Not always.  Private payors can/do have their own rules.</a:t>
            </a:r>
          </a:p>
          <a:p>
            <a:r>
              <a:rPr lang="en-US" dirty="0">
                <a:latin typeface="Arial" panose="020B0604020202020204" pitchFamily="34" charset="0"/>
                <a:cs typeface="Arial" panose="020B0604020202020204" pitchFamily="34" charset="0"/>
              </a:rPr>
              <a:t>Electronic version is 837p.</a:t>
            </a:r>
          </a:p>
          <a:p>
            <a:r>
              <a:rPr lang="en-US" dirty="0">
                <a:latin typeface="Arial" panose="020B0604020202020204" pitchFamily="34" charset="0"/>
                <a:cs typeface="Arial" panose="020B0604020202020204" pitchFamily="34" charset="0"/>
              </a:rPr>
              <a:t>Utilizes ICD and HCPCS codes sets.</a:t>
            </a:r>
          </a:p>
          <a:p>
            <a:endParaRPr lang="en-US" dirty="0"/>
          </a:p>
        </p:txBody>
      </p:sp>
      <p:sp>
        <p:nvSpPr>
          <p:cNvPr id="7" name="Slide Number Placeholder 6">
            <a:extLst>
              <a:ext uri="{FF2B5EF4-FFF2-40B4-BE49-F238E27FC236}">
                <a16:creationId xmlns:a16="http://schemas.microsoft.com/office/drawing/2014/main" id="{F8D46626-AECD-4407-A04F-0A935FC4421B}"/>
              </a:ext>
            </a:extLst>
          </p:cNvPr>
          <p:cNvSpPr>
            <a:spLocks noGrp="1"/>
          </p:cNvSpPr>
          <p:nvPr>
            <p:ph type="sldNum" sz="quarter" idx="12"/>
          </p:nvPr>
        </p:nvSpPr>
        <p:spPr/>
        <p:txBody>
          <a:bodyPr/>
          <a:lstStyle/>
          <a:p>
            <a:fld id="{9684AA08-C5E5-4691-BE62-937925DB498C}" type="slidenum">
              <a:rPr lang="en-US" smtClean="0"/>
              <a:t>2</a:t>
            </a:fld>
            <a:endParaRPr lang="en-US" dirty="0"/>
          </a:p>
        </p:txBody>
      </p:sp>
    </p:spTree>
    <p:extLst>
      <p:ext uri="{BB962C8B-B14F-4D97-AF65-F5344CB8AC3E}">
        <p14:creationId xmlns:p14="http://schemas.microsoft.com/office/powerpoint/2010/main" val="2552517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D162-7155-4F02-8D5A-75B19612E3F2}"/>
              </a:ext>
            </a:extLst>
          </p:cNvPr>
          <p:cNvSpPr>
            <a:spLocks noGrp="1"/>
          </p:cNvSpPr>
          <p:nvPr>
            <p:ph type="title"/>
          </p:nvPr>
        </p:nvSpPr>
        <p:spPr/>
        <p:txBody>
          <a:bodyPr/>
          <a:lstStyle/>
          <a:p>
            <a:r>
              <a:rPr lang="en-US" dirty="0"/>
              <a:t>Root operations for Chiropractic and imaging</a:t>
            </a:r>
          </a:p>
        </p:txBody>
      </p:sp>
      <p:sp>
        <p:nvSpPr>
          <p:cNvPr id="3" name="Content Placeholder 2">
            <a:extLst>
              <a:ext uri="{FF2B5EF4-FFF2-40B4-BE49-F238E27FC236}">
                <a16:creationId xmlns:a16="http://schemas.microsoft.com/office/drawing/2014/main" id="{67E91CE2-B10E-4721-8EE1-7E0F57D72AB7}"/>
              </a:ext>
            </a:extLst>
          </p:cNvPr>
          <p:cNvSpPr>
            <a:spLocks noGrp="1"/>
          </p:cNvSpPr>
          <p:nvPr>
            <p:ph sz="half" idx="1"/>
          </p:nvPr>
        </p:nvSpPr>
        <p:spPr/>
        <p:txBody>
          <a:bodyPr numCol="1">
            <a:normAutofit/>
          </a:bodyPr>
          <a:lstStyle/>
          <a:p>
            <a:r>
              <a:rPr lang="en-US" sz="3200" dirty="0"/>
              <a:t>Chiropractic</a:t>
            </a:r>
          </a:p>
          <a:p>
            <a:pPr marL="324000" lvl="1" indent="0">
              <a:buNone/>
            </a:pPr>
            <a:r>
              <a:rPr lang="en-US" sz="2200" dirty="0"/>
              <a:t>9WB  Manipulation</a:t>
            </a:r>
          </a:p>
          <a:p>
            <a:endParaRPr lang="en-US" dirty="0"/>
          </a:p>
        </p:txBody>
      </p:sp>
      <p:sp>
        <p:nvSpPr>
          <p:cNvPr id="4" name="Content Placeholder 3">
            <a:extLst>
              <a:ext uri="{FF2B5EF4-FFF2-40B4-BE49-F238E27FC236}">
                <a16:creationId xmlns:a16="http://schemas.microsoft.com/office/drawing/2014/main" id="{BFC6C7BB-EE2F-465C-93F1-09F6D8A5A2F7}"/>
              </a:ext>
            </a:extLst>
          </p:cNvPr>
          <p:cNvSpPr>
            <a:spLocks noGrp="1"/>
          </p:cNvSpPr>
          <p:nvPr>
            <p:ph sz="half" idx="2"/>
          </p:nvPr>
        </p:nvSpPr>
        <p:spPr/>
        <p:txBody>
          <a:bodyPr numCol="1">
            <a:normAutofit/>
          </a:bodyPr>
          <a:lstStyle/>
          <a:p>
            <a:r>
              <a:rPr lang="en-US" sz="3200" dirty="0"/>
              <a:t>Imaging</a:t>
            </a:r>
          </a:p>
          <a:p>
            <a:pPr marL="324000" lvl="1" indent="0">
              <a:buNone/>
            </a:pPr>
            <a:r>
              <a:rPr lang="en-US" sz="2200" dirty="0"/>
              <a:t>B?0  Plain Radiography</a:t>
            </a:r>
          </a:p>
          <a:p>
            <a:pPr marL="324000" lvl="1" indent="0">
              <a:buNone/>
            </a:pPr>
            <a:r>
              <a:rPr lang="en-US" sz="2200" dirty="0"/>
              <a:t>B?1  Fluoroscopy</a:t>
            </a:r>
          </a:p>
          <a:p>
            <a:pPr marL="324000" lvl="1" indent="0">
              <a:buNone/>
            </a:pPr>
            <a:r>
              <a:rPr lang="en-US" sz="2200" dirty="0"/>
              <a:t>B?2  CT Scan</a:t>
            </a:r>
          </a:p>
          <a:p>
            <a:pPr marL="324000" lvl="1" indent="0">
              <a:buNone/>
            </a:pPr>
            <a:r>
              <a:rPr lang="en-US" sz="2200" dirty="0"/>
              <a:t>B?3  MRI</a:t>
            </a:r>
          </a:p>
          <a:p>
            <a:pPr marL="324000" lvl="1" indent="0">
              <a:buNone/>
            </a:pPr>
            <a:r>
              <a:rPr lang="en-US" sz="2200" dirty="0"/>
              <a:t>B?4  Ultrasonography</a:t>
            </a:r>
          </a:p>
          <a:p>
            <a:pPr marL="324000" lvl="1" indent="0">
              <a:buNone/>
            </a:pPr>
            <a:r>
              <a:rPr lang="en-US" sz="2200" dirty="0"/>
              <a:t>B?5  Other Imaging</a:t>
            </a:r>
          </a:p>
        </p:txBody>
      </p:sp>
      <p:sp>
        <p:nvSpPr>
          <p:cNvPr id="5" name="Slide Number Placeholder 4">
            <a:extLst>
              <a:ext uri="{FF2B5EF4-FFF2-40B4-BE49-F238E27FC236}">
                <a16:creationId xmlns:a16="http://schemas.microsoft.com/office/drawing/2014/main" id="{73F85D6B-E6EF-4361-835E-1305BDC3DFFD}"/>
              </a:ext>
            </a:extLst>
          </p:cNvPr>
          <p:cNvSpPr>
            <a:spLocks noGrp="1"/>
          </p:cNvSpPr>
          <p:nvPr>
            <p:ph type="sldNum" sz="quarter" idx="12"/>
          </p:nvPr>
        </p:nvSpPr>
        <p:spPr/>
        <p:txBody>
          <a:bodyPr/>
          <a:lstStyle/>
          <a:p>
            <a:fld id="{9684AA08-C5E5-4691-BE62-937925DB498C}" type="slidenum">
              <a:rPr lang="en-US" smtClean="0"/>
              <a:t>20</a:t>
            </a:fld>
            <a:endParaRPr lang="en-US" dirty="0"/>
          </a:p>
        </p:txBody>
      </p:sp>
    </p:spTree>
    <p:extLst>
      <p:ext uri="{BB962C8B-B14F-4D97-AF65-F5344CB8AC3E}">
        <p14:creationId xmlns:p14="http://schemas.microsoft.com/office/powerpoint/2010/main" val="672604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5606-F5EB-46E0-AB66-04FB2A9BDB51}"/>
              </a:ext>
            </a:extLst>
          </p:cNvPr>
          <p:cNvSpPr>
            <a:spLocks noGrp="1"/>
          </p:cNvSpPr>
          <p:nvPr>
            <p:ph type="title"/>
          </p:nvPr>
        </p:nvSpPr>
        <p:spPr/>
        <p:txBody>
          <a:bodyPr/>
          <a:lstStyle/>
          <a:p>
            <a:r>
              <a:rPr lang="en-US" dirty="0"/>
              <a:t>Position 4 - body part/region/system or qualifier</a:t>
            </a:r>
          </a:p>
        </p:txBody>
      </p:sp>
      <p:sp>
        <p:nvSpPr>
          <p:cNvPr id="4" name="Content Placeholder 3">
            <a:extLst>
              <a:ext uri="{FF2B5EF4-FFF2-40B4-BE49-F238E27FC236}">
                <a16:creationId xmlns:a16="http://schemas.microsoft.com/office/drawing/2014/main" id="{E187DE01-C203-4AD7-BA02-3A323F9E024A}"/>
              </a:ext>
            </a:extLst>
          </p:cNvPr>
          <p:cNvSpPr>
            <a:spLocks noGrp="1"/>
          </p:cNvSpPr>
          <p:nvPr>
            <p:ph sz="half" idx="2"/>
          </p:nvPr>
        </p:nvSpPr>
        <p:spPr/>
        <p:txBody>
          <a:bodyPr anchor="t">
            <a:normAutofit fontScale="92500" lnSpcReduction="20000"/>
          </a:bodyPr>
          <a:lstStyle/>
          <a:p>
            <a:r>
              <a:rPr lang="en-US" dirty="0"/>
              <a:t>Body Part is exactly what the name implies.  Every single bone, muscle, tendon, artery, vein, organ part, nerve, digit, extremity, etc., in and on the body, is included.</a:t>
            </a:r>
          </a:p>
          <a:p>
            <a:r>
              <a:rPr lang="en-US" dirty="0"/>
              <a:t>Body part is limited by the Body System character.  You will not see bones in the Upper Arteries.</a:t>
            </a:r>
          </a:p>
          <a:p>
            <a:r>
              <a:rPr lang="en-US" dirty="0"/>
              <a:t>For multiple body parts, left, right, and bilateral are considered different and each has a separate body part letter/number.</a:t>
            </a:r>
          </a:p>
          <a:p>
            <a:r>
              <a:rPr lang="en-US" dirty="0"/>
              <a:t>Section D uses treatment site rather than body part.</a:t>
            </a:r>
          </a:p>
          <a:p>
            <a:r>
              <a:rPr lang="en-US" dirty="0"/>
              <a:t>The concept of body part is not applicable to sections G and H.  All codes in these two sections have Z in the fourth position.</a:t>
            </a:r>
          </a:p>
          <a:p>
            <a:endParaRPr lang="en-US" dirty="0"/>
          </a:p>
          <a:p>
            <a:pPr marL="0" indent="0">
              <a:buNone/>
            </a:pPr>
            <a:endParaRPr lang="en-US" dirty="0"/>
          </a:p>
          <a:p>
            <a:endParaRPr lang="en-US" dirty="0"/>
          </a:p>
        </p:txBody>
      </p:sp>
      <p:pic>
        <p:nvPicPr>
          <p:cNvPr id="7" name="Content Placeholder 6">
            <a:extLst>
              <a:ext uri="{FF2B5EF4-FFF2-40B4-BE49-F238E27FC236}">
                <a16:creationId xmlns:a16="http://schemas.microsoft.com/office/drawing/2014/main" id="{9FD32A84-D817-4199-92D1-7F70EA66B239}"/>
              </a:ext>
            </a:extLst>
          </p:cNvPr>
          <p:cNvPicPr>
            <a:picLocks noGrp="1" noChangeAspect="1"/>
          </p:cNvPicPr>
          <p:nvPr>
            <p:ph sz="half" idx="1"/>
          </p:nvPr>
        </p:nvPicPr>
        <p:blipFill>
          <a:blip r:embed="rId3"/>
          <a:stretch>
            <a:fillRect/>
          </a:stretch>
        </p:blipFill>
        <p:spPr>
          <a:xfrm>
            <a:off x="581025" y="2306134"/>
            <a:ext cx="5422900" cy="3476045"/>
          </a:xfrm>
        </p:spPr>
      </p:pic>
      <p:sp>
        <p:nvSpPr>
          <p:cNvPr id="9" name="Slide Number Placeholder 8">
            <a:extLst>
              <a:ext uri="{FF2B5EF4-FFF2-40B4-BE49-F238E27FC236}">
                <a16:creationId xmlns:a16="http://schemas.microsoft.com/office/drawing/2014/main" id="{00B854AE-FA3A-494D-9DDB-CA8849EF6E03}"/>
              </a:ext>
            </a:extLst>
          </p:cNvPr>
          <p:cNvSpPr>
            <a:spLocks noGrp="1"/>
          </p:cNvSpPr>
          <p:nvPr>
            <p:ph type="sldNum" sz="quarter" idx="12"/>
          </p:nvPr>
        </p:nvSpPr>
        <p:spPr/>
        <p:txBody>
          <a:bodyPr/>
          <a:lstStyle/>
          <a:p>
            <a:fld id="{9684AA08-C5E5-4691-BE62-937925DB498C}" type="slidenum">
              <a:rPr lang="en-US" smtClean="0"/>
              <a:t>21</a:t>
            </a:fld>
            <a:endParaRPr lang="en-US" dirty="0"/>
          </a:p>
        </p:txBody>
      </p:sp>
    </p:spTree>
    <p:extLst>
      <p:ext uri="{BB962C8B-B14F-4D97-AF65-F5344CB8AC3E}">
        <p14:creationId xmlns:p14="http://schemas.microsoft.com/office/powerpoint/2010/main" val="1189587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D162-7155-4F02-8D5A-75B19612E3F2}"/>
              </a:ext>
            </a:extLst>
          </p:cNvPr>
          <p:cNvSpPr>
            <a:spLocks noGrp="1"/>
          </p:cNvSpPr>
          <p:nvPr>
            <p:ph type="title"/>
          </p:nvPr>
        </p:nvSpPr>
        <p:spPr/>
        <p:txBody>
          <a:bodyPr/>
          <a:lstStyle/>
          <a:p>
            <a:r>
              <a:rPr lang="en-US" dirty="0"/>
              <a:t>Body Parts for 03 – Upper arteries BODY sYSTEM</a:t>
            </a:r>
          </a:p>
        </p:txBody>
      </p:sp>
      <p:sp>
        <p:nvSpPr>
          <p:cNvPr id="3" name="Content Placeholder 2">
            <a:extLst>
              <a:ext uri="{FF2B5EF4-FFF2-40B4-BE49-F238E27FC236}">
                <a16:creationId xmlns:a16="http://schemas.microsoft.com/office/drawing/2014/main" id="{67E91CE2-B10E-4721-8EE1-7E0F57D72AB7}"/>
              </a:ext>
            </a:extLst>
          </p:cNvPr>
          <p:cNvSpPr>
            <a:spLocks noGrp="1"/>
          </p:cNvSpPr>
          <p:nvPr>
            <p:ph idx="1"/>
          </p:nvPr>
        </p:nvSpPr>
        <p:spPr>
          <a:xfrm>
            <a:off x="581192" y="2180496"/>
            <a:ext cx="11029615" cy="3812680"/>
          </a:xfrm>
        </p:spPr>
        <p:txBody>
          <a:bodyPr numCol="3">
            <a:normAutofit fontScale="92500" lnSpcReduction="10000"/>
          </a:bodyPr>
          <a:lstStyle/>
          <a:p>
            <a:r>
              <a:rPr lang="en-US" dirty="0"/>
              <a:t>03?0 Internal Mammary Artery, R</a:t>
            </a:r>
          </a:p>
          <a:p>
            <a:r>
              <a:rPr lang="en-US" dirty="0"/>
              <a:t>03?1 Internal Mammary Artery, L</a:t>
            </a:r>
          </a:p>
          <a:p>
            <a:r>
              <a:rPr lang="en-US" dirty="0"/>
              <a:t>03?2 Innominate Artery</a:t>
            </a:r>
          </a:p>
          <a:p>
            <a:r>
              <a:rPr lang="en-US" dirty="0"/>
              <a:t>03?3 Subclavian Artery, Right</a:t>
            </a:r>
          </a:p>
          <a:p>
            <a:r>
              <a:rPr lang="en-US" dirty="0"/>
              <a:t>03?4 Subclavian Artery, Left</a:t>
            </a:r>
          </a:p>
          <a:p>
            <a:r>
              <a:rPr lang="en-US" dirty="0"/>
              <a:t>03?5 Axillary Artery, Right</a:t>
            </a:r>
          </a:p>
          <a:p>
            <a:r>
              <a:rPr lang="en-US" dirty="0"/>
              <a:t>03?6 Axillary Artery, Left</a:t>
            </a:r>
          </a:p>
          <a:p>
            <a:r>
              <a:rPr lang="en-US" dirty="0"/>
              <a:t>03?7 Brachial Artery, Right</a:t>
            </a:r>
          </a:p>
          <a:p>
            <a:r>
              <a:rPr lang="en-US" dirty="0"/>
              <a:t>03?8 Brachial Artery, Left</a:t>
            </a:r>
          </a:p>
          <a:p>
            <a:r>
              <a:rPr lang="en-US" dirty="0"/>
              <a:t>03?9 Ulnar Artery, Right</a:t>
            </a:r>
          </a:p>
          <a:p>
            <a:r>
              <a:rPr lang="en-US" dirty="0"/>
              <a:t>03?A Ulnar Artery, Left</a:t>
            </a:r>
          </a:p>
          <a:p>
            <a:r>
              <a:rPr lang="en-US" dirty="0"/>
              <a:t>03?B Radial Artery, Right</a:t>
            </a:r>
          </a:p>
          <a:p>
            <a:r>
              <a:rPr lang="en-US" dirty="0"/>
              <a:t>03?C Radial Artery, Left</a:t>
            </a:r>
          </a:p>
          <a:p>
            <a:r>
              <a:rPr lang="en-US" dirty="0"/>
              <a:t>03?D Hand Artery, Right</a:t>
            </a:r>
          </a:p>
          <a:p>
            <a:r>
              <a:rPr lang="en-US" dirty="0"/>
              <a:t>03?F Hand Artery, Left</a:t>
            </a:r>
          </a:p>
          <a:p>
            <a:r>
              <a:rPr lang="en-US" dirty="0"/>
              <a:t>03?G Intracranial Artery</a:t>
            </a:r>
          </a:p>
          <a:p>
            <a:r>
              <a:rPr lang="en-US" dirty="0"/>
              <a:t>03?H Common Carotid Artery, R</a:t>
            </a:r>
          </a:p>
          <a:p>
            <a:r>
              <a:rPr lang="en-US" dirty="0"/>
              <a:t>03?J Common Carotid Artery, L</a:t>
            </a:r>
          </a:p>
          <a:p>
            <a:r>
              <a:rPr lang="en-US" dirty="0"/>
              <a:t>03?K Internal Carotid Artery, R</a:t>
            </a:r>
          </a:p>
          <a:p>
            <a:r>
              <a:rPr lang="en-US" dirty="0"/>
              <a:t>03?L Internal Carotid Artery, L</a:t>
            </a:r>
          </a:p>
          <a:p>
            <a:r>
              <a:rPr lang="en-US" dirty="0"/>
              <a:t>03?M External Carotid Artery, R</a:t>
            </a:r>
          </a:p>
          <a:p>
            <a:r>
              <a:rPr lang="en-US" dirty="0"/>
              <a:t>03?N External Carotid Artery, L</a:t>
            </a:r>
          </a:p>
          <a:p>
            <a:r>
              <a:rPr lang="en-US" dirty="0"/>
              <a:t>03?P Vertebral Artery, Right</a:t>
            </a:r>
          </a:p>
          <a:p>
            <a:r>
              <a:rPr lang="en-US" dirty="0"/>
              <a:t>03?Q Vertebral Artery, Left</a:t>
            </a:r>
          </a:p>
          <a:p>
            <a:r>
              <a:rPr lang="en-US" dirty="0"/>
              <a:t>03?R Face Artery</a:t>
            </a:r>
          </a:p>
          <a:p>
            <a:r>
              <a:rPr lang="en-US" dirty="0"/>
              <a:t>03?S Temporal Artery, Right</a:t>
            </a:r>
          </a:p>
          <a:p>
            <a:r>
              <a:rPr lang="en-US" dirty="0"/>
              <a:t>03?T Temporal Artery, Left</a:t>
            </a:r>
          </a:p>
          <a:p>
            <a:r>
              <a:rPr lang="en-US" dirty="0"/>
              <a:t>03?U Thyroid Artery, Right</a:t>
            </a:r>
          </a:p>
          <a:p>
            <a:r>
              <a:rPr lang="en-US" dirty="0"/>
              <a:t>03?V Thyroid Artery, Left</a:t>
            </a:r>
          </a:p>
          <a:p>
            <a:r>
              <a:rPr lang="en-US" dirty="0"/>
              <a:t>03?Y Upper Artery</a:t>
            </a:r>
          </a:p>
        </p:txBody>
      </p:sp>
      <p:sp>
        <p:nvSpPr>
          <p:cNvPr id="4" name="Slide Number Placeholder 3">
            <a:extLst>
              <a:ext uri="{FF2B5EF4-FFF2-40B4-BE49-F238E27FC236}">
                <a16:creationId xmlns:a16="http://schemas.microsoft.com/office/drawing/2014/main" id="{699FCD74-3416-4AAC-955D-8F470B89211C}"/>
              </a:ext>
            </a:extLst>
          </p:cNvPr>
          <p:cNvSpPr>
            <a:spLocks noGrp="1"/>
          </p:cNvSpPr>
          <p:nvPr>
            <p:ph type="sldNum" sz="quarter" idx="12"/>
          </p:nvPr>
        </p:nvSpPr>
        <p:spPr/>
        <p:txBody>
          <a:bodyPr/>
          <a:lstStyle/>
          <a:p>
            <a:fld id="{9684AA08-C5E5-4691-BE62-937925DB498C}" type="slidenum">
              <a:rPr lang="en-US" smtClean="0"/>
              <a:t>22</a:t>
            </a:fld>
            <a:endParaRPr lang="en-US" dirty="0"/>
          </a:p>
        </p:txBody>
      </p:sp>
    </p:spTree>
    <p:extLst>
      <p:ext uri="{BB962C8B-B14F-4D97-AF65-F5344CB8AC3E}">
        <p14:creationId xmlns:p14="http://schemas.microsoft.com/office/powerpoint/2010/main" val="445093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D162-7155-4F02-8D5A-75B19612E3F2}"/>
              </a:ext>
            </a:extLst>
          </p:cNvPr>
          <p:cNvSpPr>
            <a:spLocks noGrp="1"/>
          </p:cNvSpPr>
          <p:nvPr>
            <p:ph type="title"/>
          </p:nvPr>
        </p:nvSpPr>
        <p:spPr/>
        <p:txBody>
          <a:bodyPr/>
          <a:lstStyle/>
          <a:p>
            <a:r>
              <a:rPr lang="en-US" dirty="0"/>
              <a:t>Body Parts for 9W Chiropractic and B3 imaging Upper arteries</a:t>
            </a:r>
          </a:p>
        </p:txBody>
      </p:sp>
      <p:sp>
        <p:nvSpPr>
          <p:cNvPr id="3" name="Content Placeholder 2">
            <a:extLst>
              <a:ext uri="{FF2B5EF4-FFF2-40B4-BE49-F238E27FC236}">
                <a16:creationId xmlns:a16="http://schemas.microsoft.com/office/drawing/2014/main" id="{67E91CE2-B10E-4721-8EE1-7E0F57D72AB7}"/>
              </a:ext>
            </a:extLst>
          </p:cNvPr>
          <p:cNvSpPr>
            <a:spLocks noGrp="1"/>
          </p:cNvSpPr>
          <p:nvPr>
            <p:ph sz="half" idx="1"/>
          </p:nvPr>
        </p:nvSpPr>
        <p:spPr>
          <a:xfrm>
            <a:off x="581193" y="2710149"/>
            <a:ext cx="2657766" cy="3150901"/>
          </a:xfrm>
        </p:spPr>
        <p:txBody>
          <a:bodyPr numCol="1" anchor="t">
            <a:normAutofit fontScale="62500" lnSpcReduction="20000"/>
          </a:bodyPr>
          <a:lstStyle/>
          <a:p>
            <a:pPr marL="324000" lvl="1" indent="0">
              <a:buNone/>
            </a:pPr>
            <a:r>
              <a:rPr lang="en-US" sz="1800" dirty="0"/>
              <a:t>0  Head</a:t>
            </a:r>
          </a:p>
          <a:p>
            <a:pPr marL="324000" lvl="1" indent="0">
              <a:buNone/>
            </a:pPr>
            <a:r>
              <a:rPr lang="en-US" sz="1800" dirty="0"/>
              <a:t>1  Cervical</a:t>
            </a:r>
          </a:p>
          <a:p>
            <a:pPr marL="324000" lvl="1" indent="0">
              <a:buNone/>
            </a:pPr>
            <a:r>
              <a:rPr lang="en-US" sz="1800" dirty="0"/>
              <a:t>2  Thoracic</a:t>
            </a:r>
          </a:p>
          <a:p>
            <a:pPr marL="324000" lvl="1" indent="0">
              <a:buNone/>
            </a:pPr>
            <a:r>
              <a:rPr lang="en-US" sz="1800" dirty="0"/>
              <a:t>3  Lumbar</a:t>
            </a:r>
          </a:p>
          <a:p>
            <a:pPr marL="324000" lvl="1" indent="0">
              <a:buNone/>
            </a:pPr>
            <a:r>
              <a:rPr lang="en-US" sz="1800" dirty="0"/>
              <a:t>4  Sacrum</a:t>
            </a:r>
          </a:p>
          <a:p>
            <a:pPr marL="324000" lvl="1" indent="0">
              <a:buNone/>
            </a:pPr>
            <a:r>
              <a:rPr lang="en-US" sz="1800" dirty="0"/>
              <a:t>5  Pelvis</a:t>
            </a:r>
          </a:p>
          <a:p>
            <a:pPr marL="324000" lvl="1" indent="0">
              <a:buNone/>
            </a:pPr>
            <a:r>
              <a:rPr lang="en-US" sz="1800" dirty="0"/>
              <a:t>6  Lower Extremities</a:t>
            </a:r>
          </a:p>
          <a:p>
            <a:pPr marL="324000" lvl="1" indent="0">
              <a:buNone/>
            </a:pPr>
            <a:r>
              <a:rPr lang="en-US" sz="1800" dirty="0"/>
              <a:t>7  Upper Extremities</a:t>
            </a:r>
          </a:p>
          <a:p>
            <a:pPr marL="324000" lvl="1" indent="0">
              <a:buNone/>
            </a:pPr>
            <a:r>
              <a:rPr lang="en-US" sz="1800" dirty="0"/>
              <a:t>8  Rib Cage</a:t>
            </a:r>
          </a:p>
          <a:p>
            <a:pPr marL="324000" lvl="1" indent="0">
              <a:buNone/>
            </a:pPr>
            <a:r>
              <a:rPr lang="en-US" sz="1800" dirty="0"/>
              <a:t>9  Abdomen</a:t>
            </a:r>
          </a:p>
          <a:p>
            <a:endParaRPr lang="en-US" dirty="0"/>
          </a:p>
        </p:txBody>
      </p:sp>
      <p:sp>
        <p:nvSpPr>
          <p:cNvPr id="4" name="Content Placeholder 3">
            <a:extLst>
              <a:ext uri="{FF2B5EF4-FFF2-40B4-BE49-F238E27FC236}">
                <a16:creationId xmlns:a16="http://schemas.microsoft.com/office/drawing/2014/main" id="{BFC6C7BB-EE2F-465C-93F1-09F6D8A5A2F7}"/>
              </a:ext>
            </a:extLst>
          </p:cNvPr>
          <p:cNvSpPr>
            <a:spLocks noGrp="1"/>
          </p:cNvSpPr>
          <p:nvPr>
            <p:ph sz="half" idx="2"/>
          </p:nvPr>
        </p:nvSpPr>
        <p:spPr>
          <a:xfrm>
            <a:off x="3514381" y="2812778"/>
            <a:ext cx="8096426" cy="3048272"/>
          </a:xfrm>
        </p:spPr>
        <p:txBody>
          <a:bodyPr numCol="3">
            <a:normAutofit fontScale="62500" lnSpcReduction="20000"/>
          </a:bodyPr>
          <a:lstStyle/>
          <a:p>
            <a:pPr marL="324000" lvl="1" indent="0">
              <a:buNone/>
            </a:pPr>
            <a:r>
              <a:rPr lang="en-US" sz="1800" dirty="0"/>
              <a:t>B3?0 Thoracic Aorta</a:t>
            </a:r>
          </a:p>
          <a:p>
            <a:pPr marL="324000" lvl="1" indent="0">
              <a:buNone/>
            </a:pPr>
            <a:r>
              <a:rPr lang="en-US" sz="1800" dirty="0"/>
              <a:t>B3?1 Brachiocephalic-Subclavian Artery, R</a:t>
            </a:r>
          </a:p>
          <a:p>
            <a:pPr marL="324000" lvl="1" indent="0">
              <a:buNone/>
            </a:pPr>
            <a:r>
              <a:rPr lang="en-US" sz="1800" dirty="0"/>
              <a:t>B3?2 Subclavian Artery, Left</a:t>
            </a:r>
          </a:p>
          <a:p>
            <a:pPr marL="324000" lvl="1" indent="0">
              <a:buNone/>
            </a:pPr>
            <a:r>
              <a:rPr lang="en-US" sz="1800" dirty="0"/>
              <a:t>B3?3 Common Carotid Artery, R</a:t>
            </a:r>
          </a:p>
          <a:p>
            <a:pPr marL="324000" lvl="1" indent="0">
              <a:buNone/>
            </a:pPr>
            <a:r>
              <a:rPr lang="en-US" sz="1800" dirty="0"/>
              <a:t>B3?4 Common Carotid Artery, L</a:t>
            </a:r>
          </a:p>
          <a:p>
            <a:pPr marL="324000" lvl="1" indent="0">
              <a:buNone/>
            </a:pPr>
            <a:r>
              <a:rPr lang="en-US" sz="1800" dirty="0"/>
              <a:t>B3?5 Common Carotid Arteries, Bilateral</a:t>
            </a:r>
          </a:p>
          <a:p>
            <a:pPr marL="324000" lvl="1" indent="0">
              <a:buNone/>
            </a:pPr>
            <a:r>
              <a:rPr lang="en-US" sz="1800" dirty="0"/>
              <a:t>B3?6 Internal Carotid Artery, R</a:t>
            </a:r>
          </a:p>
          <a:p>
            <a:pPr marL="324000" lvl="1" indent="0">
              <a:buNone/>
            </a:pPr>
            <a:r>
              <a:rPr lang="en-US" sz="1800" dirty="0"/>
              <a:t>B3?7 Internal Carotid Artery, L</a:t>
            </a:r>
          </a:p>
          <a:p>
            <a:pPr marL="324000" lvl="1" indent="0">
              <a:buNone/>
            </a:pPr>
            <a:r>
              <a:rPr lang="en-US" sz="1800" dirty="0"/>
              <a:t>B3?8 Internal Carotid Arteries, Bilateral</a:t>
            </a:r>
          </a:p>
          <a:p>
            <a:pPr marL="324000" lvl="1" indent="0">
              <a:buNone/>
            </a:pPr>
            <a:r>
              <a:rPr lang="en-US" sz="1800" dirty="0"/>
              <a:t>B3?9 External Carotid Artery, R</a:t>
            </a:r>
          </a:p>
          <a:p>
            <a:pPr marL="324000" lvl="1" indent="0">
              <a:buNone/>
            </a:pPr>
            <a:r>
              <a:rPr lang="en-US" sz="1800" dirty="0"/>
              <a:t>B3?B External Carotid Artery, L</a:t>
            </a:r>
          </a:p>
          <a:p>
            <a:pPr marL="324000" lvl="1" indent="0">
              <a:buNone/>
            </a:pPr>
            <a:r>
              <a:rPr lang="en-US" sz="1800" dirty="0"/>
              <a:t>B3?C External Carotid Arteries, Bilateral</a:t>
            </a:r>
          </a:p>
          <a:p>
            <a:pPr marL="324000" lvl="1" indent="0">
              <a:buNone/>
            </a:pPr>
            <a:r>
              <a:rPr lang="en-US" sz="1800" dirty="0"/>
              <a:t>B3?D Vertebral Artery, Right</a:t>
            </a:r>
          </a:p>
          <a:p>
            <a:pPr marL="324000" lvl="1" indent="0">
              <a:buNone/>
            </a:pPr>
            <a:r>
              <a:rPr lang="en-US" sz="1800" dirty="0"/>
              <a:t>B3?F Vertebral Artery, Left</a:t>
            </a:r>
          </a:p>
          <a:p>
            <a:pPr marL="324000" lvl="1" indent="0">
              <a:buNone/>
            </a:pPr>
            <a:r>
              <a:rPr lang="en-US" sz="1800" dirty="0"/>
              <a:t>B3?G Vertebral Arteries, Bilateral</a:t>
            </a:r>
          </a:p>
          <a:p>
            <a:pPr marL="324000" lvl="1" indent="0">
              <a:buNone/>
            </a:pPr>
            <a:r>
              <a:rPr lang="en-US" sz="1800" dirty="0"/>
              <a:t>B3?H Upper Extremity Arteries, Right</a:t>
            </a:r>
          </a:p>
          <a:p>
            <a:pPr marL="324000" lvl="1" indent="0">
              <a:buNone/>
            </a:pPr>
            <a:r>
              <a:rPr lang="en-US" sz="1800" dirty="0"/>
              <a:t>B3?J Upper Extremity Arteries, Left</a:t>
            </a:r>
          </a:p>
          <a:p>
            <a:pPr marL="324000" lvl="1" indent="0">
              <a:buNone/>
            </a:pPr>
            <a:r>
              <a:rPr lang="en-US" sz="1800" dirty="0"/>
              <a:t>B3?K Upper Extremity Arteries, Bilateral</a:t>
            </a:r>
          </a:p>
          <a:p>
            <a:pPr marL="324000" lvl="1" indent="0">
              <a:buNone/>
            </a:pPr>
            <a:r>
              <a:rPr lang="en-US" sz="1800" dirty="0"/>
              <a:t>B3?L Intercostal and Bronchial Arteries</a:t>
            </a:r>
          </a:p>
          <a:p>
            <a:pPr marL="324000" lvl="1" indent="0">
              <a:buNone/>
            </a:pPr>
            <a:r>
              <a:rPr lang="en-US" sz="1800" dirty="0"/>
              <a:t>B3?M Spinal Arteries</a:t>
            </a:r>
          </a:p>
          <a:p>
            <a:pPr marL="324000" lvl="1" indent="0">
              <a:buNone/>
            </a:pPr>
            <a:r>
              <a:rPr lang="en-US" sz="1800" dirty="0"/>
              <a:t>B3?N Upper Arteries, Other</a:t>
            </a:r>
          </a:p>
          <a:p>
            <a:pPr marL="324000" lvl="1" indent="0">
              <a:buNone/>
            </a:pPr>
            <a:r>
              <a:rPr lang="en-US" sz="1800" dirty="0"/>
              <a:t>B3?P Thoraco-Abdominal Aorta</a:t>
            </a:r>
          </a:p>
          <a:p>
            <a:pPr marL="324000" lvl="1" indent="0">
              <a:buNone/>
            </a:pPr>
            <a:r>
              <a:rPr lang="en-US" sz="1800" dirty="0"/>
              <a:t>B3?Q Cervico-Cerebral Arch</a:t>
            </a:r>
          </a:p>
          <a:p>
            <a:pPr marL="324000" lvl="1" indent="0">
              <a:buNone/>
            </a:pPr>
            <a:r>
              <a:rPr lang="en-US" sz="1800" dirty="0"/>
              <a:t>B3?R Intracranial Arteries</a:t>
            </a:r>
          </a:p>
          <a:p>
            <a:pPr marL="324000" lvl="1" indent="0">
              <a:buNone/>
            </a:pPr>
            <a:r>
              <a:rPr lang="en-US" sz="1800" dirty="0"/>
              <a:t>B3?S Pulmonary Artery, Right</a:t>
            </a:r>
          </a:p>
          <a:p>
            <a:pPr marL="324000" lvl="1" indent="0">
              <a:buNone/>
            </a:pPr>
            <a:r>
              <a:rPr lang="en-US" sz="1800" dirty="0"/>
              <a:t>B3?T Pulmonary Artery, Left</a:t>
            </a:r>
          </a:p>
          <a:p>
            <a:pPr marL="324000" lvl="1" indent="0">
              <a:buNone/>
            </a:pPr>
            <a:r>
              <a:rPr lang="en-US" sz="1800" dirty="0"/>
              <a:t>B3?U Pulmonary Trunk</a:t>
            </a:r>
          </a:p>
          <a:p>
            <a:pPr marL="324000" lvl="1" indent="0">
              <a:buNone/>
            </a:pPr>
            <a:r>
              <a:rPr lang="en-US" sz="1800" dirty="0"/>
              <a:t>B3?V Ophthalmic Arteries</a:t>
            </a:r>
          </a:p>
          <a:p>
            <a:pPr marL="324000" lvl="1" indent="0">
              <a:buNone/>
            </a:pPr>
            <a:endParaRPr lang="en-US" sz="1800" dirty="0"/>
          </a:p>
        </p:txBody>
      </p:sp>
      <p:sp>
        <p:nvSpPr>
          <p:cNvPr id="5" name="TextBox 4">
            <a:extLst>
              <a:ext uri="{FF2B5EF4-FFF2-40B4-BE49-F238E27FC236}">
                <a16:creationId xmlns:a16="http://schemas.microsoft.com/office/drawing/2014/main" id="{D4EE60ED-2DF3-4123-81BD-511DFB42FD10}"/>
              </a:ext>
            </a:extLst>
          </p:cNvPr>
          <p:cNvSpPr txBox="1"/>
          <p:nvPr/>
        </p:nvSpPr>
        <p:spPr>
          <a:xfrm>
            <a:off x="581191" y="2228003"/>
            <a:ext cx="2657766" cy="400110"/>
          </a:xfrm>
          <a:prstGeom prst="rect">
            <a:avLst/>
          </a:prstGeom>
          <a:solidFill>
            <a:schemeClr val="bg2">
              <a:lumMod val="75000"/>
            </a:schemeClr>
          </a:solidFill>
        </p:spPr>
        <p:txBody>
          <a:bodyPr wrap="square" rtlCol="0">
            <a:spAutoFit/>
          </a:bodyPr>
          <a:lstStyle/>
          <a:p>
            <a:pPr algn="ctr"/>
            <a:r>
              <a:rPr lang="en-US" sz="2000" dirty="0">
                <a:latin typeface="Arial" panose="020B0604020202020204" pitchFamily="34" charset="0"/>
                <a:cs typeface="Arial" panose="020B0604020202020204" pitchFamily="34" charset="0"/>
              </a:rPr>
              <a:t>9WB Manipulation</a:t>
            </a:r>
          </a:p>
        </p:txBody>
      </p:sp>
      <p:sp>
        <p:nvSpPr>
          <p:cNvPr id="6" name="TextBox 5">
            <a:extLst>
              <a:ext uri="{FF2B5EF4-FFF2-40B4-BE49-F238E27FC236}">
                <a16:creationId xmlns:a16="http://schemas.microsoft.com/office/drawing/2014/main" id="{CB21A378-DF0F-4628-ACC4-7443F3981147}"/>
              </a:ext>
            </a:extLst>
          </p:cNvPr>
          <p:cNvSpPr txBox="1"/>
          <p:nvPr/>
        </p:nvSpPr>
        <p:spPr>
          <a:xfrm>
            <a:off x="3437264" y="2228003"/>
            <a:ext cx="8173544" cy="400110"/>
          </a:xfrm>
          <a:prstGeom prst="rect">
            <a:avLst/>
          </a:prstGeom>
          <a:solidFill>
            <a:schemeClr val="bg2">
              <a:lumMod val="75000"/>
            </a:schemeClr>
          </a:solidFill>
        </p:spPr>
        <p:txBody>
          <a:bodyPr wrap="square" rtlCol="0">
            <a:spAutoFit/>
          </a:bodyPr>
          <a:lstStyle/>
          <a:p>
            <a:pPr algn="ctr"/>
            <a:r>
              <a:rPr lang="en-US" sz="2000" dirty="0">
                <a:latin typeface="Arial" panose="020B0604020202020204" pitchFamily="34" charset="0"/>
                <a:cs typeface="Arial" panose="020B0604020202020204" pitchFamily="34" charset="0"/>
              </a:rPr>
              <a:t>B3? Imaging Upper Arteries</a:t>
            </a:r>
          </a:p>
        </p:txBody>
      </p:sp>
      <p:sp>
        <p:nvSpPr>
          <p:cNvPr id="7" name="Slide Number Placeholder 6">
            <a:extLst>
              <a:ext uri="{FF2B5EF4-FFF2-40B4-BE49-F238E27FC236}">
                <a16:creationId xmlns:a16="http://schemas.microsoft.com/office/drawing/2014/main" id="{D8153CCF-BF39-4045-8B41-585A62AC608F}"/>
              </a:ext>
            </a:extLst>
          </p:cNvPr>
          <p:cNvSpPr>
            <a:spLocks noGrp="1"/>
          </p:cNvSpPr>
          <p:nvPr>
            <p:ph type="sldNum" sz="quarter" idx="12"/>
          </p:nvPr>
        </p:nvSpPr>
        <p:spPr/>
        <p:txBody>
          <a:bodyPr/>
          <a:lstStyle/>
          <a:p>
            <a:fld id="{9684AA08-C5E5-4691-BE62-937925DB498C}" type="slidenum">
              <a:rPr lang="en-US" smtClean="0"/>
              <a:t>23</a:t>
            </a:fld>
            <a:endParaRPr lang="en-US" dirty="0"/>
          </a:p>
        </p:txBody>
      </p:sp>
    </p:spTree>
    <p:extLst>
      <p:ext uri="{BB962C8B-B14F-4D97-AF65-F5344CB8AC3E}">
        <p14:creationId xmlns:p14="http://schemas.microsoft.com/office/powerpoint/2010/main" val="2920458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5606-F5EB-46E0-AB66-04FB2A9BDB51}"/>
              </a:ext>
            </a:extLst>
          </p:cNvPr>
          <p:cNvSpPr>
            <a:spLocks noGrp="1"/>
          </p:cNvSpPr>
          <p:nvPr>
            <p:ph type="title"/>
          </p:nvPr>
        </p:nvSpPr>
        <p:spPr/>
        <p:txBody>
          <a:bodyPr/>
          <a:lstStyle/>
          <a:p>
            <a:r>
              <a:rPr lang="en-US" dirty="0"/>
              <a:t>Position 5 - technique</a:t>
            </a:r>
          </a:p>
        </p:txBody>
      </p:sp>
      <p:sp>
        <p:nvSpPr>
          <p:cNvPr id="4" name="Content Placeholder 3">
            <a:extLst>
              <a:ext uri="{FF2B5EF4-FFF2-40B4-BE49-F238E27FC236}">
                <a16:creationId xmlns:a16="http://schemas.microsoft.com/office/drawing/2014/main" id="{E187DE01-C203-4AD7-BA02-3A323F9E024A}"/>
              </a:ext>
            </a:extLst>
          </p:cNvPr>
          <p:cNvSpPr>
            <a:spLocks noGrp="1"/>
          </p:cNvSpPr>
          <p:nvPr>
            <p:ph sz="half" idx="2"/>
          </p:nvPr>
        </p:nvSpPr>
        <p:spPr/>
        <p:txBody>
          <a:bodyPr anchor="t"/>
          <a:lstStyle/>
          <a:p>
            <a:r>
              <a:rPr lang="en-US" dirty="0"/>
              <a:t>Technically, the fifth character in an ICD-10CM-PCS code represents the technique used to access the body part.  Personally, I think of it more as how did you do it?</a:t>
            </a:r>
          </a:p>
          <a:p>
            <a:r>
              <a:rPr lang="en-US" dirty="0"/>
              <a:t>The section determines the definition and value options for the fifth character.  This will make more sense when we look at the 1</a:t>
            </a:r>
            <a:r>
              <a:rPr lang="en-US" baseline="30000" dirty="0"/>
              <a:t>st</a:t>
            </a:r>
            <a:r>
              <a:rPr lang="en-US" dirty="0"/>
              <a:t> &amp; 5</a:t>
            </a:r>
            <a:r>
              <a:rPr lang="en-US" baseline="30000" dirty="0"/>
              <a:t>th</a:t>
            </a:r>
            <a:r>
              <a:rPr lang="en-US" dirty="0"/>
              <a:t> character options on the next slides.</a:t>
            </a:r>
          </a:p>
          <a:p>
            <a:pPr marL="0" indent="0">
              <a:buNone/>
            </a:pPr>
            <a:endParaRPr lang="en-US" dirty="0"/>
          </a:p>
          <a:p>
            <a:pPr marL="0" indent="0">
              <a:buNone/>
            </a:pPr>
            <a:endParaRPr lang="en-US" dirty="0"/>
          </a:p>
          <a:p>
            <a:endParaRPr lang="en-US" dirty="0"/>
          </a:p>
        </p:txBody>
      </p:sp>
      <p:pic>
        <p:nvPicPr>
          <p:cNvPr id="16" name="Content Placeholder 15">
            <a:extLst>
              <a:ext uri="{FF2B5EF4-FFF2-40B4-BE49-F238E27FC236}">
                <a16:creationId xmlns:a16="http://schemas.microsoft.com/office/drawing/2014/main" id="{F450B9CE-533A-4EAD-96C4-98E0CC3D89B7}"/>
              </a:ext>
            </a:extLst>
          </p:cNvPr>
          <p:cNvPicPr>
            <a:picLocks noGrp="1" noChangeAspect="1"/>
          </p:cNvPicPr>
          <p:nvPr>
            <p:ph sz="half" idx="1"/>
          </p:nvPr>
        </p:nvPicPr>
        <p:blipFill>
          <a:blip r:embed="rId3"/>
          <a:stretch>
            <a:fillRect/>
          </a:stretch>
        </p:blipFill>
        <p:spPr>
          <a:xfrm>
            <a:off x="581025" y="2320834"/>
            <a:ext cx="5422900" cy="3446644"/>
          </a:xfrm>
        </p:spPr>
      </p:pic>
      <p:sp>
        <p:nvSpPr>
          <p:cNvPr id="17" name="Slide Number Placeholder 16">
            <a:extLst>
              <a:ext uri="{FF2B5EF4-FFF2-40B4-BE49-F238E27FC236}">
                <a16:creationId xmlns:a16="http://schemas.microsoft.com/office/drawing/2014/main" id="{73EA2D49-2B24-4D04-93CC-207A63DC555C}"/>
              </a:ext>
            </a:extLst>
          </p:cNvPr>
          <p:cNvSpPr>
            <a:spLocks noGrp="1"/>
          </p:cNvSpPr>
          <p:nvPr>
            <p:ph type="sldNum" sz="quarter" idx="12"/>
          </p:nvPr>
        </p:nvSpPr>
        <p:spPr/>
        <p:txBody>
          <a:bodyPr/>
          <a:lstStyle/>
          <a:p>
            <a:fld id="{9684AA08-C5E5-4691-BE62-937925DB498C}" type="slidenum">
              <a:rPr lang="en-US" smtClean="0"/>
              <a:t>24</a:t>
            </a:fld>
            <a:endParaRPr lang="en-US" dirty="0"/>
          </a:p>
        </p:txBody>
      </p:sp>
    </p:spTree>
    <p:extLst>
      <p:ext uri="{BB962C8B-B14F-4D97-AF65-F5344CB8AC3E}">
        <p14:creationId xmlns:p14="http://schemas.microsoft.com/office/powerpoint/2010/main" val="800094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55752-719D-48B6-B63A-B61968C8E5FE}"/>
              </a:ext>
            </a:extLst>
          </p:cNvPr>
          <p:cNvSpPr>
            <a:spLocks noGrp="1"/>
          </p:cNvSpPr>
          <p:nvPr>
            <p:ph type="title"/>
          </p:nvPr>
        </p:nvSpPr>
        <p:spPr/>
        <p:txBody>
          <a:bodyPr/>
          <a:lstStyle/>
          <a:p>
            <a:r>
              <a:rPr lang="en-US" dirty="0"/>
              <a:t>Sections using approach definition</a:t>
            </a:r>
          </a:p>
        </p:txBody>
      </p:sp>
      <p:sp>
        <p:nvSpPr>
          <p:cNvPr id="5" name="Text Placeholder 4">
            <a:extLst>
              <a:ext uri="{FF2B5EF4-FFF2-40B4-BE49-F238E27FC236}">
                <a16:creationId xmlns:a16="http://schemas.microsoft.com/office/drawing/2014/main" id="{F49EA55F-EB99-4D87-952A-FA177F606EC6}"/>
              </a:ext>
            </a:extLst>
          </p:cNvPr>
          <p:cNvSpPr>
            <a:spLocks noGrp="1"/>
          </p:cNvSpPr>
          <p:nvPr>
            <p:ph type="body" idx="1"/>
          </p:nvPr>
        </p:nvSpPr>
        <p:spPr>
          <a:solidFill>
            <a:schemeClr val="bg1">
              <a:lumMod val="85000"/>
            </a:schemeClr>
          </a:solidFill>
        </p:spPr>
        <p:txBody>
          <a:bodyPr/>
          <a:lstStyle/>
          <a:p>
            <a:r>
              <a:rPr lang="en-US" dirty="0"/>
              <a:t>Sections</a:t>
            </a:r>
          </a:p>
        </p:txBody>
      </p:sp>
      <p:sp>
        <p:nvSpPr>
          <p:cNvPr id="3" name="Content Placeholder 2">
            <a:extLst>
              <a:ext uri="{FF2B5EF4-FFF2-40B4-BE49-F238E27FC236}">
                <a16:creationId xmlns:a16="http://schemas.microsoft.com/office/drawing/2014/main" id="{FE9C3E88-23E5-4F01-8D8C-BAA5F98F20D9}"/>
              </a:ext>
            </a:extLst>
          </p:cNvPr>
          <p:cNvSpPr>
            <a:spLocks noGrp="1"/>
          </p:cNvSpPr>
          <p:nvPr>
            <p:ph sz="half" idx="2"/>
          </p:nvPr>
        </p:nvSpPr>
        <p:spPr>
          <a:xfrm>
            <a:off x="887218" y="2926052"/>
            <a:ext cx="5087076" cy="2934999"/>
          </a:xfrm>
        </p:spPr>
        <p:txBody>
          <a:bodyPr>
            <a:normAutofit fontScale="85000" lnSpcReduction="20000"/>
          </a:bodyPr>
          <a:lstStyle/>
          <a:p>
            <a:r>
              <a:rPr lang="en-US" sz="1800" dirty="0">
                <a:latin typeface="Arial" panose="020B0604020202020204" pitchFamily="34" charset="0"/>
                <a:cs typeface="Arial" panose="020B0604020202020204" pitchFamily="34" charset="0"/>
              </a:rPr>
              <a:t>0   Medical and Surgical</a:t>
            </a:r>
          </a:p>
          <a:p>
            <a:r>
              <a:rPr lang="en-US" sz="1800" dirty="0">
                <a:latin typeface="Arial" panose="020B0604020202020204" pitchFamily="34" charset="0"/>
                <a:cs typeface="Arial" panose="020B0604020202020204" pitchFamily="34" charset="0"/>
              </a:rPr>
              <a:t>1   Obstetrics</a:t>
            </a:r>
          </a:p>
          <a:p>
            <a:r>
              <a:rPr lang="en-US" sz="1800" dirty="0">
                <a:latin typeface="Arial" panose="020B0604020202020204" pitchFamily="34" charset="0"/>
                <a:cs typeface="Arial" panose="020B0604020202020204" pitchFamily="34" charset="0"/>
              </a:rPr>
              <a:t>2   Placement</a:t>
            </a:r>
          </a:p>
          <a:p>
            <a:r>
              <a:rPr lang="en-US" sz="1800" dirty="0">
                <a:latin typeface="Arial" panose="020B0604020202020204" pitchFamily="34" charset="0"/>
                <a:cs typeface="Arial" panose="020B0604020202020204" pitchFamily="34" charset="0"/>
              </a:rPr>
              <a:t>3   Administration</a:t>
            </a:r>
          </a:p>
          <a:p>
            <a:r>
              <a:rPr lang="en-US" sz="1800" dirty="0">
                <a:latin typeface="Arial" panose="020B0604020202020204" pitchFamily="34" charset="0"/>
                <a:cs typeface="Arial" panose="020B0604020202020204" pitchFamily="34" charset="0"/>
              </a:rPr>
              <a:t>4   Measurement and Monitoring</a:t>
            </a:r>
          </a:p>
          <a:p>
            <a:r>
              <a:rPr lang="en-US" sz="1800" dirty="0">
                <a:latin typeface="Arial" panose="020B0604020202020204" pitchFamily="34" charset="0"/>
                <a:cs typeface="Arial" panose="020B0604020202020204" pitchFamily="34" charset="0"/>
              </a:rPr>
              <a:t>7   Osteopathic</a:t>
            </a:r>
          </a:p>
          <a:p>
            <a:r>
              <a:rPr lang="en-US" sz="1800" dirty="0">
                <a:latin typeface="Arial" panose="020B0604020202020204" pitchFamily="34" charset="0"/>
                <a:cs typeface="Arial" panose="020B0604020202020204" pitchFamily="34" charset="0"/>
              </a:rPr>
              <a:t>8   Other Procedures</a:t>
            </a:r>
          </a:p>
          <a:p>
            <a:r>
              <a:rPr lang="en-US" sz="1800" dirty="0">
                <a:latin typeface="Arial" panose="020B0604020202020204" pitchFamily="34" charset="0"/>
                <a:cs typeface="Arial" panose="020B0604020202020204" pitchFamily="34" charset="0"/>
              </a:rPr>
              <a:t>9   Chiropractic</a:t>
            </a:r>
          </a:p>
          <a:p>
            <a:r>
              <a:rPr lang="en-US" sz="1800" dirty="0">
                <a:latin typeface="Arial" panose="020B0604020202020204" pitchFamily="34" charset="0"/>
                <a:cs typeface="Arial" panose="020B0604020202020204" pitchFamily="34" charset="0"/>
              </a:rPr>
              <a:t>X   New Technology</a:t>
            </a:r>
          </a:p>
          <a:p>
            <a:endParaRPr lang="en-US" dirty="0"/>
          </a:p>
        </p:txBody>
      </p:sp>
      <p:sp>
        <p:nvSpPr>
          <p:cNvPr id="6" name="Text Placeholder 5">
            <a:extLst>
              <a:ext uri="{FF2B5EF4-FFF2-40B4-BE49-F238E27FC236}">
                <a16:creationId xmlns:a16="http://schemas.microsoft.com/office/drawing/2014/main" id="{4B42CAA8-5291-4E19-A023-4236965F0E14}"/>
              </a:ext>
            </a:extLst>
          </p:cNvPr>
          <p:cNvSpPr>
            <a:spLocks noGrp="1"/>
          </p:cNvSpPr>
          <p:nvPr>
            <p:ph type="body" sz="quarter" idx="3"/>
          </p:nvPr>
        </p:nvSpPr>
        <p:spPr>
          <a:solidFill>
            <a:schemeClr val="bg1">
              <a:lumMod val="85000"/>
            </a:schemeClr>
          </a:solidFill>
        </p:spPr>
        <p:txBody>
          <a:bodyPr/>
          <a:lstStyle/>
          <a:p>
            <a:r>
              <a:rPr lang="en-US" dirty="0"/>
              <a:t>Approach Options</a:t>
            </a:r>
          </a:p>
        </p:txBody>
      </p:sp>
      <p:sp>
        <p:nvSpPr>
          <p:cNvPr id="4" name="Content Placeholder 3">
            <a:extLst>
              <a:ext uri="{FF2B5EF4-FFF2-40B4-BE49-F238E27FC236}">
                <a16:creationId xmlns:a16="http://schemas.microsoft.com/office/drawing/2014/main" id="{3FB02CA0-61AC-4DBF-AFF9-3A4EEE87E12F}"/>
              </a:ext>
            </a:extLst>
          </p:cNvPr>
          <p:cNvSpPr>
            <a:spLocks noGrp="1"/>
          </p:cNvSpPr>
          <p:nvPr>
            <p:ph sz="quarter" idx="4"/>
          </p:nvPr>
        </p:nvSpPr>
        <p:spPr>
          <a:xfrm>
            <a:off x="6523733" y="2926052"/>
            <a:ext cx="5087076" cy="2934999"/>
          </a:xfrm>
        </p:spPr>
        <p:txBody>
          <a:bodyPr>
            <a:normAutofit fontScale="85000" lnSpcReduction="20000"/>
          </a:bodyPr>
          <a:lstStyle/>
          <a:p>
            <a:r>
              <a:rPr lang="en-US" sz="1800" b="0" i="0" u="none" strike="noStrike" baseline="0" dirty="0">
                <a:solidFill>
                  <a:srgbClr val="000000"/>
                </a:solidFill>
                <a:latin typeface="Calibri" panose="020F0502020204030204" pitchFamily="34" charset="0"/>
              </a:rPr>
              <a:t>0	  Open	</a:t>
            </a:r>
          </a:p>
          <a:p>
            <a:r>
              <a:rPr lang="en-US" sz="1800" b="0" i="0" u="none" strike="noStrike" baseline="0" dirty="0">
                <a:solidFill>
                  <a:srgbClr val="000000"/>
                </a:solidFill>
                <a:latin typeface="Calibri" panose="020F0502020204030204" pitchFamily="34" charset="0"/>
              </a:rPr>
              <a:t>3	  Percutaneous	</a:t>
            </a:r>
          </a:p>
          <a:p>
            <a:r>
              <a:rPr lang="en-US" sz="1800" b="0" i="0" u="none" strike="noStrike" baseline="0" dirty="0">
                <a:solidFill>
                  <a:srgbClr val="000000"/>
                </a:solidFill>
                <a:latin typeface="Calibri" panose="020F0502020204030204" pitchFamily="34" charset="0"/>
              </a:rPr>
              <a:t>4	  Percutaneous Endoscopic	</a:t>
            </a:r>
          </a:p>
          <a:p>
            <a:r>
              <a:rPr lang="en-US" sz="1800" b="0" i="0" u="none" strike="noStrike" baseline="0" dirty="0">
                <a:solidFill>
                  <a:srgbClr val="000000"/>
                </a:solidFill>
                <a:latin typeface="Calibri" panose="020F0502020204030204" pitchFamily="34" charset="0"/>
              </a:rPr>
              <a:t>7	  Via Natural or Artificial Opening	</a:t>
            </a:r>
          </a:p>
          <a:p>
            <a:r>
              <a:rPr lang="en-US" sz="1800" b="0" i="0" u="none" strike="noStrike" baseline="0" dirty="0">
                <a:solidFill>
                  <a:srgbClr val="000000"/>
                </a:solidFill>
                <a:latin typeface="Calibri" panose="020F0502020204030204" pitchFamily="34" charset="0"/>
              </a:rPr>
              <a:t>8	  Via Natural or Artificial Opening Endoscopic	</a:t>
            </a:r>
          </a:p>
          <a:p>
            <a:r>
              <a:rPr lang="en-US" sz="1800" b="0" i="0" u="none" strike="noStrike" baseline="0" dirty="0">
                <a:solidFill>
                  <a:srgbClr val="000000"/>
                </a:solidFill>
                <a:latin typeface="Calibri" panose="020F0502020204030204" pitchFamily="34" charset="0"/>
              </a:rPr>
              <a:t>F	  Via Natural or Artificial Opening Endoscopic with Percutaneous Endoscopic Assistance	</a:t>
            </a:r>
          </a:p>
          <a:p>
            <a:r>
              <a:rPr lang="en-US" sz="1800" b="0" i="0" u="none" strike="noStrike" baseline="0" dirty="0">
                <a:solidFill>
                  <a:srgbClr val="000000"/>
                </a:solidFill>
                <a:latin typeface="Calibri" panose="020F0502020204030204" pitchFamily="34" charset="0"/>
              </a:rPr>
              <a:t>X   External	</a:t>
            </a:r>
          </a:p>
        </p:txBody>
      </p:sp>
      <p:sp>
        <p:nvSpPr>
          <p:cNvPr id="7" name="Slide Number Placeholder 6">
            <a:extLst>
              <a:ext uri="{FF2B5EF4-FFF2-40B4-BE49-F238E27FC236}">
                <a16:creationId xmlns:a16="http://schemas.microsoft.com/office/drawing/2014/main" id="{323B98F8-6B2A-404D-B1BB-D58C28939242}"/>
              </a:ext>
            </a:extLst>
          </p:cNvPr>
          <p:cNvSpPr>
            <a:spLocks noGrp="1"/>
          </p:cNvSpPr>
          <p:nvPr>
            <p:ph type="sldNum" sz="quarter" idx="12"/>
          </p:nvPr>
        </p:nvSpPr>
        <p:spPr/>
        <p:txBody>
          <a:bodyPr/>
          <a:lstStyle/>
          <a:p>
            <a:fld id="{9684AA08-C5E5-4691-BE62-937925DB498C}" type="slidenum">
              <a:rPr lang="en-US" smtClean="0"/>
              <a:t>25</a:t>
            </a:fld>
            <a:endParaRPr lang="en-US" dirty="0"/>
          </a:p>
        </p:txBody>
      </p:sp>
    </p:spTree>
    <p:extLst>
      <p:ext uri="{BB962C8B-B14F-4D97-AF65-F5344CB8AC3E}">
        <p14:creationId xmlns:p14="http://schemas.microsoft.com/office/powerpoint/2010/main" val="3563970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55752-719D-48B6-B63A-B61968C8E5FE}"/>
              </a:ext>
            </a:extLst>
          </p:cNvPr>
          <p:cNvSpPr>
            <a:spLocks noGrp="1"/>
          </p:cNvSpPr>
          <p:nvPr>
            <p:ph type="title"/>
          </p:nvPr>
        </p:nvSpPr>
        <p:spPr/>
        <p:txBody>
          <a:bodyPr/>
          <a:lstStyle/>
          <a:p>
            <a:r>
              <a:rPr lang="en-US" dirty="0"/>
              <a:t>Sections using duration definition</a:t>
            </a:r>
          </a:p>
        </p:txBody>
      </p:sp>
      <p:sp>
        <p:nvSpPr>
          <p:cNvPr id="5" name="Text Placeholder 4">
            <a:extLst>
              <a:ext uri="{FF2B5EF4-FFF2-40B4-BE49-F238E27FC236}">
                <a16:creationId xmlns:a16="http://schemas.microsoft.com/office/drawing/2014/main" id="{9F9DE298-97CB-44E1-B1BD-8856647B4BDD}"/>
              </a:ext>
            </a:extLst>
          </p:cNvPr>
          <p:cNvSpPr>
            <a:spLocks noGrp="1"/>
          </p:cNvSpPr>
          <p:nvPr>
            <p:ph type="body" idx="1"/>
          </p:nvPr>
        </p:nvSpPr>
        <p:spPr>
          <a:solidFill>
            <a:schemeClr val="bg1">
              <a:lumMod val="85000"/>
            </a:schemeClr>
          </a:solidFill>
        </p:spPr>
        <p:txBody>
          <a:bodyPr/>
          <a:lstStyle/>
          <a:p>
            <a:r>
              <a:rPr lang="en-US" sz="1800" dirty="0"/>
              <a:t>5 Extracorporeal or Systemic Assistance and Performance</a:t>
            </a:r>
          </a:p>
        </p:txBody>
      </p:sp>
      <p:sp>
        <p:nvSpPr>
          <p:cNvPr id="3" name="Content Placeholder 2">
            <a:extLst>
              <a:ext uri="{FF2B5EF4-FFF2-40B4-BE49-F238E27FC236}">
                <a16:creationId xmlns:a16="http://schemas.microsoft.com/office/drawing/2014/main" id="{FE9C3E88-23E5-4F01-8D8C-BAA5F98F20D9}"/>
              </a:ext>
            </a:extLst>
          </p:cNvPr>
          <p:cNvSpPr>
            <a:spLocks noGrp="1"/>
          </p:cNvSpPr>
          <p:nvPr>
            <p:ph sz="half" idx="2"/>
          </p:nvPr>
        </p:nvSpPr>
        <p:spPr>
          <a:xfrm>
            <a:off x="887218" y="2926052"/>
            <a:ext cx="5087076" cy="3202290"/>
          </a:xfrm>
        </p:spPr>
        <p:txBody>
          <a:bodyPr>
            <a:normAutofit fontScale="77500" lnSpcReduction="20000"/>
          </a:bodyPr>
          <a:lstStyle/>
          <a:p>
            <a:r>
              <a:rPr lang="en-US" dirty="0"/>
              <a:t>5???0   Single</a:t>
            </a:r>
          </a:p>
          <a:p>
            <a:r>
              <a:rPr lang="en-US" dirty="0"/>
              <a:t>5???1   Intermittent</a:t>
            </a:r>
          </a:p>
          <a:p>
            <a:r>
              <a:rPr lang="en-US" dirty="0"/>
              <a:t>5???2   Continuous</a:t>
            </a:r>
          </a:p>
          <a:p>
            <a:r>
              <a:rPr lang="en-US" dirty="0"/>
              <a:t>5???3   Less than 24 Consecutive Hours</a:t>
            </a:r>
          </a:p>
          <a:p>
            <a:r>
              <a:rPr lang="en-US" dirty="0"/>
              <a:t>5???4   24-96 Consecutive Hours</a:t>
            </a:r>
          </a:p>
          <a:p>
            <a:r>
              <a:rPr lang="en-US" dirty="0"/>
              <a:t>5???5   Greater than 96 Consecutive Hours</a:t>
            </a:r>
          </a:p>
          <a:p>
            <a:r>
              <a:rPr lang="en-US" dirty="0"/>
              <a:t>5???6   Multiple</a:t>
            </a:r>
          </a:p>
          <a:p>
            <a:r>
              <a:rPr lang="en-US" dirty="0"/>
              <a:t>5???7   Intermittent, Less than 6 Hours Per Day</a:t>
            </a:r>
          </a:p>
          <a:p>
            <a:r>
              <a:rPr lang="en-US" dirty="0"/>
              <a:t>5???8   Prolonged Intermittent, 6-18 Hours Per Day</a:t>
            </a:r>
          </a:p>
          <a:p>
            <a:r>
              <a:rPr lang="en-US" dirty="0"/>
              <a:t>5???9   Continuous, Greater than 18 Hours Per Day</a:t>
            </a:r>
          </a:p>
          <a:p>
            <a:r>
              <a:rPr lang="en-US" dirty="0"/>
              <a:t>5???A   Intraoperative</a:t>
            </a:r>
          </a:p>
        </p:txBody>
      </p:sp>
      <p:sp>
        <p:nvSpPr>
          <p:cNvPr id="6" name="Text Placeholder 5">
            <a:extLst>
              <a:ext uri="{FF2B5EF4-FFF2-40B4-BE49-F238E27FC236}">
                <a16:creationId xmlns:a16="http://schemas.microsoft.com/office/drawing/2014/main" id="{BE0A12C2-8E73-49AF-8031-659C77A4DC71}"/>
              </a:ext>
            </a:extLst>
          </p:cNvPr>
          <p:cNvSpPr>
            <a:spLocks noGrp="1"/>
          </p:cNvSpPr>
          <p:nvPr>
            <p:ph type="body" sz="quarter" idx="3"/>
          </p:nvPr>
        </p:nvSpPr>
        <p:spPr>
          <a:solidFill>
            <a:schemeClr val="bg1">
              <a:lumMod val="85000"/>
            </a:schemeClr>
          </a:solidFill>
        </p:spPr>
        <p:txBody>
          <a:bodyPr/>
          <a:lstStyle/>
          <a:p>
            <a:r>
              <a:rPr lang="en-US" sz="1800" dirty="0"/>
              <a:t>6  Extracorporeal or Systemic Therapies</a:t>
            </a:r>
          </a:p>
        </p:txBody>
      </p:sp>
      <p:sp>
        <p:nvSpPr>
          <p:cNvPr id="4" name="Content Placeholder 3">
            <a:extLst>
              <a:ext uri="{FF2B5EF4-FFF2-40B4-BE49-F238E27FC236}">
                <a16:creationId xmlns:a16="http://schemas.microsoft.com/office/drawing/2014/main" id="{3FB02CA0-61AC-4DBF-AFF9-3A4EEE87E12F}"/>
              </a:ext>
            </a:extLst>
          </p:cNvPr>
          <p:cNvSpPr>
            <a:spLocks noGrp="1"/>
          </p:cNvSpPr>
          <p:nvPr>
            <p:ph sz="quarter" idx="4"/>
          </p:nvPr>
        </p:nvSpPr>
        <p:spPr>
          <a:xfrm>
            <a:off x="6523735" y="2926052"/>
            <a:ext cx="5087074" cy="2934999"/>
          </a:xfrm>
        </p:spPr>
        <p:txBody>
          <a:bodyPr>
            <a:normAutofit fontScale="77500" lnSpcReduction="20000"/>
          </a:bodyPr>
          <a:lstStyle/>
          <a:p>
            <a:r>
              <a:rPr lang="en-US" dirty="0">
                <a:solidFill>
                  <a:srgbClr val="000000"/>
                </a:solidFill>
                <a:latin typeface="Calibri" panose="020F0502020204030204" pitchFamily="34" charset="0"/>
              </a:rPr>
              <a:t>6???</a:t>
            </a:r>
            <a:r>
              <a:rPr lang="en-US" sz="1800" b="0" i="0" u="none" strike="noStrike" baseline="0" dirty="0">
                <a:solidFill>
                  <a:srgbClr val="000000"/>
                </a:solidFill>
                <a:latin typeface="Calibri" panose="020F0502020204030204" pitchFamily="34" charset="0"/>
              </a:rPr>
              <a:t>0   </a:t>
            </a:r>
            <a:r>
              <a:rPr lang="en-US" dirty="0">
                <a:solidFill>
                  <a:srgbClr val="000000"/>
                </a:solidFill>
                <a:latin typeface="Calibri" panose="020F0502020204030204" pitchFamily="34" charset="0"/>
              </a:rPr>
              <a:t>Single</a:t>
            </a:r>
            <a:r>
              <a:rPr lang="en-US" sz="1800" b="0" i="0" u="none" strike="noStrike" baseline="0" dirty="0">
                <a:solidFill>
                  <a:srgbClr val="000000"/>
                </a:solidFill>
                <a:latin typeface="Calibri" panose="020F0502020204030204" pitchFamily="34" charset="0"/>
              </a:rPr>
              <a:t>	</a:t>
            </a:r>
          </a:p>
          <a:p>
            <a:r>
              <a:rPr lang="en-US" dirty="0">
                <a:solidFill>
                  <a:srgbClr val="000000"/>
                </a:solidFill>
                <a:latin typeface="Calibri" panose="020F0502020204030204" pitchFamily="34" charset="0"/>
              </a:rPr>
              <a:t>6???1   Multiple</a:t>
            </a:r>
            <a:endParaRPr lang="en-US" sz="1800" b="0" i="0" u="none" strike="noStrike" baseline="0" dirty="0">
              <a:solidFill>
                <a:srgbClr val="000000"/>
              </a:solidFill>
              <a:latin typeface="Calibri" panose="020F0502020204030204" pitchFamily="34" charset="0"/>
            </a:endParaRPr>
          </a:p>
        </p:txBody>
      </p:sp>
      <p:sp>
        <p:nvSpPr>
          <p:cNvPr id="7" name="Slide Number Placeholder 6">
            <a:extLst>
              <a:ext uri="{FF2B5EF4-FFF2-40B4-BE49-F238E27FC236}">
                <a16:creationId xmlns:a16="http://schemas.microsoft.com/office/drawing/2014/main" id="{D0E6F7BB-17CD-4016-8834-193B523D0049}"/>
              </a:ext>
            </a:extLst>
          </p:cNvPr>
          <p:cNvSpPr>
            <a:spLocks noGrp="1"/>
          </p:cNvSpPr>
          <p:nvPr>
            <p:ph type="sldNum" sz="quarter" idx="12"/>
          </p:nvPr>
        </p:nvSpPr>
        <p:spPr/>
        <p:txBody>
          <a:bodyPr/>
          <a:lstStyle/>
          <a:p>
            <a:fld id="{9684AA08-C5E5-4691-BE62-937925DB498C}" type="slidenum">
              <a:rPr lang="en-US" smtClean="0"/>
              <a:t>26</a:t>
            </a:fld>
            <a:endParaRPr lang="en-US" dirty="0"/>
          </a:p>
        </p:txBody>
      </p:sp>
    </p:spTree>
    <p:extLst>
      <p:ext uri="{BB962C8B-B14F-4D97-AF65-F5344CB8AC3E}">
        <p14:creationId xmlns:p14="http://schemas.microsoft.com/office/powerpoint/2010/main" val="2605101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6CEB-041C-4EB5-AC7F-98D2FDD64B83}"/>
              </a:ext>
            </a:extLst>
          </p:cNvPr>
          <p:cNvSpPr>
            <a:spLocks noGrp="1"/>
          </p:cNvSpPr>
          <p:nvPr>
            <p:ph type="title"/>
          </p:nvPr>
        </p:nvSpPr>
        <p:spPr/>
        <p:txBody>
          <a:bodyPr/>
          <a:lstStyle/>
          <a:p>
            <a:r>
              <a:rPr lang="en-US" dirty="0"/>
              <a:t>Imaging, nuclear medicine, radiation therapy</a:t>
            </a:r>
          </a:p>
        </p:txBody>
      </p:sp>
      <p:sp>
        <p:nvSpPr>
          <p:cNvPr id="3" name="Content Placeholder 2">
            <a:extLst>
              <a:ext uri="{FF2B5EF4-FFF2-40B4-BE49-F238E27FC236}">
                <a16:creationId xmlns:a16="http://schemas.microsoft.com/office/drawing/2014/main" id="{672FAE3F-430F-47B0-A6F9-A84ED9F8503D}"/>
              </a:ext>
            </a:extLst>
          </p:cNvPr>
          <p:cNvSpPr>
            <a:spLocks noGrp="1"/>
          </p:cNvSpPr>
          <p:nvPr>
            <p:ph idx="1"/>
          </p:nvPr>
        </p:nvSpPr>
        <p:spPr/>
        <p:txBody>
          <a:bodyPr numCol="1">
            <a:normAutofit lnSpcReduction="10000"/>
          </a:bodyPr>
          <a:lstStyle/>
          <a:p>
            <a:r>
              <a:rPr lang="en-US" b="1" dirty="0">
                <a:solidFill>
                  <a:srgbClr val="00B0F0"/>
                </a:solidFill>
              </a:rPr>
              <a:t>B??? Imaging</a:t>
            </a:r>
            <a:r>
              <a:rPr lang="en-US" dirty="0"/>
              <a:t>: </a:t>
            </a:r>
            <a:r>
              <a:rPr lang="en-US" sz="2000" b="1" dirty="0">
                <a:solidFill>
                  <a:schemeClr val="bg1">
                    <a:lumMod val="50000"/>
                  </a:schemeClr>
                </a:solidFill>
              </a:rPr>
              <a:t>Contrast</a:t>
            </a:r>
            <a:r>
              <a:rPr lang="en-US" sz="2000" dirty="0"/>
              <a:t>:</a:t>
            </a:r>
            <a:r>
              <a:rPr lang="en-US" dirty="0"/>
              <a:t> </a:t>
            </a:r>
            <a:r>
              <a:rPr lang="en-US" b="1" dirty="0">
                <a:solidFill>
                  <a:srgbClr val="00B0F0"/>
                </a:solidFill>
              </a:rPr>
              <a:t>0</a:t>
            </a:r>
            <a:r>
              <a:rPr lang="en-US" dirty="0"/>
              <a:t> High Osmolar; </a:t>
            </a:r>
            <a:r>
              <a:rPr lang="en-US" b="1" dirty="0">
                <a:solidFill>
                  <a:srgbClr val="00B0F0"/>
                </a:solidFill>
              </a:rPr>
              <a:t>1</a:t>
            </a:r>
            <a:r>
              <a:rPr lang="en-US" dirty="0"/>
              <a:t> Low Osmolar; </a:t>
            </a:r>
            <a:r>
              <a:rPr lang="en-US" b="1" dirty="0">
                <a:solidFill>
                  <a:srgbClr val="00B0F0"/>
                </a:solidFill>
              </a:rPr>
              <a:t>2</a:t>
            </a:r>
            <a:r>
              <a:rPr lang="en-US" dirty="0"/>
              <a:t> Fluorescing Agent; </a:t>
            </a:r>
            <a:r>
              <a:rPr lang="en-US" b="1" dirty="0">
                <a:solidFill>
                  <a:srgbClr val="00B0F0"/>
                </a:solidFill>
              </a:rPr>
              <a:t>Y</a:t>
            </a:r>
            <a:r>
              <a:rPr lang="en-US" dirty="0"/>
              <a:t> Other Contrast; </a:t>
            </a:r>
            <a:r>
              <a:rPr lang="en-US" b="1" dirty="0">
                <a:solidFill>
                  <a:srgbClr val="00B0F0"/>
                </a:solidFill>
              </a:rPr>
              <a:t>Z</a:t>
            </a:r>
            <a:r>
              <a:rPr lang="en-US" dirty="0"/>
              <a:t> None</a:t>
            </a:r>
          </a:p>
          <a:p>
            <a:r>
              <a:rPr lang="en-US" b="1" dirty="0">
                <a:solidFill>
                  <a:srgbClr val="00B0F0"/>
                </a:solidFill>
              </a:rPr>
              <a:t>C??? Nuclear Medicine</a:t>
            </a:r>
            <a:r>
              <a:rPr lang="en-US" dirty="0"/>
              <a:t>: </a:t>
            </a:r>
            <a:r>
              <a:rPr lang="en-US" sz="2000" b="1" dirty="0">
                <a:solidFill>
                  <a:schemeClr val="bg1">
                    <a:lumMod val="50000"/>
                  </a:schemeClr>
                </a:solidFill>
              </a:rPr>
              <a:t>Radionuclide</a:t>
            </a:r>
            <a:r>
              <a:rPr lang="en-US" sz="2000" dirty="0"/>
              <a:t>:</a:t>
            </a:r>
            <a:r>
              <a:rPr lang="en-US" dirty="0"/>
              <a:t> </a:t>
            </a:r>
            <a:r>
              <a:rPr lang="en-US" b="1" dirty="0">
                <a:solidFill>
                  <a:srgbClr val="00B0F0"/>
                </a:solidFill>
              </a:rPr>
              <a:t>1</a:t>
            </a:r>
            <a:r>
              <a:rPr lang="en-US" dirty="0"/>
              <a:t> Technetium 99m; </a:t>
            </a:r>
            <a:r>
              <a:rPr lang="en-US" b="1" dirty="0">
                <a:solidFill>
                  <a:srgbClr val="00B0F0"/>
                </a:solidFill>
              </a:rPr>
              <a:t>7</a:t>
            </a:r>
            <a:r>
              <a:rPr lang="en-US" dirty="0"/>
              <a:t> Cobalt 58; </a:t>
            </a:r>
            <a:r>
              <a:rPr lang="en-US" b="1" dirty="0">
                <a:solidFill>
                  <a:srgbClr val="00B0F0"/>
                </a:solidFill>
              </a:rPr>
              <a:t>8</a:t>
            </a:r>
            <a:r>
              <a:rPr lang="en-US" dirty="0"/>
              <a:t> Samarium 153; </a:t>
            </a:r>
            <a:r>
              <a:rPr lang="en-US" b="1" dirty="0">
                <a:solidFill>
                  <a:srgbClr val="00B0F0"/>
                </a:solidFill>
              </a:rPr>
              <a:t>9</a:t>
            </a:r>
            <a:r>
              <a:rPr lang="en-US" dirty="0"/>
              <a:t> Krypton; </a:t>
            </a:r>
            <a:r>
              <a:rPr lang="en-US" b="1" dirty="0">
                <a:solidFill>
                  <a:srgbClr val="00B0F0"/>
                </a:solidFill>
              </a:rPr>
              <a:t>B</a:t>
            </a:r>
            <a:r>
              <a:rPr lang="en-US" dirty="0"/>
              <a:t> Carbon 11; </a:t>
            </a:r>
            <a:r>
              <a:rPr lang="en-US" b="1" dirty="0">
                <a:solidFill>
                  <a:srgbClr val="00B0F0"/>
                </a:solidFill>
              </a:rPr>
              <a:t>C</a:t>
            </a:r>
            <a:r>
              <a:rPr lang="en-US" dirty="0"/>
              <a:t> Cobalt 57; </a:t>
            </a:r>
            <a:r>
              <a:rPr lang="en-US" b="1" dirty="0">
                <a:solidFill>
                  <a:srgbClr val="00B0F0"/>
                </a:solidFill>
              </a:rPr>
              <a:t>D</a:t>
            </a:r>
            <a:r>
              <a:rPr lang="en-US" dirty="0"/>
              <a:t> Indium 111; </a:t>
            </a:r>
            <a:r>
              <a:rPr lang="en-US" b="1" dirty="0">
                <a:solidFill>
                  <a:srgbClr val="00B0F0"/>
                </a:solidFill>
              </a:rPr>
              <a:t>F</a:t>
            </a:r>
            <a:r>
              <a:rPr lang="en-US" dirty="0"/>
              <a:t> Iodine 123; </a:t>
            </a:r>
            <a:r>
              <a:rPr lang="en-US" b="1" dirty="0">
                <a:solidFill>
                  <a:srgbClr val="00B0F0"/>
                </a:solidFill>
              </a:rPr>
              <a:t>G</a:t>
            </a:r>
            <a:r>
              <a:rPr lang="en-US" dirty="0"/>
              <a:t> Iodine 131; </a:t>
            </a:r>
            <a:r>
              <a:rPr lang="en-US" b="1" dirty="0">
                <a:solidFill>
                  <a:srgbClr val="00B0F0"/>
                </a:solidFill>
              </a:rPr>
              <a:t>H</a:t>
            </a:r>
            <a:r>
              <a:rPr lang="en-US" dirty="0"/>
              <a:t> Iodine 125; </a:t>
            </a:r>
            <a:r>
              <a:rPr lang="en-US" b="1" dirty="0">
                <a:solidFill>
                  <a:srgbClr val="00B0F0"/>
                </a:solidFill>
              </a:rPr>
              <a:t>K</a:t>
            </a:r>
            <a:r>
              <a:rPr lang="en-US" dirty="0"/>
              <a:t> Fluorine18; </a:t>
            </a:r>
            <a:r>
              <a:rPr lang="en-US" b="1" dirty="0">
                <a:solidFill>
                  <a:srgbClr val="00B0F0"/>
                </a:solidFill>
              </a:rPr>
              <a:t>L</a:t>
            </a:r>
            <a:r>
              <a:rPr lang="en-US" dirty="0"/>
              <a:t> Gallium 67; </a:t>
            </a:r>
            <a:r>
              <a:rPr lang="en-US" b="1" dirty="0">
                <a:solidFill>
                  <a:srgbClr val="00B0F0"/>
                </a:solidFill>
              </a:rPr>
              <a:t>M</a:t>
            </a:r>
            <a:r>
              <a:rPr lang="en-US" dirty="0"/>
              <a:t> Oxygen 15; </a:t>
            </a:r>
            <a:r>
              <a:rPr lang="en-US" b="1" dirty="0">
                <a:solidFill>
                  <a:srgbClr val="00B0F0"/>
                </a:solidFill>
              </a:rPr>
              <a:t>N</a:t>
            </a:r>
            <a:r>
              <a:rPr lang="en-US" dirty="0"/>
              <a:t> Phosphorus 32; </a:t>
            </a:r>
            <a:r>
              <a:rPr lang="en-US" b="1" dirty="0">
                <a:solidFill>
                  <a:srgbClr val="00B0F0"/>
                </a:solidFill>
              </a:rPr>
              <a:t>P</a:t>
            </a:r>
            <a:r>
              <a:rPr lang="en-US" dirty="0"/>
              <a:t> Strontium 89; </a:t>
            </a:r>
            <a:r>
              <a:rPr lang="en-US" b="1" dirty="0">
                <a:solidFill>
                  <a:srgbClr val="00B0F0"/>
                </a:solidFill>
              </a:rPr>
              <a:t>Q</a:t>
            </a:r>
            <a:r>
              <a:rPr lang="en-US" dirty="0"/>
              <a:t> Rubidium 82; </a:t>
            </a:r>
            <a:r>
              <a:rPr lang="en-US" b="1" dirty="0">
                <a:solidFill>
                  <a:srgbClr val="00B0F0"/>
                </a:solidFill>
              </a:rPr>
              <a:t>R</a:t>
            </a:r>
            <a:r>
              <a:rPr lang="en-US" dirty="0"/>
              <a:t> Nitrogen 13; </a:t>
            </a:r>
            <a:r>
              <a:rPr lang="en-US" b="1" dirty="0">
                <a:solidFill>
                  <a:srgbClr val="00B0F0"/>
                </a:solidFill>
              </a:rPr>
              <a:t>S</a:t>
            </a:r>
            <a:r>
              <a:rPr lang="en-US" dirty="0"/>
              <a:t> Thallium 201; </a:t>
            </a:r>
            <a:r>
              <a:rPr lang="en-US" b="1" dirty="0">
                <a:solidFill>
                  <a:srgbClr val="00B0F0"/>
                </a:solidFill>
              </a:rPr>
              <a:t>T</a:t>
            </a:r>
            <a:r>
              <a:rPr lang="en-US" dirty="0"/>
              <a:t> Xenon 127; </a:t>
            </a:r>
            <a:r>
              <a:rPr lang="en-US" b="1" dirty="0">
                <a:solidFill>
                  <a:srgbClr val="00B0F0"/>
                </a:solidFill>
              </a:rPr>
              <a:t>V</a:t>
            </a:r>
            <a:r>
              <a:rPr lang="en-US" dirty="0"/>
              <a:t> Xenon 133; </a:t>
            </a:r>
            <a:r>
              <a:rPr lang="en-US" b="1" dirty="0">
                <a:solidFill>
                  <a:srgbClr val="00B0F0"/>
                </a:solidFill>
              </a:rPr>
              <a:t>W</a:t>
            </a:r>
            <a:r>
              <a:rPr lang="en-US" dirty="0"/>
              <a:t> Chromium; </a:t>
            </a:r>
            <a:r>
              <a:rPr lang="en-US" b="1" dirty="0">
                <a:solidFill>
                  <a:srgbClr val="00B0F0"/>
                </a:solidFill>
              </a:rPr>
              <a:t>Y</a:t>
            </a:r>
            <a:r>
              <a:rPr lang="en-US" dirty="0"/>
              <a:t> Other Radionuclide; </a:t>
            </a:r>
            <a:r>
              <a:rPr lang="en-US" b="1" dirty="0">
                <a:solidFill>
                  <a:srgbClr val="00B0F0"/>
                </a:solidFill>
              </a:rPr>
              <a:t>Z</a:t>
            </a:r>
            <a:r>
              <a:rPr lang="en-US" dirty="0"/>
              <a:t> None</a:t>
            </a:r>
          </a:p>
          <a:p>
            <a:r>
              <a:rPr lang="en-US" b="1" dirty="0">
                <a:solidFill>
                  <a:srgbClr val="00B0F0"/>
                </a:solidFill>
              </a:rPr>
              <a:t>D??? Radiation Therapy</a:t>
            </a:r>
            <a:r>
              <a:rPr lang="en-US" dirty="0"/>
              <a:t>: </a:t>
            </a:r>
            <a:r>
              <a:rPr lang="en-US" sz="2000" b="1" dirty="0">
                <a:solidFill>
                  <a:schemeClr val="bg1">
                    <a:lumMod val="50000"/>
                  </a:schemeClr>
                </a:solidFill>
              </a:rPr>
              <a:t>Modality Qualifier</a:t>
            </a:r>
            <a:r>
              <a:rPr lang="en-US" dirty="0"/>
              <a:t>: </a:t>
            </a:r>
            <a:r>
              <a:rPr lang="en-US" b="1" dirty="0">
                <a:solidFill>
                  <a:srgbClr val="00B0F0"/>
                </a:solidFill>
              </a:rPr>
              <a:t>0</a:t>
            </a:r>
            <a:r>
              <a:rPr lang="en-US" dirty="0"/>
              <a:t> Photons &lt;1 MeV; </a:t>
            </a:r>
            <a:r>
              <a:rPr lang="en-US" b="1" dirty="0">
                <a:solidFill>
                  <a:srgbClr val="00B0F0"/>
                </a:solidFill>
              </a:rPr>
              <a:t>1</a:t>
            </a:r>
            <a:r>
              <a:rPr lang="en-US" dirty="0"/>
              <a:t> Photons 1 – 10 MeV; </a:t>
            </a:r>
            <a:r>
              <a:rPr lang="en-US" b="1" dirty="0">
                <a:solidFill>
                  <a:srgbClr val="00B0F0"/>
                </a:solidFill>
              </a:rPr>
              <a:t>2</a:t>
            </a:r>
            <a:r>
              <a:rPr lang="en-US" dirty="0"/>
              <a:t> Photons &gt;10 MeV; </a:t>
            </a:r>
            <a:r>
              <a:rPr lang="en-US" b="1" dirty="0">
                <a:solidFill>
                  <a:srgbClr val="00B0F0"/>
                </a:solidFill>
              </a:rPr>
              <a:t>3</a:t>
            </a:r>
            <a:r>
              <a:rPr lang="en-US" dirty="0"/>
              <a:t> Electrons; </a:t>
            </a:r>
            <a:r>
              <a:rPr lang="en-US" b="1" dirty="0">
                <a:solidFill>
                  <a:srgbClr val="00B0F0"/>
                </a:solidFill>
              </a:rPr>
              <a:t>4</a:t>
            </a:r>
            <a:r>
              <a:rPr lang="en-US" dirty="0"/>
              <a:t> Heavy Particles (Protons, Ions); </a:t>
            </a:r>
            <a:r>
              <a:rPr lang="en-US" b="1" dirty="0">
                <a:solidFill>
                  <a:srgbClr val="00B0F0"/>
                </a:solidFill>
              </a:rPr>
              <a:t>5</a:t>
            </a:r>
            <a:r>
              <a:rPr lang="en-US" dirty="0"/>
              <a:t> Neutrons; </a:t>
            </a:r>
            <a:r>
              <a:rPr lang="en-US" b="1" dirty="0">
                <a:solidFill>
                  <a:srgbClr val="00B0F0"/>
                </a:solidFill>
              </a:rPr>
              <a:t>6</a:t>
            </a:r>
            <a:r>
              <a:rPr lang="en-US" dirty="0"/>
              <a:t> Neutron Capture; </a:t>
            </a:r>
            <a:r>
              <a:rPr lang="en-US" b="1" dirty="0">
                <a:solidFill>
                  <a:srgbClr val="00B0F0"/>
                </a:solidFill>
              </a:rPr>
              <a:t>7</a:t>
            </a:r>
            <a:r>
              <a:rPr lang="en-US" dirty="0"/>
              <a:t> Contact Radiation; </a:t>
            </a:r>
            <a:r>
              <a:rPr lang="en-US" b="1" dirty="0">
                <a:solidFill>
                  <a:srgbClr val="00B0F0"/>
                </a:solidFill>
              </a:rPr>
              <a:t>8</a:t>
            </a:r>
            <a:r>
              <a:rPr lang="en-US" dirty="0"/>
              <a:t> Hyperthermia; </a:t>
            </a:r>
            <a:r>
              <a:rPr lang="en-US" b="1" dirty="0">
                <a:solidFill>
                  <a:srgbClr val="00B0F0"/>
                </a:solidFill>
              </a:rPr>
              <a:t>9</a:t>
            </a:r>
            <a:r>
              <a:rPr lang="en-US" dirty="0"/>
              <a:t> High Does Rate; </a:t>
            </a:r>
            <a:r>
              <a:rPr lang="en-US" b="1" dirty="0">
                <a:solidFill>
                  <a:srgbClr val="00B0F0"/>
                </a:solidFill>
              </a:rPr>
              <a:t>B</a:t>
            </a:r>
            <a:r>
              <a:rPr lang="en-US" dirty="0"/>
              <a:t> Low Dose Rate; </a:t>
            </a:r>
            <a:r>
              <a:rPr lang="en-US" b="1" dirty="0">
                <a:solidFill>
                  <a:srgbClr val="00B0F0"/>
                </a:solidFill>
              </a:rPr>
              <a:t>C</a:t>
            </a:r>
            <a:r>
              <a:rPr lang="en-US" dirty="0"/>
              <a:t> Intraoperative Radiation Therapy; </a:t>
            </a:r>
            <a:r>
              <a:rPr lang="en-US" b="1" dirty="0">
                <a:solidFill>
                  <a:srgbClr val="00B0F0"/>
                </a:solidFill>
              </a:rPr>
              <a:t>D</a:t>
            </a:r>
            <a:r>
              <a:rPr lang="en-US" dirty="0"/>
              <a:t> Stereotactic Other Photon Radiosurgery; </a:t>
            </a:r>
            <a:r>
              <a:rPr lang="en-US" b="1" dirty="0">
                <a:solidFill>
                  <a:srgbClr val="00B0F0"/>
                </a:solidFill>
              </a:rPr>
              <a:t>F</a:t>
            </a:r>
            <a:r>
              <a:rPr lang="en-US" dirty="0"/>
              <a:t> Plaque Radiation; </a:t>
            </a:r>
            <a:r>
              <a:rPr lang="en-US" b="1" dirty="0">
                <a:solidFill>
                  <a:srgbClr val="00B0F0"/>
                </a:solidFill>
              </a:rPr>
              <a:t>G</a:t>
            </a:r>
            <a:r>
              <a:rPr lang="en-US" dirty="0"/>
              <a:t> Isotope Administration; </a:t>
            </a:r>
            <a:r>
              <a:rPr lang="en-US" b="1" dirty="0">
                <a:solidFill>
                  <a:srgbClr val="00B0F0"/>
                </a:solidFill>
              </a:rPr>
              <a:t>H</a:t>
            </a:r>
            <a:r>
              <a:rPr lang="en-US" dirty="0"/>
              <a:t> Stereotactic Particulate Radiosurgery; </a:t>
            </a:r>
            <a:r>
              <a:rPr lang="en-US" b="1" dirty="0">
                <a:solidFill>
                  <a:srgbClr val="00B0F0"/>
                </a:solidFill>
              </a:rPr>
              <a:t>J</a:t>
            </a:r>
            <a:r>
              <a:rPr lang="en-US" dirty="0"/>
              <a:t> Stereotactic Gamma Beam Radiosurgery; </a:t>
            </a:r>
            <a:r>
              <a:rPr lang="en-US" b="1" dirty="0">
                <a:solidFill>
                  <a:srgbClr val="00B0F0"/>
                </a:solidFill>
              </a:rPr>
              <a:t>K</a:t>
            </a:r>
            <a:r>
              <a:rPr lang="en-US" dirty="0"/>
              <a:t> Laser Interstitial Thermal Therapy</a:t>
            </a:r>
          </a:p>
        </p:txBody>
      </p:sp>
      <p:sp>
        <p:nvSpPr>
          <p:cNvPr id="6" name="Slide Number Placeholder 5">
            <a:extLst>
              <a:ext uri="{FF2B5EF4-FFF2-40B4-BE49-F238E27FC236}">
                <a16:creationId xmlns:a16="http://schemas.microsoft.com/office/drawing/2014/main" id="{9EB58946-90BD-42AF-BE92-B6B1C2705FCB}"/>
              </a:ext>
            </a:extLst>
          </p:cNvPr>
          <p:cNvSpPr>
            <a:spLocks noGrp="1"/>
          </p:cNvSpPr>
          <p:nvPr>
            <p:ph type="sldNum" sz="quarter" idx="12"/>
          </p:nvPr>
        </p:nvSpPr>
        <p:spPr/>
        <p:txBody>
          <a:bodyPr/>
          <a:lstStyle/>
          <a:p>
            <a:fld id="{9684AA08-C5E5-4691-BE62-937925DB498C}" type="slidenum">
              <a:rPr lang="en-US" smtClean="0"/>
              <a:t>27</a:t>
            </a:fld>
            <a:endParaRPr lang="en-US" dirty="0"/>
          </a:p>
        </p:txBody>
      </p:sp>
    </p:spTree>
    <p:extLst>
      <p:ext uri="{BB962C8B-B14F-4D97-AF65-F5344CB8AC3E}">
        <p14:creationId xmlns:p14="http://schemas.microsoft.com/office/powerpoint/2010/main" val="1883283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F0F07-E3A5-4914-8D6E-573C1EA8DF23}"/>
              </a:ext>
            </a:extLst>
          </p:cNvPr>
          <p:cNvSpPr>
            <a:spLocks noGrp="1"/>
          </p:cNvSpPr>
          <p:nvPr>
            <p:ph type="title"/>
          </p:nvPr>
        </p:nvSpPr>
        <p:spPr/>
        <p:txBody>
          <a:bodyPr/>
          <a:lstStyle/>
          <a:p>
            <a:r>
              <a:rPr lang="en-US" dirty="0"/>
              <a:t>Physical Rehabilitation &amp; diagnostic audiology Type</a:t>
            </a:r>
          </a:p>
        </p:txBody>
      </p:sp>
      <p:sp>
        <p:nvSpPr>
          <p:cNvPr id="3" name="Content Placeholder 2">
            <a:extLst>
              <a:ext uri="{FF2B5EF4-FFF2-40B4-BE49-F238E27FC236}">
                <a16:creationId xmlns:a16="http://schemas.microsoft.com/office/drawing/2014/main" id="{5401646C-D13B-4C98-9BE5-BD4EB53CA795}"/>
              </a:ext>
            </a:extLst>
          </p:cNvPr>
          <p:cNvSpPr>
            <a:spLocks noGrp="1"/>
          </p:cNvSpPr>
          <p:nvPr>
            <p:ph idx="1"/>
          </p:nvPr>
        </p:nvSpPr>
        <p:spPr/>
        <p:txBody>
          <a:bodyPr numCol="1"/>
          <a:lstStyle/>
          <a:p>
            <a:r>
              <a:rPr lang="en-US" dirty="0"/>
              <a:t>The Physical Rehabilitation and Diagnostic Audiology Section (F) utilize the fifth character position but are very different from the other sections.</a:t>
            </a:r>
          </a:p>
          <a:p>
            <a:r>
              <a:rPr lang="en-US" dirty="0"/>
              <a:t>For Section F, the fifth character position is dependent on the all of the preceding characters, not just the section character.</a:t>
            </a:r>
          </a:p>
          <a:p>
            <a:r>
              <a:rPr lang="en-US" dirty="0"/>
              <a:t>This specificity leads to an enormous number of options.  Too many options to go into during this presentation.</a:t>
            </a:r>
          </a:p>
          <a:p>
            <a:endParaRPr lang="en-US" dirty="0"/>
          </a:p>
          <a:p>
            <a:endParaRPr lang="en-US" dirty="0"/>
          </a:p>
        </p:txBody>
      </p:sp>
      <p:sp>
        <p:nvSpPr>
          <p:cNvPr id="4" name="Slide Number Placeholder 3">
            <a:extLst>
              <a:ext uri="{FF2B5EF4-FFF2-40B4-BE49-F238E27FC236}">
                <a16:creationId xmlns:a16="http://schemas.microsoft.com/office/drawing/2014/main" id="{0188B7DA-0097-4619-83A0-E617A65802E6}"/>
              </a:ext>
            </a:extLst>
          </p:cNvPr>
          <p:cNvSpPr>
            <a:spLocks noGrp="1"/>
          </p:cNvSpPr>
          <p:nvPr>
            <p:ph type="sldNum" sz="quarter" idx="12"/>
          </p:nvPr>
        </p:nvSpPr>
        <p:spPr/>
        <p:txBody>
          <a:bodyPr/>
          <a:lstStyle/>
          <a:p>
            <a:fld id="{9684AA08-C5E5-4691-BE62-937925DB498C}" type="slidenum">
              <a:rPr lang="en-US" smtClean="0"/>
              <a:t>28</a:t>
            </a:fld>
            <a:endParaRPr lang="en-US" dirty="0"/>
          </a:p>
        </p:txBody>
      </p:sp>
    </p:spTree>
    <p:extLst>
      <p:ext uri="{BB962C8B-B14F-4D97-AF65-F5344CB8AC3E}">
        <p14:creationId xmlns:p14="http://schemas.microsoft.com/office/powerpoint/2010/main" val="1472665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5606-F5EB-46E0-AB66-04FB2A9BDB51}"/>
              </a:ext>
            </a:extLst>
          </p:cNvPr>
          <p:cNvSpPr>
            <a:spLocks noGrp="1"/>
          </p:cNvSpPr>
          <p:nvPr>
            <p:ph type="title"/>
          </p:nvPr>
        </p:nvSpPr>
        <p:spPr/>
        <p:txBody>
          <a:bodyPr/>
          <a:lstStyle/>
          <a:p>
            <a:r>
              <a:rPr lang="en-US" dirty="0"/>
              <a:t>Position 6 – stays with the patient</a:t>
            </a:r>
          </a:p>
        </p:txBody>
      </p:sp>
      <p:sp>
        <p:nvSpPr>
          <p:cNvPr id="4" name="Content Placeholder 3">
            <a:extLst>
              <a:ext uri="{FF2B5EF4-FFF2-40B4-BE49-F238E27FC236}">
                <a16:creationId xmlns:a16="http://schemas.microsoft.com/office/drawing/2014/main" id="{E187DE01-C203-4AD7-BA02-3A323F9E024A}"/>
              </a:ext>
            </a:extLst>
          </p:cNvPr>
          <p:cNvSpPr>
            <a:spLocks noGrp="1"/>
          </p:cNvSpPr>
          <p:nvPr>
            <p:ph sz="half" idx="2"/>
          </p:nvPr>
        </p:nvSpPr>
        <p:spPr>
          <a:xfrm>
            <a:off x="6188417" y="2228003"/>
            <a:ext cx="5422392" cy="4106696"/>
          </a:xfrm>
        </p:spPr>
        <p:txBody>
          <a:bodyPr anchor="t">
            <a:normAutofit fontScale="92500" lnSpcReduction="10000"/>
          </a:bodyPr>
          <a:lstStyle/>
          <a:p>
            <a:r>
              <a:rPr lang="en-US" dirty="0"/>
              <a:t>The sixth character in an ICD-10CM-PCS code represents devices that remain after the root operation is completed.  Materials incidental to the procedure are not coded as devices.</a:t>
            </a:r>
          </a:p>
          <a:p>
            <a:r>
              <a:rPr lang="en-US" dirty="0"/>
              <a:t>There are four general types of devices</a:t>
            </a:r>
          </a:p>
          <a:p>
            <a:pPr lvl="1">
              <a:buFont typeface="Wingdings" panose="05000000000000000000" pitchFamily="2" charset="2"/>
              <a:buChar char="Ø"/>
            </a:pPr>
            <a:r>
              <a:rPr lang="en-US" dirty="0"/>
              <a:t>Biological or synthetic material that takes the place of all or a portion of a body part.</a:t>
            </a:r>
          </a:p>
          <a:p>
            <a:pPr lvl="1">
              <a:buFont typeface="Wingdings" panose="05000000000000000000" pitchFamily="2" charset="2"/>
              <a:buChar char="Ø"/>
            </a:pPr>
            <a:r>
              <a:rPr lang="en-US" dirty="0"/>
              <a:t>Biological or synthetic material that assists or prevents a physiological function.</a:t>
            </a:r>
          </a:p>
          <a:p>
            <a:pPr lvl="1">
              <a:buFont typeface="Wingdings" panose="05000000000000000000" pitchFamily="2" charset="2"/>
              <a:buChar char="Ø"/>
            </a:pPr>
            <a:r>
              <a:rPr lang="en-US" dirty="0"/>
              <a:t>Therapeutic material that is not absorbed by, eliminated by, or incorporated into a body part.</a:t>
            </a:r>
          </a:p>
          <a:p>
            <a:pPr lvl="1">
              <a:buFont typeface="Wingdings" panose="05000000000000000000" pitchFamily="2" charset="2"/>
              <a:buChar char="Ø"/>
            </a:pPr>
            <a:r>
              <a:rPr lang="en-US" dirty="0"/>
              <a:t>Mechanical or electronic appliances used to assist, monitor, take the place of or prevent a physiological function.</a:t>
            </a:r>
          </a:p>
          <a:p>
            <a:pPr lvl="1">
              <a:buFont typeface="Wingdings" panose="05000000000000000000" pitchFamily="2" charset="2"/>
              <a:buChar char="Ø"/>
            </a:pPr>
            <a:endParaRPr lang="en-US" dirty="0"/>
          </a:p>
          <a:p>
            <a:pPr marL="0" indent="0">
              <a:buNone/>
            </a:pPr>
            <a:endParaRPr lang="en-US" dirty="0"/>
          </a:p>
          <a:p>
            <a:endParaRPr lang="en-US" dirty="0"/>
          </a:p>
        </p:txBody>
      </p:sp>
      <p:pic>
        <p:nvPicPr>
          <p:cNvPr id="11" name="Content Placeholder 10">
            <a:extLst>
              <a:ext uri="{FF2B5EF4-FFF2-40B4-BE49-F238E27FC236}">
                <a16:creationId xmlns:a16="http://schemas.microsoft.com/office/drawing/2014/main" id="{B6A7DE7B-E8D1-4792-86EA-B8ABFBF3A2FF}"/>
              </a:ext>
            </a:extLst>
          </p:cNvPr>
          <p:cNvPicPr>
            <a:picLocks noGrp="1" noChangeAspect="1"/>
          </p:cNvPicPr>
          <p:nvPr>
            <p:ph sz="half" idx="1"/>
          </p:nvPr>
        </p:nvPicPr>
        <p:blipFill>
          <a:blip r:embed="rId3"/>
          <a:stretch>
            <a:fillRect/>
          </a:stretch>
        </p:blipFill>
        <p:spPr>
          <a:xfrm>
            <a:off x="581025" y="2321747"/>
            <a:ext cx="5422900" cy="3444819"/>
          </a:xfrm>
        </p:spPr>
      </p:pic>
      <p:sp>
        <p:nvSpPr>
          <p:cNvPr id="13" name="Slide Number Placeholder 12">
            <a:extLst>
              <a:ext uri="{FF2B5EF4-FFF2-40B4-BE49-F238E27FC236}">
                <a16:creationId xmlns:a16="http://schemas.microsoft.com/office/drawing/2014/main" id="{E2F48274-15C0-4838-A0AF-7110D23B28F3}"/>
              </a:ext>
            </a:extLst>
          </p:cNvPr>
          <p:cNvSpPr>
            <a:spLocks noGrp="1"/>
          </p:cNvSpPr>
          <p:nvPr>
            <p:ph type="sldNum" sz="quarter" idx="12"/>
          </p:nvPr>
        </p:nvSpPr>
        <p:spPr/>
        <p:txBody>
          <a:bodyPr/>
          <a:lstStyle/>
          <a:p>
            <a:fld id="{9684AA08-C5E5-4691-BE62-937925DB498C}" type="slidenum">
              <a:rPr lang="en-US" smtClean="0"/>
              <a:t>29</a:t>
            </a:fld>
            <a:endParaRPr lang="en-US" dirty="0"/>
          </a:p>
        </p:txBody>
      </p:sp>
    </p:spTree>
    <p:extLst>
      <p:ext uri="{BB962C8B-B14F-4D97-AF65-F5344CB8AC3E}">
        <p14:creationId xmlns:p14="http://schemas.microsoft.com/office/powerpoint/2010/main" val="1002924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EBF7-07E4-48DD-B037-6298BCC7D197}"/>
              </a:ext>
            </a:extLst>
          </p:cNvPr>
          <p:cNvSpPr>
            <a:spLocks noGrp="1"/>
          </p:cNvSpPr>
          <p:nvPr>
            <p:ph type="title"/>
          </p:nvPr>
        </p:nvSpPr>
        <p:spPr/>
        <p:txBody>
          <a:bodyPr/>
          <a:lstStyle/>
          <a:p>
            <a:r>
              <a:rPr lang="en-US" dirty="0"/>
              <a:t>ICD Code setS – icd-10 and icd-10-pcs</a:t>
            </a:r>
          </a:p>
        </p:txBody>
      </p:sp>
      <p:sp>
        <p:nvSpPr>
          <p:cNvPr id="3" name="Content Placeholder 2">
            <a:extLst>
              <a:ext uri="{FF2B5EF4-FFF2-40B4-BE49-F238E27FC236}">
                <a16:creationId xmlns:a16="http://schemas.microsoft.com/office/drawing/2014/main" id="{91EFCC08-6CAE-4515-9526-B153C3206947}"/>
              </a:ext>
            </a:extLst>
          </p:cNvPr>
          <p:cNvSpPr>
            <a:spLocks noGrp="1"/>
          </p:cNvSpPr>
          <p:nvPr>
            <p:ph idx="1"/>
          </p:nvPr>
        </p:nvSpPr>
        <p:spPr/>
        <p:txBody>
          <a:bodyPr>
            <a:normAutofit lnSpcReduction="10000"/>
          </a:bodyPr>
          <a:lstStyle/>
          <a:p>
            <a:r>
              <a:rPr lang="en-US" dirty="0"/>
              <a:t>ICD stands for the International Classification of Diseases.</a:t>
            </a:r>
          </a:p>
          <a:p>
            <a:r>
              <a:rPr lang="en-US" dirty="0"/>
              <a:t>ICD codes describe the physician’s diagnosis and patient’s condition and justifies the medical necessity of services provided.</a:t>
            </a:r>
          </a:p>
          <a:p>
            <a:r>
              <a:rPr lang="en-US" dirty="0"/>
              <a:t>ICD code set was established by the World Health Organization (WHO) in the 1940s and, as the name implies, is used around the globe in almost all countries.  Therefore, ICD represents a uniform universal vocabulary for healthcare around the world.  Roughly, 121 countries use the WHO published version of ICD-10 and 29 other countries use an enhanced version of ICD-10.</a:t>
            </a:r>
          </a:p>
          <a:p>
            <a:r>
              <a:rPr lang="en-US" dirty="0"/>
              <a:t>ICD code sets have versions and are commonly referred to by their version number i.e. ICD-9, ICD-10.  The USA delayed implementing version 10 for a decade.  Finally implemented October 1</a:t>
            </a:r>
            <a:r>
              <a:rPr lang="en-US" baseline="30000" dirty="0"/>
              <a:t>st</a:t>
            </a:r>
            <a:r>
              <a:rPr lang="en-US" dirty="0"/>
              <a:t>, 2015.  WHO published ICD-11 on May 25, 2019.</a:t>
            </a:r>
          </a:p>
          <a:p>
            <a:r>
              <a:rPr lang="en-US" dirty="0"/>
              <a:t>ICD code sets are specific and prolific.  There are approximately 72,750 ICD-10 codes and 78,227 ICD-10-PCS codes for CY2022 for use in the United States.</a:t>
            </a:r>
          </a:p>
        </p:txBody>
      </p:sp>
      <p:sp>
        <p:nvSpPr>
          <p:cNvPr id="4" name="Slide Number Placeholder 3">
            <a:extLst>
              <a:ext uri="{FF2B5EF4-FFF2-40B4-BE49-F238E27FC236}">
                <a16:creationId xmlns:a16="http://schemas.microsoft.com/office/drawing/2014/main" id="{95D1372B-4C16-4C39-B1F6-0035F747383F}"/>
              </a:ext>
            </a:extLst>
          </p:cNvPr>
          <p:cNvSpPr>
            <a:spLocks noGrp="1"/>
          </p:cNvSpPr>
          <p:nvPr>
            <p:ph type="sldNum" sz="quarter" idx="12"/>
          </p:nvPr>
        </p:nvSpPr>
        <p:spPr/>
        <p:txBody>
          <a:bodyPr/>
          <a:lstStyle/>
          <a:p>
            <a:fld id="{9684AA08-C5E5-4691-BE62-937925DB498C}" type="slidenum">
              <a:rPr lang="en-US" smtClean="0"/>
              <a:t>3</a:t>
            </a:fld>
            <a:endParaRPr lang="en-US" dirty="0"/>
          </a:p>
        </p:txBody>
      </p:sp>
    </p:spTree>
    <p:extLst>
      <p:ext uri="{BB962C8B-B14F-4D97-AF65-F5344CB8AC3E}">
        <p14:creationId xmlns:p14="http://schemas.microsoft.com/office/powerpoint/2010/main" val="38400627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5606-F5EB-46E0-AB66-04FB2A9BDB51}"/>
              </a:ext>
            </a:extLst>
          </p:cNvPr>
          <p:cNvSpPr>
            <a:spLocks noGrp="1"/>
          </p:cNvSpPr>
          <p:nvPr>
            <p:ph type="title"/>
          </p:nvPr>
        </p:nvSpPr>
        <p:spPr/>
        <p:txBody>
          <a:bodyPr/>
          <a:lstStyle/>
          <a:p>
            <a:r>
              <a:rPr lang="en-US" dirty="0"/>
              <a:t>Position 7 – qualifier</a:t>
            </a:r>
          </a:p>
        </p:txBody>
      </p:sp>
      <p:sp>
        <p:nvSpPr>
          <p:cNvPr id="4" name="Content Placeholder 3">
            <a:extLst>
              <a:ext uri="{FF2B5EF4-FFF2-40B4-BE49-F238E27FC236}">
                <a16:creationId xmlns:a16="http://schemas.microsoft.com/office/drawing/2014/main" id="{E187DE01-C203-4AD7-BA02-3A323F9E024A}"/>
              </a:ext>
            </a:extLst>
          </p:cNvPr>
          <p:cNvSpPr>
            <a:spLocks noGrp="1"/>
          </p:cNvSpPr>
          <p:nvPr>
            <p:ph sz="half" idx="2"/>
          </p:nvPr>
        </p:nvSpPr>
        <p:spPr>
          <a:xfrm>
            <a:off x="6188417" y="2228003"/>
            <a:ext cx="5422392" cy="4106696"/>
          </a:xfrm>
        </p:spPr>
        <p:txBody>
          <a:bodyPr anchor="t">
            <a:normAutofit/>
          </a:bodyPr>
          <a:lstStyle/>
          <a:p>
            <a:r>
              <a:rPr lang="en-US" dirty="0"/>
              <a:t>The seventh character in an ICD-10CM-PCS code is the qualifier.  The qualifier will create a unique value for individual procedures when the other six characters are not enough.</a:t>
            </a:r>
          </a:p>
          <a:p>
            <a:r>
              <a:rPr lang="en-US" dirty="0"/>
              <a:t>The qualifier value for most codes is Z – none.</a:t>
            </a:r>
          </a:p>
          <a:p>
            <a:r>
              <a:rPr lang="en-US" dirty="0"/>
              <a:t>The qualifier for our Medical &amp; Surgical (Section 0) example code represents the stent retriever mentioned in the code description.</a:t>
            </a:r>
          </a:p>
          <a:p>
            <a:r>
              <a:rPr lang="en-US" dirty="0"/>
              <a:t>Also in Section 0, the qualifier field can be used to identify the destination site for bypass procedures.</a:t>
            </a:r>
          </a:p>
          <a:p>
            <a:endParaRPr lang="en-US" dirty="0"/>
          </a:p>
          <a:p>
            <a:pPr marL="0" indent="0">
              <a:buNone/>
            </a:pPr>
            <a:endParaRPr lang="en-US" dirty="0"/>
          </a:p>
          <a:p>
            <a:endParaRPr lang="en-US" dirty="0"/>
          </a:p>
        </p:txBody>
      </p:sp>
      <p:pic>
        <p:nvPicPr>
          <p:cNvPr id="9" name="Content Placeholder 8">
            <a:extLst>
              <a:ext uri="{FF2B5EF4-FFF2-40B4-BE49-F238E27FC236}">
                <a16:creationId xmlns:a16="http://schemas.microsoft.com/office/drawing/2014/main" id="{89C19538-AC6D-43F8-B6CF-033E57A0B124}"/>
              </a:ext>
            </a:extLst>
          </p:cNvPr>
          <p:cNvPicPr>
            <a:picLocks noGrp="1" noChangeAspect="1"/>
          </p:cNvPicPr>
          <p:nvPr>
            <p:ph sz="half" idx="1"/>
          </p:nvPr>
        </p:nvPicPr>
        <p:blipFill>
          <a:blip r:embed="rId3"/>
          <a:stretch>
            <a:fillRect/>
          </a:stretch>
        </p:blipFill>
        <p:spPr>
          <a:xfrm>
            <a:off x="581025" y="2358128"/>
            <a:ext cx="5422900" cy="3372057"/>
          </a:xfrm>
        </p:spPr>
      </p:pic>
      <p:sp>
        <p:nvSpPr>
          <p:cNvPr id="10" name="Slide Number Placeholder 9">
            <a:extLst>
              <a:ext uri="{FF2B5EF4-FFF2-40B4-BE49-F238E27FC236}">
                <a16:creationId xmlns:a16="http://schemas.microsoft.com/office/drawing/2014/main" id="{B19AFA83-8DA2-4E59-AC2B-7727A200C919}"/>
              </a:ext>
            </a:extLst>
          </p:cNvPr>
          <p:cNvSpPr>
            <a:spLocks noGrp="1"/>
          </p:cNvSpPr>
          <p:nvPr>
            <p:ph type="sldNum" sz="quarter" idx="12"/>
          </p:nvPr>
        </p:nvSpPr>
        <p:spPr/>
        <p:txBody>
          <a:bodyPr/>
          <a:lstStyle/>
          <a:p>
            <a:fld id="{9684AA08-C5E5-4691-BE62-937925DB498C}" type="slidenum">
              <a:rPr lang="en-US" smtClean="0"/>
              <a:t>30</a:t>
            </a:fld>
            <a:endParaRPr lang="en-US" dirty="0"/>
          </a:p>
        </p:txBody>
      </p:sp>
    </p:spTree>
    <p:extLst>
      <p:ext uri="{BB962C8B-B14F-4D97-AF65-F5344CB8AC3E}">
        <p14:creationId xmlns:p14="http://schemas.microsoft.com/office/powerpoint/2010/main" val="3067173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3A18-8F22-45F6-BA8D-0810AE66102F}"/>
              </a:ext>
            </a:extLst>
          </p:cNvPr>
          <p:cNvSpPr>
            <a:spLocks noGrp="1"/>
          </p:cNvSpPr>
          <p:nvPr>
            <p:ph type="title"/>
          </p:nvPr>
        </p:nvSpPr>
        <p:spPr/>
        <p:txBody>
          <a:bodyPr/>
          <a:lstStyle/>
          <a:p>
            <a:r>
              <a:rPr lang="en-US" dirty="0"/>
              <a:t>How do we use this??</a:t>
            </a:r>
          </a:p>
        </p:txBody>
      </p:sp>
      <p:sp>
        <p:nvSpPr>
          <p:cNvPr id="3" name="Content Placeholder 2">
            <a:extLst>
              <a:ext uri="{FF2B5EF4-FFF2-40B4-BE49-F238E27FC236}">
                <a16:creationId xmlns:a16="http://schemas.microsoft.com/office/drawing/2014/main" id="{F188722D-7615-4DD0-BDC0-B57FBDEBF7EE}"/>
              </a:ext>
            </a:extLst>
          </p:cNvPr>
          <p:cNvSpPr>
            <a:spLocks noGrp="1"/>
          </p:cNvSpPr>
          <p:nvPr>
            <p:ph idx="1"/>
          </p:nvPr>
        </p:nvSpPr>
        <p:spPr/>
        <p:txBody>
          <a:bodyPr/>
          <a:lstStyle/>
          <a:p>
            <a:r>
              <a:rPr lang="en-US" dirty="0"/>
              <a:t>How many invasive knee surgeries did we have last year?  Hint:  Invasive = open.</a:t>
            </a:r>
          </a:p>
          <a:p>
            <a:r>
              <a:rPr lang="en-US" dirty="0"/>
              <a:t>What is the average length in minutes by doc to put in a new pacemaker??  Hint – you are going to need to clarify several data point options. device., body part, new insert, remove/insert, etc.</a:t>
            </a:r>
          </a:p>
          <a:p>
            <a:r>
              <a:rPr lang="en-US" dirty="0"/>
              <a:t>What is the post-op infection rate for hot vs blown </a:t>
            </a:r>
            <a:r>
              <a:rPr lang="en-US" dirty="0" err="1"/>
              <a:t>appies</a:t>
            </a:r>
            <a:r>
              <a:rPr lang="en-US" dirty="0"/>
              <a:t>?  Hint – you need both diagnosis and PCS codes.</a:t>
            </a:r>
          </a:p>
          <a:p>
            <a:r>
              <a:rPr lang="en-US" dirty="0"/>
              <a:t>The most amazing case I know of:  A friend from college reached out for help with a mysterious infection problem in his OR wing.  Took just over a year to finally get to the root cause.  Source of infection was filtration failure in ventilation system.  Pattern started with the right or left in the PCS procedure, expanded to OR suite (north or east) and then to surgeon handing (right or left).</a:t>
            </a:r>
          </a:p>
          <a:p>
            <a:endParaRPr lang="en-US" dirty="0"/>
          </a:p>
        </p:txBody>
      </p:sp>
      <p:sp>
        <p:nvSpPr>
          <p:cNvPr id="4" name="Slide Number Placeholder 3">
            <a:extLst>
              <a:ext uri="{FF2B5EF4-FFF2-40B4-BE49-F238E27FC236}">
                <a16:creationId xmlns:a16="http://schemas.microsoft.com/office/drawing/2014/main" id="{D77FD3AE-F4B9-43CB-A372-5DB6499073F4}"/>
              </a:ext>
            </a:extLst>
          </p:cNvPr>
          <p:cNvSpPr>
            <a:spLocks noGrp="1"/>
          </p:cNvSpPr>
          <p:nvPr>
            <p:ph type="sldNum" sz="quarter" idx="12"/>
          </p:nvPr>
        </p:nvSpPr>
        <p:spPr/>
        <p:txBody>
          <a:bodyPr/>
          <a:lstStyle/>
          <a:p>
            <a:fld id="{9684AA08-C5E5-4691-BE62-937925DB498C}" type="slidenum">
              <a:rPr lang="en-US" smtClean="0"/>
              <a:t>31</a:t>
            </a:fld>
            <a:endParaRPr lang="en-US" dirty="0"/>
          </a:p>
        </p:txBody>
      </p:sp>
    </p:spTree>
    <p:extLst>
      <p:ext uri="{BB962C8B-B14F-4D97-AF65-F5344CB8AC3E}">
        <p14:creationId xmlns:p14="http://schemas.microsoft.com/office/powerpoint/2010/main" val="3912531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3CD14-969B-441B-AAB9-4CFB764ADAA5}"/>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ECD88721-7B9F-4CD3-8143-4BDAE5F73793}"/>
              </a:ext>
            </a:extLst>
          </p:cNvPr>
          <p:cNvSpPr>
            <a:spLocks noGrp="1"/>
          </p:cNvSpPr>
          <p:nvPr>
            <p:ph idx="1"/>
          </p:nvPr>
        </p:nvSpPr>
        <p:spPr/>
        <p:txBody>
          <a:bodyPr/>
          <a:lstStyle/>
          <a:p>
            <a:r>
              <a:rPr lang="en-US" dirty="0"/>
              <a:t>CDC – National Center for Health Statistics – ICD-10-CM</a:t>
            </a:r>
          </a:p>
          <a:p>
            <a:pPr lvl="1">
              <a:buFont typeface="Wingdings" panose="05000000000000000000" pitchFamily="2" charset="2"/>
              <a:buChar char="Ø"/>
            </a:pPr>
            <a:r>
              <a:rPr lang="en-US" dirty="0">
                <a:hlinkClick r:id="rId2"/>
              </a:rPr>
              <a:t>https://www.cdc.gov/nchs/icd/icd10cm.htm</a:t>
            </a:r>
            <a:endParaRPr lang="en-US" dirty="0"/>
          </a:p>
          <a:p>
            <a:pPr>
              <a:buFont typeface="Wingdings" panose="05000000000000000000" pitchFamily="2" charset="2"/>
              <a:buChar char="§"/>
            </a:pPr>
            <a:r>
              <a:rPr lang="en-US" dirty="0"/>
              <a:t>CMS – 2022 ICD-10 PCS</a:t>
            </a:r>
          </a:p>
          <a:p>
            <a:pPr lvl="1">
              <a:buFont typeface="Wingdings" panose="05000000000000000000" pitchFamily="2" charset="2"/>
              <a:buChar char="Ø"/>
            </a:pPr>
            <a:r>
              <a:rPr lang="en-US" dirty="0">
                <a:hlinkClick r:id="rId3"/>
              </a:rPr>
              <a:t>https://www.cms.gov/medicare/icd-10/2022-icd-10-pcs</a:t>
            </a:r>
            <a:endParaRPr lang="en-US" dirty="0"/>
          </a:p>
          <a:p>
            <a:pPr>
              <a:buFont typeface="Wingdings" panose="05000000000000000000" pitchFamily="2" charset="2"/>
              <a:buChar char="§"/>
            </a:pPr>
            <a:r>
              <a:rPr lang="en-US" dirty="0"/>
              <a:t>CMS – HCPCS Quarterly Updates</a:t>
            </a:r>
          </a:p>
          <a:p>
            <a:pPr lvl="1">
              <a:buFont typeface="Wingdings" panose="05000000000000000000" pitchFamily="2" charset="2"/>
              <a:buChar char="Ø"/>
            </a:pPr>
            <a:r>
              <a:rPr lang="en-US" dirty="0">
                <a:hlinkClick r:id="rId4"/>
              </a:rPr>
              <a:t>https://www.cms.gov/Medicare/Coding/HCPCSReleaseCodeSets/HCPCS-Quarterly-Update</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148B5BFC-24C3-4A4C-A77A-2557B6F725EF}"/>
              </a:ext>
            </a:extLst>
          </p:cNvPr>
          <p:cNvSpPr>
            <a:spLocks noGrp="1"/>
          </p:cNvSpPr>
          <p:nvPr>
            <p:ph type="sldNum" sz="quarter" idx="12"/>
          </p:nvPr>
        </p:nvSpPr>
        <p:spPr/>
        <p:txBody>
          <a:bodyPr/>
          <a:lstStyle/>
          <a:p>
            <a:fld id="{9684AA08-C5E5-4691-BE62-937925DB498C}" type="slidenum">
              <a:rPr lang="en-US" smtClean="0"/>
              <a:t>32</a:t>
            </a:fld>
            <a:endParaRPr lang="en-US" dirty="0"/>
          </a:p>
        </p:txBody>
      </p:sp>
    </p:spTree>
    <p:extLst>
      <p:ext uri="{BB962C8B-B14F-4D97-AF65-F5344CB8AC3E}">
        <p14:creationId xmlns:p14="http://schemas.microsoft.com/office/powerpoint/2010/main" val="3769614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C3196-484A-4186-93F7-321D32AEDC5E}"/>
              </a:ext>
            </a:extLst>
          </p:cNvPr>
          <p:cNvSpPr>
            <a:spLocks noGrp="1"/>
          </p:cNvSpPr>
          <p:nvPr>
            <p:ph type="title"/>
          </p:nvPr>
        </p:nvSpPr>
        <p:spPr/>
        <p:txBody>
          <a:bodyPr/>
          <a:lstStyle/>
          <a:p>
            <a:r>
              <a:rPr lang="en-US" dirty="0"/>
              <a:t>ICD Code setS – icd-10 and icd-10-pcs – US Versions</a:t>
            </a:r>
          </a:p>
        </p:txBody>
      </p:sp>
      <p:sp>
        <p:nvSpPr>
          <p:cNvPr id="3" name="Text Placeholder 2">
            <a:extLst>
              <a:ext uri="{FF2B5EF4-FFF2-40B4-BE49-F238E27FC236}">
                <a16:creationId xmlns:a16="http://schemas.microsoft.com/office/drawing/2014/main" id="{FFFB5A2F-D6BE-4338-9345-5F65FA81B711}"/>
              </a:ext>
            </a:extLst>
          </p:cNvPr>
          <p:cNvSpPr>
            <a:spLocks noGrp="1"/>
          </p:cNvSpPr>
          <p:nvPr>
            <p:ph type="body" idx="1"/>
          </p:nvPr>
        </p:nvSpPr>
        <p:spPr/>
        <p:txBody>
          <a:bodyPr/>
          <a:lstStyle/>
          <a:p>
            <a:r>
              <a:rPr lang="en-US" dirty="0"/>
              <a:t>Diagnosis Codes: ICD-10CM</a:t>
            </a:r>
          </a:p>
        </p:txBody>
      </p:sp>
      <p:sp>
        <p:nvSpPr>
          <p:cNvPr id="4" name="Content Placeholder 3">
            <a:extLst>
              <a:ext uri="{FF2B5EF4-FFF2-40B4-BE49-F238E27FC236}">
                <a16:creationId xmlns:a16="http://schemas.microsoft.com/office/drawing/2014/main" id="{0EBFA5D4-370E-47A8-8EE5-16CEB3B99782}"/>
              </a:ext>
            </a:extLst>
          </p:cNvPr>
          <p:cNvSpPr>
            <a:spLocks noGrp="1"/>
          </p:cNvSpPr>
          <p:nvPr>
            <p:ph sz="half" idx="2"/>
          </p:nvPr>
        </p:nvSpPr>
        <p:spPr/>
        <p:txBody>
          <a:bodyPr>
            <a:normAutofit lnSpcReduction="10000"/>
          </a:bodyPr>
          <a:lstStyle/>
          <a:p>
            <a:r>
              <a:rPr lang="en-US" dirty="0"/>
              <a:t>The US is one of those 29 countries using a modified version of the ICD-10 code set.</a:t>
            </a:r>
          </a:p>
          <a:p>
            <a:r>
              <a:rPr lang="en-US" dirty="0"/>
              <a:t>In the US, the Centers for Disease Control (CDC) edits and publishes the official US ICD-10CM code set.</a:t>
            </a:r>
          </a:p>
          <a:p>
            <a:r>
              <a:rPr lang="en-US" dirty="0"/>
              <a:t>ICD-10CM code set is for diagnosis codes.</a:t>
            </a:r>
          </a:p>
          <a:p>
            <a:r>
              <a:rPr lang="en-US" dirty="0"/>
              <a:t>Structure is defined and can be up to eight characters long.  Identifiable because of the “.” as the fourth character.</a:t>
            </a:r>
          </a:p>
          <a:p>
            <a:endParaRPr lang="en-US" dirty="0"/>
          </a:p>
        </p:txBody>
      </p:sp>
      <p:sp>
        <p:nvSpPr>
          <p:cNvPr id="5" name="Text Placeholder 4">
            <a:extLst>
              <a:ext uri="{FF2B5EF4-FFF2-40B4-BE49-F238E27FC236}">
                <a16:creationId xmlns:a16="http://schemas.microsoft.com/office/drawing/2014/main" id="{9CCF1B79-096B-491A-8F20-990947A75510}"/>
              </a:ext>
            </a:extLst>
          </p:cNvPr>
          <p:cNvSpPr>
            <a:spLocks noGrp="1"/>
          </p:cNvSpPr>
          <p:nvPr>
            <p:ph type="body" sz="quarter" idx="3"/>
          </p:nvPr>
        </p:nvSpPr>
        <p:spPr/>
        <p:txBody>
          <a:bodyPr/>
          <a:lstStyle/>
          <a:p>
            <a:r>
              <a:rPr lang="en-US" dirty="0"/>
              <a:t>Procedure Codes: ICD-10CM-PCS</a:t>
            </a:r>
          </a:p>
        </p:txBody>
      </p:sp>
      <p:sp>
        <p:nvSpPr>
          <p:cNvPr id="6" name="Content Placeholder 5">
            <a:extLst>
              <a:ext uri="{FF2B5EF4-FFF2-40B4-BE49-F238E27FC236}">
                <a16:creationId xmlns:a16="http://schemas.microsoft.com/office/drawing/2014/main" id="{9DF7ED16-ED70-49A4-AE15-FDDBC93C3E8C}"/>
              </a:ext>
            </a:extLst>
          </p:cNvPr>
          <p:cNvSpPr>
            <a:spLocks noGrp="1"/>
          </p:cNvSpPr>
          <p:nvPr>
            <p:ph sz="quarter" idx="4"/>
          </p:nvPr>
        </p:nvSpPr>
        <p:spPr/>
        <p:txBody>
          <a:bodyPr>
            <a:normAutofit lnSpcReduction="10000"/>
          </a:bodyPr>
          <a:lstStyle/>
          <a:p>
            <a:r>
              <a:rPr lang="en-US" dirty="0"/>
              <a:t>ICD-10CM-PCS is the procedural coding system.</a:t>
            </a:r>
          </a:p>
          <a:p>
            <a:r>
              <a:rPr lang="en-US" dirty="0"/>
              <a:t>In the US, the ICD-10CM-PCS is edited and published by the Centers for Medicare &amp; Medicaid Services (CMS)</a:t>
            </a:r>
          </a:p>
          <a:p>
            <a:r>
              <a:rPr lang="en-US" dirty="0"/>
              <a:t>ICD-10CM-PCS is for classifying medical procedures or devices provided.</a:t>
            </a:r>
          </a:p>
          <a:p>
            <a:r>
              <a:rPr lang="en-US" dirty="0"/>
              <a:t>Structure is defined and is always seven characters long and does not have a “.” as the fourth character.</a:t>
            </a:r>
          </a:p>
          <a:p>
            <a:endParaRPr lang="en-US" dirty="0"/>
          </a:p>
        </p:txBody>
      </p:sp>
      <p:sp>
        <p:nvSpPr>
          <p:cNvPr id="7" name="Slide Number Placeholder 6">
            <a:extLst>
              <a:ext uri="{FF2B5EF4-FFF2-40B4-BE49-F238E27FC236}">
                <a16:creationId xmlns:a16="http://schemas.microsoft.com/office/drawing/2014/main" id="{304E40E0-FD61-43BD-9110-B770A4C4783D}"/>
              </a:ext>
            </a:extLst>
          </p:cNvPr>
          <p:cNvSpPr>
            <a:spLocks noGrp="1"/>
          </p:cNvSpPr>
          <p:nvPr>
            <p:ph type="sldNum" sz="quarter" idx="12"/>
          </p:nvPr>
        </p:nvSpPr>
        <p:spPr/>
        <p:txBody>
          <a:bodyPr/>
          <a:lstStyle/>
          <a:p>
            <a:fld id="{9684AA08-C5E5-4691-BE62-937925DB498C}" type="slidenum">
              <a:rPr lang="en-US" smtClean="0"/>
              <a:t>4</a:t>
            </a:fld>
            <a:endParaRPr lang="en-US" dirty="0"/>
          </a:p>
        </p:txBody>
      </p:sp>
    </p:spTree>
    <p:extLst>
      <p:ext uri="{BB962C8B-B14F-4D97-AF65-F5344CB8AC3E}">
        <p14:creationId xmlns:p14="http://schemas.microsoft.com/office/powerpoint/2010/main" val="4009365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DD3F1-E09D-4EFC-BD8E-6443EB9C601F}"/>
              </a:ext>
            </a:extLst>
          </p:cNvPr>
          <p:cNvSpPr>
            <a:spLocks noGrp="1"/>
          </p:cNvSpPr>
          <p:nvPr>
            <p:ph type="title"/>
          </p:nvPr>
        </p:nvSpPr>
        <p:spPr/>
        <p:txBody>
          <a:bodyPr>
            <a:normAutofit fontScale="90000"/>
          </a:bodyPr>
          <a:lstStyle/>
          <a:p>
            <a:r>
              <a:rPr lang="en-US" dirty="0">
                <a:solidFill>
                  <a:schemeClr val="bg1"/>
                </a:solidFill>
              </a:rPr>
              <a:t>Example icd-10cm diagnosis codes</a:t>
            </a:r>
          </a:p>
        </p:txBody>
      </p:sp>
      <p:sp>
        <p:nvSpPr>
          <p:cNvPr id="3" name="Content Placeholder 2">
            <a:extLst>
              <a:ext uri="{FF2B5EF4-FFF2-40B4-BE49-F238E27FC236}">
                <a16:creationId xmlns:a16="http://schemas.microsoft.com/office/drawing/2014/main" id="{FC6F8701-6A35-45AF-8130-71BA674F3785}"/>
              </a:ext>
            </a:extLst>
          </p:cNvPr>
          <p:cNvSpPr>
            <a:spLocks noGrp="1"/>
          </p:cNvSpPr>
          <p:nvPr>
            <p:ph idx="1"/>
          </p:nvPr>
        </p:nvSpPr>
        <p:spPr/>
        <p:txBody>
          <a:bodyPr/>
          <a:lstStyle/>
          <a:p>
            <a:r>
              <a:rPr lang="en-US" dirty="0"/>
              <a:t>B95.62 – Methicillin resistant Staphylococcus aureus infection as the cause of diseases classified elsewhere</a:t>
            </a:r>
          </a:p>
          <a:p>
            <a:r>
              <a:rPr lang="en-US" dirty="0"/>
              <a:t>C43.111 – Malignant melanoma of right upper eyelid, including canthus</a:t>
            </a:r>
          </a:p>
          <a:p>
            <a:r>
              <a:rPr lang="en-US" dirty="0"/>
              <a:t>I60.31 – Nontraumatic subarachnoid hemorrhage from right posterior communication artery</a:t>
            </a:r>
          </a:p>
          <a:p>
            <a:r>
              <a:rPr lang="en-US" dirty="0"/>
              <a:t>L80 – Vitiligo</a:t>
            </a:r>
          </a:p>
          <a:p>
            <a:r>
              <a:rPr lang="en-US" dirty="0"/>
              <a:t>Q36.1 – Cleft lip, median</a:t>
            </a:r>
          </a:p>
          <a:p>
            <a:pPr marL="0" indent="0">
              <a:buNone/>
            </a:pPr>
            <a:endParaRPr lang="en-US" dirty="0"/>
          </a:p>
        </p:txBody>
      </p:sp>
      <p:sp>
        <p:nvSpPr>
          <p:cNvPr id="4" name="Text Placeholder 3">
            <a:extLst>
              <a:ext uri="{FF2B5EF4-FFF2-40B4-BE49-F238E27FC236}">
                <a16:creationId xmlns:a16="http://schemas.microsoft.com/office/drawing/2014/main" id="{22B20A5E-7C25-4B84-8879-2A5EC9488810}"/>
              </a:ext>
            </a:extLst>
          </p:cNvPr>
          <p:cNvSpPr>
            <a:spLocks noGrp="1"/>
          </p:cNvSpPr>
          <p:nvPr>
            <p:ph type="body" sz="half" idx="2"/>
          </p:nvPr>
        </p:nvSpPr>
        <p:spPr/>
        <p:txBody>
          <a:bodyPr/>
          <a:lstStyle/>
          <a:p>
            <a:r>
              <a:rPr lang="en-US" dirty="0"/>
              <a:t> </a:t>
            </a:r>
          </a:p>
        </p:txBody>
      </p:sp>
      <p:sp>
        <p:nvSpPr>
          <p:cNvPr id="5" name="Slide Number Placeholder 4">
            <a:extLst>
              <a:ext uri="{FF2B5EF4-FFF2-40B4-BE49-F238E27FC236}">
                <a16:creationId xmlns:a16="http://schemas.microsoft.com/office/drawing/2014/main" id="{C591719D-63FC-4059-AD65-853AE3BAB0C7}"/>
              </a:ext>
            </a:extLst>
          </p:cNvPr>
          <p:cNvSpPr>
            <a:spLocks noGrp="1"/>
          </p:cNvSpPr>
          <p:nvPr>
            <p:ph type="sldNum" sz="quarter" idx="12"/>
          </p:nvPr>
        </p:nvSpPr>
        <p:spPr/>
        <p:txBody>
          <a:bodyPr/>
          <a:lstStyle/>
          <a:p>
            <a:fld id="{9684AA08-C5E5-4691-BE62-937925DB498C}" type="slidenum">
              <a:rPr lang="en-US" smtClean="0"/>
              <a:t>5</a:t>
            </a:fld>
            <a:endParaRPr lang="en-US" dirty="0"/>
          </a:p>
        </p:txBody>
      </p:sp>
    </p:spTree>
    <p:extLst>
      <p:ext uri="{BB962C8B-B14F-4D97-AF65-F5344CB8AC3E}">
        <p14:creationId xmlns:p14="http://schemas.microsoft.com/office/powerpoint/2010/main" val="3396163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804C6-AD2D-4F79-8080-8114FE1C09EB}"/>
              </a:ext>
            </a:extLst>
          </p:cNvPr>
          <p:cNvSpPr>
            <a:spLocks noGrp="1"/>
          </p:cNvSpPr>
          <p:nvPr>
            <p:ph type="title"/>
          </p:nvPr>
        </p:nvSpPr>
        <p:spPr/>
        <p:txBody>
          <a:bodyPr/>
          <a:lstStyle/>
          <a:p>
            <a:r>
              <a:rPr lang="en-US" dirty="0"/>
              <a:t>HCPCS CODE SET FOR UB-04 AND 1500 CLAIMS</a:t>
            </a:r>
          </a:p>
        </p:txBody>
      </p:sp>
      <p:sp>
        <p:nvSpPr>
          <p:cNvPr id="3" name="Content Placeholder 2">
            <a:extLst>
              <a:ext uri="{FF2B5EF4-FFF2-40B4-BE49-F238E27FC236}">
                <a16:creationId xmlns:a16="http://schemas.microsoft.com/office/drawing/2014/main" id="{788D4B89-270F-4F8F-9563-A71F00CE85EB}"/>
              </a:ext>
            </a:extLst>
          </p:cNvPr>
          <p:cNvSpPr>
            <a:spLocks noGrp="1"/>
          </p:cNvSpPr>
          <p:nvPr>
            <p:ph sz="half" idx="1"/>
          </p:nvPr>
        </p:nvSpPr>
        <p:spPr>
          <a:xfrm>
            <a:off x="581192" y="2228003"/>
            <a:ext cx="6381467" cy="3633047"/>
          </a:xfrm>
        </p:spPr>
        <p:txBody>
          <a:bodyPr>
            <a:normAutofit fontScale="77500" lnSpcReduction="20000"/>
          </a:bodyPr>
          <a:lstStyle/>
          <a:p>
            <a:r>
              <a:rPr lang="en-US" dirty="0"/>
              <a:t>HCPCS stands for Healthcare Common Procedural Coding System</a:t>
            </a:r>
          </a:p>
          <a:p>
            <a:r>
              <a:rPr lang="en-US" dirty="0"/>
              <a:t>HCPCS were originally divided into three Levels</a:t>
            </a:r>
          </a:p>
          <a:p>
            <a:pPr lvl="1">
              <a:buFont typeface="Wingdings" panose="05000000000000000000" pitchFamily="2" charset="2"/>
              <a:buChar char="Ø"/>
            </a:pPr>
            <a:r>
              <a:rPr lang="en-US" dirty="0"/>
              <a:t>Level I – CPT codes and CDT codes.  CPT codes are maintained, published and copyrighted by the AMA.  CDT codes are maintained, published and copyrighted by the ADA.</a:t>
            </a:r>
          </a:p>
          <a:p>
            <a:pPr lvl="1">
              <a:buFont typeface="Wingdings" panose="05000000000000000000" pitchFamily="2" charset="2"/>
              <a:buChar char="Ø"/>
            </a:pPr>
            <a:r>
              <a:rPr lang="en-US" dirty="0"/>
              <a:t>Level II – HCPC codes.  HCPC codes are maintained and published by CMS.</a:t>
            </a:r>
          </a:p>
          <a:p>
            <a:pPr lvl="1">
              <a:buFont typeface="Wingdings" panose="05000000000000000000" pitchFamily="2" charset="2"/>
              <a:buChar char="Ø"/>
            </a:pPr>
            <a:r>
              <a:rPr lang="en-US" dirty="0"/>
              <a:t>Level III – Local codes.  Local codes were maintained by Medicare &amp; Medicaid payment contractors.  Code set was limited to W, X, Y and Z series.  Officially eliminated December 31, 2003 to meet HIPAA code set compliance standards.  However, local codes are still in use for state programs and some private payors.</a:t>
            </a:r>
          </a:p>
          <a:p>
            <a:r>
              <a:rPr lang="en-US" dirty="0"/>
              <a:t>HCPCS codes are required for Part B claims and outpatient Part A claims.</a:t>
            </a:r>
          </a:p>
          <a:p>
            <a:r>
              <a:rPr lang="en-US" dirty="0"/>
              <a:t>HCPCS codes are for procedures and equipment/devices, and lack anything related to diagnosis.</a:t>
            </a:r>
          </a:p>
          <a:p>
            <a:endParaRPr lang="en-US" dirty="0"/>
          </a:p>
        </p:txBody>
      </p:sp>
      <p:pic>
        <p:nvPicPr>
          <p:cNvPr id="6" name="Content Placeholder 5">
            <a:extLst>
              <a:ext uri="{FF2B5EF4-FFF2-40B4-BE49-F238E27FC236}">
                <a16:creationId xmlns:a16="http://schemas.microsoft.com/office/drawing/2014/main" id="{66F92B28-80D9-4195-B9E3-80DBC70716C3}"/>
              </a:ext>
            </a:extLst>
          </p:cNvPr>
          <p:cNvPicPr>
            <a:picLocks noGrp="1" noChangeAspect="1"/>
          </p:cNvPicPr>
          <p:nvPr>
            <p:ph sz="half" idx="2"/>
          </p:nvPr>
        </p:nvPicPr>
        <p:blipFill>
          <a:blip r:embed="rId3"/>
          <a:stretch>
            <a:fillRect/>
          </a:stretch>
        </p:blipFill>
        <p:spPr>
          <a:xfrm>
            <a:off x="6854519" y="2227263"/>
            <a:ext cx="4090011" cy="3633787"/>
          </a:xfrm>
        </p:spPr>
      </p:pic>
      <p:sp>
        <p:nvSpPr>
          <p:cNvPr id="7" name="Slide Number Placeholder 6">
            <a:extLst>
              <a:ext uri="{FF2B5EF4-FFF2-40B4-BE49-F238E27FC236}">
                <a16:creationId xmlns:a16="http://schemas.microsoft.com/office/drawing/2014/main" id="{E6A32019-1D4D-403B-BA8E-EC444CD97014}"/>
              </a:ext>
            </a:extLst>
          </p:cNvPr>
          <p:cNvSpPr>
            <a:spLocks noGrp="1"/>
          </p:cNvSpPr>
          <p:nvPr>
            <p:ph type="sldNum" sz="quarter" idx="12"/>
          </p:nvPr>
        </p:nvSpPr>
        <p:spPr/>
        <p:txBody>
          <a:bodyPr/>
          <a:lstStyle/>
          <a:p>
            <a:fld id="{9684AA08-C5E5-4691-BE62-937925DB498C}" type="slidenum">
              <a:rPr lang="en-US" smtClean="0"/>
              <a:t>6</a:t>
            </a:fld>
            <a:endParaRPr lang="en-US" dirty="0"/>
          </a:p>
        </p:txBody>
      </p:sp>
    </p:spTree>
    <p:extLst>
      <p:ext uri="{BB962C8B-B14F-4D97-AF65-F5344CB8AC3E}">
        <p14:creationId xmlns:p14="http://schemas.microsoft.com/office/powerpoint/2010/main" val="3970475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DD3F1-E09D-4EFC-BD8E-6443EB9C601F}"/>
              </a:ext>
            </a:extLst>
          </p:cNvPr>
          <p:cNvSpPr>
            <a:spLocks noGrp="1"/>
          </p:cNvSpPr>
          <p:nvPr>
            <p:ph type="title"/>
          </p:nvPr>
        </p:nvSpPr>
        <p:spPr/>
        <p:txBody>
          <a:bodyPr>
            <a:normAutofit/>
          </a:bodyPr>
          <a:lstStyle/>
          <a:p>
            <a:r>
              <a:rPr lang="en-US" dirty="0">
                <a:solidFill>
                  <a:schemeClr val="bg1"/>
                </a:solidFill>
              </a:rPr>
              <a:t>Example cpt, Dental, and HCPCS</a:t>
            </a:r>
          </a:p>
        </p:txBody>
      </p:sp>
      <p:sp>
        <p:nvSpPr>
          <p:cNvPr id="3" name="Content Placeholder 2">
            <a:extLst>
              <a:ext uri="{FF2B5EF4-FFF2-40B4-BE49-F238E27FC236}">
                <a16:creationId xmlns:a16="http://schemas.microsoft.com/office/drawing/2014/main" id="{FC6F8701-6A35-45AF-8130-71BA674F3785}"/>
              </a:ext>
            </a:extLst>
          </p:cNvPr>
          <p:cNvSpPr>
            <a:spLocks noGrp="1"/>
          </p:cNvSpPr>
          <p:nvPr>
            <p:ph idx="1"/>
          </p:nvPr>
        </p:nvSpPr>
        <p:spPr/>
        <p:txBody>
          <a:bodyPr numCol="1"/>
          <a:lstStyle/>
          <a:p>
            <a:pPr>
              <a:buFont typeface="Wingdings" panose="05000000000000000000" pitchFamily="2" charset="2"/>
              <a:buChar char="§"/>
            </a:pPr>
            <a:r>
              <a:rPr lang="en-US" dirty="0"/>
              <a:t>CPT Codes</a:t>
            </a:r>
          </a:p>
          <a:p>
            <a:pPr lvl="1">
              <a:buFont typeface="Wingdings" panose="05000000000000000000" pitchFamily="2" charset="2"/>
              <a:buChar char="Ø"/>
            </a:pPr>
            <a:r>
              <a:rPr lang="en-US" dirty="0"/>
              <a:t>12001 – Simple repair of superficial wounds of scalp, neck, axillae, external genitalia, trunk and/or extremities.</a:t>
            </a:r>
          </a:p>
          <a:p>
            <a:pPr lvl="1">
              <a:buFont typeface="Wingdings" panose="05000000000000000000" pitchFamily="2" charset="2"/>
              <a:buChar char="Ø"/>
            </a:pPr>
            <a:r>
              <a:rPr lang="en-US" dirty="0"/>
              <a:t>28510 – Closed treatment of fracture, phalanx or phalanges, other than great toe, without manipulation</a:t>
            </a:r>
          </a:p>
          <a:p>
            <a:pPr>
              <a:buFont typeface="Wingdings" panose="05000000000000000000" pitchFamily="2" charset="2"/>
              <a:buChar char="§"/>
            </a:pPr>
            <a:r>
              <a:rPr lang="en-US" dirty="0"/>
              <a:t>Dental Codes</a:t>
            </a:r>
          </a:p>
          <a:p>
            <a:pPr lvl="1">
              <a:buFont typeface="Wingdings" panose="05000000000000000000" pitchFamily="2" charset="2"/>
              <a:buChar char="Ø"/>
            </a:pPr>
            <a:r>
              <a:rPr lang="en-US" dirty="0"/>
              <a:t>D1352 – Preventative resin restoration</a:t>
            </a:r>
          </a:p>
          <a:p>
            <a:pPr lvl="1">
              <a:buFont typeface="Wingdings" panose="05000000000000000000" pitchFamily="2" charset="2"/>
              <a:buChar char="Ø"/>
            </a:pPr>
            <a:r>
              <a:rPr lang="en-US" dirty="0"/>
              <a:t>D0272 – Bitewings – two radiographic images</a:t>
            </a:r>
          </a:p>
          <a:p>
            <a:pPr>
              <a:buFont typeface="Wingdings" panose="05000000000000000000" pitchFamily="2" charset="2"/>
              <a:buChar char="§"/>
            </a:pPr>
            <a:r>
              <a:rPr lang="en-US" dirty="0"/>
              <a:t>HCPCS Codes</a:t>
            </a:r>
          </a:p>
          <a:p>
            <a:pPr lvl="1">
              <a:buFont typeface="Wingdings" panose="05000000000000000000" pitchFamily="2" charset="2"/>
              <a:buChar char="Ø"/>
            </a:pPr>
            <a:r>
              <a:rPr lang="en-US" dirty="0"/>
              <a:t>G0168 – Wound closure utilizing tissue adhesives only.</a:t>
            </a:r>
          </a:p>
          <a:p>
            <a:pPr lvl="1">
              <a:buFont typeface="Wingdings" panose="05000000000000000000" pitchFamily="2" charset="2"/>
              <a:buChar char="Ø"/>
            </a:pPr>
            <a:r>
              <a:rPr lang="en-US" dirty="0"/>
              <a:t>Q0081 – Infusion therapy other than chemotherapy.</a:t>
            </a:r>
          </a:p>
        </p:txBody>
      </p:sp>
      <p:sp>
        <p:nvSpPr>
          <p:cNvPr id="4" name="Text Placeholder 3">
            <a:extLst>
              <a:ext uri="{FF2B5EF4-FFF2-40B4-BE49-F238E27FC236}">
                <a16:creationId xmlns:a16="http://schemas.microsoft.com/office/drawing/2014/main" id="{22B20A5E-7C25-4B84-8879-2A5EC9488810}"/>
              </a:ext>
            </a:extLst>
          </p:cNvPr>
          <p:cNvSpPr>
            <a:spLocks noGrp="1"/>
          </p:cNvSpPr>
          <p:nvPr>
            <p:ph type="body" sz="half" idx="2"/>
          </p:nvPr>
        </p:nvSpPr>
        <p:spPr/>
        <p:txBody>
          <a:bodyPr/>
          <a:lstStyle/>
          <a:p>
            <a:r>
              <a:rPr lang="en-US" dirty="0"/>
              <a:t> </a:t>
            </a:r>
          </a:p>
        </p:txBody>
      </p:sp>
      <p:sp>
        <p:nvSpPr>
          <p:cNvPr id="5" name="Slide Number Placeholder 4">
            <a:extLst>
              <a:ext uri="{FF2B5EF4-FFF2-40B4-BE49-F238E27FC236}">
                <a16:creationId xmlns:a16="http://schemas.microsoft.com/office/drawing/2014/main" id="{66013519-4434-4A1B-89DB-F179B8F4E964}"/>
              </a:ext>
            </a:extLst>
          </p:cNvPr>
          <p:cNvSpPr>
            <a:spLocks noGrp="1"/>
          </p:cNvSpPr>
          <p:nvPr>
            <p:ph type="sldNum" sz="quarter" idx="12"/>
          </p:nvPr>
        </p:nvSpPr>
        <p:spPr/>
        <p:txBody>
          <a:bodyPr/>
          <a:lstStyle/>
          <a:p>
            <a:fld id="{9684AA08-C5E5-4691-BE62-937925DB498C}" type="slidenum">
              <a:rPr lang="en-US" smtClean="0"/>
              <a:t>7</a:t>
            </a:fld>
            <a:endParaRPr lang="en-US" dirty="0"/>
          </a:p>
        </p:txBody>
      </p:sp>
    </p:spTree>
    <p:extLst>
      <p:ext uri="{BB962C8B-B14F-4D97-AF65-F5344CB8AC3E}">
        <p14:creationId xmlns:p14="http://schemas.microsoft.com/office/powerpoint/2010/main" val="2785302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29071C-AE45-44D1-9F46-07160A408612}"/>
              </a:ext>
            </a:extLst>
          </p:cNvPr>
          <p:cNvPicPr>
            <a:picLocks noChangeAspect="1"/>
          </p:cNvPicPr>
          <p:nvPr/>
        </p:nvPicPr>
        <p:blipFill>
          <a:blip r:embed="rId3"/>
          <a:stretch>
            <a:fillRect/>
          </a:stretch>
        </p:blipFill>
        <p:spPr>
          <a:xfrm>
            <a:off x="2133599" y="1905918"/>
            <a:ext cx="7924800" cy="4549966"/>
          </a:xfrm>
          <a:prstGeom prst="rect">
            <a:avLst/>
          </a:prstGeom>
        </p:spPr>
      </p:pic>
      <p:sp>
        <p:nvSpPr>
          <p:cNvPr id="7" name="Title 6">
            <a:extLst>
              <a:ext uri="{FF2B5EF4-FFF2-40B4-BE49-F238E27FC236}">
                <a16:creationId xmlns:a16="http://schemas.microsoft.com/office/drawing/2014/main" id="{08CB3F8E-4468-4881-9F5F-5FE0A9FCCF6D}"/>
              </a:ext>
            </a:extLst>
          </p:cNvPr>
          <p:cNvSpPr>
            <a:spLocks noGrp="1"/>
          </p:cNvSpPr>
          <p:nvPr>
            <p:ph type="title"/>
          </p:nvPr>
        </p:nvSpPr>
        <p:spPr/>
        <p:txBody>
          <a:bodyPr/>
          <a:lstStyle/>
          <a:p>
            <a:r>
              <a:rPr lang="en-US" dirty="0"/>
              <a:t>Epic account class map to claim type code sets</a:t>
            </a:r>
            <a:br>
              <a:rPr lang="en-US" dirty="0"/>
            </a:br>
            <a:r>
              <a:rPr lang="en-US" sz="1800" i="1" dirty="0"/>
              <a:t>(in general)</a:t>
            </a:r>
            <a:endParaRPr lang="en-US" i="1" dirty="0"/>
          </a:p>
        </p:txBody>
      </p:sp>
      <p:sp>
        <p:nvSpPr>
          <p:cNvPr id="2" name="Slide Number Placeholder 1">
            <a:extLst>
              <a:ext uri="{FF2B5EF4-FFF2-40B4-BE49-F238E27FC236}">
                <a16:creationId xmlns:a16="http://schemas.microsoft.com/office/drawing/2014/main" id="{346B5E61-11C9-474B-8DCD-79E9C18CBD0D}"/>
              </a:ext>
            </a:extLst>
          </p:cNvPr>
          <p:cNvSpPr>
            <a:spLocks noGrp="1"/>
          </p:cNvSpPr>
          <p:nvPr>
            <p:ph type="sldNum" sz="quarter" idx="12"/>
          </p:nvPr>
        </p:nvSpPr>
        <p:spPr/>
        <p:txBody>
          <a:bodyPr/>
          <a:lstStyle/>
          <a:p>
            <a:fld id="{9684AA08-C5E5-4691-BE62-937925DB498C}" type="slidenum">
              <a:rPr lang="en-US" smtClean="0"/>
              <a:t>8</a:t>
            </a:fld>
            <a:endParaRPr lang="en-US" dirty="0"/>
          </a:p>
        </p:txBody>
      </p:sp>
    </p:spTree>
    <p:extLst>
      <p:ext uri="{BB962C8B-B14F-4D97-AF65-F5344CB8AC3E}">
        <p14:creationId xmlns:p14="http://schemas.microsoft.com/office/powerpoint/2010/main" val="1767652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96C84-FC48-40FB-817A-A1B38B0B019E}"/>
              </a:ext>
            </a:extLst>
          </p:cNvPr>
          <p:cNvSpPr>
            <a:spLocks noGrp="1"/>
          </p:cNvSpPr>
          <p:nvPr>
            <p:ph type="title"/>
          </p:nvPr>
        </p:nvSpPr>
        <p:spPr/>
        <p:txBody>
          <a:bodyPr/>
          <a:lstStyle/>
          <a:p>
            <a:r>
              <a:rPr lang="en-US" dirty="0"/>
              <a:t>Icd-10cm-pcs     deep dive</a:t>
            </a:r>
          </a:p>
        </p:txBody>
      </p:sp>
      <p:sp>
        <p:nvSpPr>
          <p:cNvPr id="3" name="Text Placeholder 2">
            <a:extLst>
              <a:ext uri="{FF2B5EF4-FFF2-40B4-BE49-F238E27FC236}">
                <a16:creationId xmlns:a16="http://schemas.microsoft.com/office/drawing/2014/main" id="{64D1B40C-AD44-42B9-92F7-A293D9719021}"/>
              </a:ext>
            </a:extLst>
          </p:cNvPr>
          <p:cNvSpPr>
            <a:spLocks noGrp="1"/>
          </p:cNvSpPr>
          <p:nvPr>
            <p:ph type="body" idx="1"/>
          </p:nvPr>
        </p:nvSpPr>
        <p:spPr/>
        <p:txBody>
          <a:bodyPr/>
          <a:lstStyle/>
          <a:p>
            <a:r>
              <a:rPr lang="en-US" dirty="0"/>
              <a:t>Multiaxial power house</a:t>
            </a:r>
          </a:p>
        </p:txBody>
      </p:sp>
      <p:sp>
        <p:nvSpPr>
          <p:cNvPr id="4" name="Slide Number Placeholder 3">
            <a:extLst>
              <a:ext uri="{FF2B5EF4-FFF2-40B4-BE49-F238E27FC236}">
                <a16:creationId xmlns:a16="http://schemas.microsoft.com/office/drawing/2014/main" id="{FC31FC10-B588-43B2-B44A-56815D9D47D0}"/>
              </a:ext>
            </a:extLst>
          </p:cNvPr>
          <p:cNvSpPr>
            <a:spLocks noGrp="1"/>
          </p:cNvSpPr>
          <p:nvPr>
            <p:ph type="sldNum" sz="quarter" idx="12"/>
          </p:nvPr>
        </p:nvSpPr>
        <p:spPr/>
        <p:txBody>
          <a:bodyPr/>
          <a:lstStyle/>
          <a:p>
            <a:fld id="{9684AA08-C5E5-4691-BE62-937925DB498C}" type="slidenum">
              <a:rPr lang="en-US" smtClean="0"/>
              <a:t>9</a:t>
            </a:fld>
            <a:endParaRPr lang="en-US" dirty="0"/>
          </a:p>
        </p:txBody>
      </p:sp>
    </p:spTree>
    <p:extLst>
      <p:ext uri="{BB962C8B-B14F-4D97-AF65-F5344CB8AC3E}">
        <p14:creationId xmlns:p14="http://schemas.microsoft.com/office/powerpoint/2010/main" val="130865664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1806</TotalTime>
  <Words>3283</Words>
  <Application>Microsoft Office PowerPoint</Application>
  <PresentationFormat>Widescreen</PresentationFormat>
  <Paragraphs>418</Paragraphs>
  <Slides>32</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Gill Sans MT</vt:lpstr>
      <vt:lpstr>Wingdings</vt:lpstr>
      <vt:lpstr>Wingdings 2</vt:lpstr>
      <vt:lpstr>Dividend</vt:lpstr>
      <vt:lpstr>Katje’s Crash Course in claim code sets</vt:lpstr>
      <vt:lpstr>Claim Forms – Part A vs Part B</vt:lpstr>
      <vt:lpstr>ICD Code setS – icd-10 and icd-10-pcs</vt:lpstr>
      <vt:lpstr>ICD Code setS – icd-10 and icd-10-pcs – US Versions</vt:lpstr>
      <vt:lpstr>Example icd-10cm diagnosis codes</vt:lpstr>
      <vt:lpstr>HCPCS CODE SET FOR UB-04 AND 1500 CLAIMS</vt:lpstr>
      <vt:lpstr>Example cpt, Dental, and HCPCS</vt:lpstr>
      <vt:lpstr>Epic account class map to claim type code sets (in general)</vt:lpstr>
      <vt:lpstr>Icd-10cm-pcs     deep dive</vt:lpstr>
      <vt:lpstr>Example icd-10cm-pcs codeS</vt:lpstr>
      <vt:lpstr>Icd-10cm-pcs   multiaxial structure</vt:lpstr>
      <vt:lpstr>Character position definitions</vt:lpstr>
      <vt:lpstr>Position 1 - Section</vt:lpstr>
      <vt:lpstr>Section code volumes</vt:lpstr>
      <vt:lpstr>Position 2 - Body system or section qualifier</vt:lpstr>
      <vt:lpstr>Body system for medical &amp; surgical section</vt:lpstr>
      <vt:lpstr>Body systems for Chiropractic and imaging</vt:lpstr>
      <vt:lpstr>Position 3 - Root operation or modality or type</vt:lpstr>
      <vt:lpstr>Root operations for medical &amp; surgical section</vt:lpstr>
      <vt:lpstr>Root operations for Chiropractic and imaging</vt:lpstr>
      <vt:lpstr>Position 4 - body part/region/system or qualifier</vt:lpstr>
      <vt:lpstr>Body Parts for 03 – Upper arteries BODY sYSTEM</vt:lpstr>
      <vt:lpstr>Body Parts for 9W Chiropractic and B3 imaging Upper arteries</vt:lpstr>
      <vt:lpstr>Position 5 - technique</vt:lpstr>
      <vt:lpstr>Sections using approach definition</vt:lpstr>
      <vt:lpstr>Sections using duration definition</vt:lpstr>
      <vt:lpstr>Imaging, nuclear medicine, radiation therapy</vt:lpstr>
      <vt:lpstr>Physical Rehabilitation &amp; diagnostic audiology Type</vt:lpstr>
      <vt:lpstr>Position 6 – stays with the patient</vt:lpstr>
      <vt:lpstr>Position 7 – qualifier</vt:lpstr>
      <vt:lpstr>How do we use this??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Katje’s Crash Course in Healthcare Finance</dc:title>
  <dc:creator>Katje Kaczmarek</dc:creator>
  <cp:lastModifiedBy>Katje Kaczmarek</cp:lastModifiedBy>
  <cp:revision>64</cp:revision>
  <dcterms:created xsi:type="dcterms:W3CDTF">2018-04-07T03:04:03Z</dcterms:created>
  <dcterms:modified xsi:type="dcterms:W3CDTF">2025-01-28T21:36:25Z</dcterms:modified>
</cp:coreProperties>
</file>