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5" r:id="rId17"/>
    <p:sldId id="304" r:id="rId18"/>
    <p:sldId id="307" r:id="rId19"/>
    <p:sldId id="306" r:id="rId20"/>
    <p:sldId id="308" r:id="rId21"/>
    <p:sldId id="309" r:id="rId22"/>
    <p:sldId id="310" r:id="rId23"/>
    <p:sldId id="311" r:id="rId24"/>
    <p:sldId id="312" r:id="rId25"/>
    <p:sldId id="315" r:id="rId26"/>
    <p:sldId id="314" r:id="rId27"/>
    <p:sldId id="316" r:id="rId28"/>
    <p:sldId id="317" r:id="rId29"/>
    <p:sldId id="318" r:id="rId30"/>
    <p:sldId id="319" r:id="rId31"/>
    <p:sldId id="320" r:id="rId32"/>
    <p:sldId id="321" r:id="rId33"/>
    <p:sldId id="324" r:id="rId34"/>
    <p:sldId id="325" r:id="rId35"/>
    <p:sldId id="326" r:id="rId36"/>
    <p:sldId id="327" r:id="rId37"/>
    <p:sldId id="332" r:id="rId38"/>
    <p:sldId id="329" r:id="rId39"/>
    <p:sldId id="333" r:id="rId40"/>
    <p:sldId id="328" r:id="rId41"/>
    <p:sldId id="334" r:id="rId42"/>
    <p:sldId id="330" r:id="rId43"/>
    <p:sldId id="331" r:id="rId44"/>
    <p:sldId id="322" r:id="rId45"/>
    <p:sldId id="32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FD5EA"/>
    <a:srgbClr val="00939A"/>
    <a:srgbClr val="FF8577"/>
    <a:srgbClr val="F8F689"/>
    <a:srgbClr val="34BA89"/>
    <a:srgbClr val="00C0CB"/>
    <a:srgbClr val="F47264"/>
    <a:srgbClr val="FF6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D773-FB41-464A-A2A5-B2B86750C9A6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5D87-B078-4FC6-8C86-227378B8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0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74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87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8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51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5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88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6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2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7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9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8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1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68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60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1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48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2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7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44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821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28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7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51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358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51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02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189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60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8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4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8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30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5D87-B078-4FC6-8C86-227378B8DD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3BE2-5613-4552-B90F-44EE9DAD884C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1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365B-5E95-492C-9EAB-DC6BC7223CC5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CBDE-E224-49E3-AADD-5B147872B2B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A8A8-E3A8-4D2E-BFD1-E935C980DF7F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6EE68-0C9F-4F8E-AD32-FC28180A6D1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9176-C9D2-4D38-B58D-BDD7C0806B2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87D5-FEA5-4D7F-A75E-949A0FB18737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8975-C935-45BA-8E5C-12F0E44400D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C7B9-8EEE-4583-9A38-020EFA42C94E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0CC6-0949-4363-A722-80CCE848E75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78C-96DC-40F5-A705-484C5E85C723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170-98D6-4AE4-B209-23F0CA5CD582}" type="datetime1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EB79-54E6-4B00-855E-245F40EE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348" y="2069034"/>
            <a:ext cx="581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</a:rPr>
              <a:t>www.1ppt.cn</a:t>
            </a:r>
          </a:p>
          <a:p>
            <a:pPr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</a:rPr>
              <a:t> b</a:t>
            </a:r>
            <a:endParaRPr lang="zh-CN" altLang="en-US" sz="100" kern="0" dirty="0">
              <a:solidFill>
                <a:sysClr val="window" lastClr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857250"/>
            <a:ext cx="1827900" cy="5143500"/>
          </a:xfrm>
          <a:prstGeom prst="rect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816733" y="857250"/>
            <a:ext cx="1827900" cy="5143500"/>
          </a:xfrm>
          <a:prstGeom prst="rect">
            <a:avLst/>
          </a:prstGeom>
          <a:solidFill>
            <a:srgbClr val="34B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3644633" y="857250"/>
            <a:ext cx="1827900" cy="5143500"/>
          </a:xfrm>
          <a:prstGeom prst="rect">
            <a:avLst/>
          </a:prstGeom>
          <a:solidFill>
            <a:srgbClr val="F8F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5472251" y="857250"/>
            <a:ext cx="1827900" cy="5143500"/>
          </a:xfrm>
          <a:prstGeom prst="rect">
            <a:avLst/>
          </a:prstGeom>
          <a:solidFill>
            <a:srgbClr val="E7C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7300151" y="857250"/>
            <a:ext cx="1827900" cy="5143500"/>
          </a:xfrm>
          <a:prstGeom prst="rect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1275238" y="1272620"/>
            <a:ext cx="6566693" cy="4326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9" name="文本框 18"/>
          <p:cNvSpPr txBox="1"/>
          <p:nvPr/>
        </p:nvSpPr>
        <p:spPr>
          <a:xfrm>
            <a:off x="1827899" y="2127959"/>
            <a:ext cx="54722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-Megastore- </a:t>
            </a:r>
          </a:p>
          <a:p>
            <a:pPr algn="ctr"/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Scalable, Highly Available, Storage for Interactive Services</a:t>
            </a:r>
            <a:endParaRPr lang="zh-CN" alt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201824" y="4251617"/>
            <a:ext cx="45687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827899" y="4760536"/>
            <a:ext cx="547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 </a:t>
            </a:r>
            <a:r>
              <a:rPr lang="en-US" altLang="zh-CN" dirty="0" err="1"/>
              <a:t>Jinting</a:t>
            </a:r>
            <a:r>
              <a:rPr lang="en-US" altLang="zh-CN" dirty="0"/>
              <a:t>, Chen Dian, Zhang </a:t>
            </a:r>
            <a:r>
              <a:rPr lang="en-US" altLang="zh-CN" dirty="0" err="1"/>
              <a:t>Weiming</a:t>
            </a:r>
            <a:r>
              <a:rPr lang="en-US" altLang="zh-CN" dirty="0"/>
              <a:t>, Liang </a:t>
            </a:r>
            <a:r>
              <a:rPr lang="en-US" altLang="zh-CN" dirty="0" err="1"/>
              <a:t>Jiahui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4" y="1329989"/>
            <a:ext cx="7312573" cy="502636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Operations Across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2" y="1329989"/>
            <a:ext cx="8169517" cy="49193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Two-Phase Commit(2PC)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32"/>
          <p:cNvSpPr/>
          <p:nvPr/>
        </p:nvSpPr>
        <p:spPr>
          <a:xfrm>
            <a:off x="357188" y="3953371"/>
            <a:ext cx="8660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Commit-request phase, so called voting phase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In this phase, coordinator(coord.) will inform all partcipants that whether they can cmmit or not, and all partcipants respond their status and make preparation if agree.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 phase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vote yes, than this transaction will be committed in all partcipants. If some of them vote no, this transaction will be abort and all partcipant will rollback previous actions.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pic>
        <p:nvPicPr>
          <p:cNvPr id="7" name="图片 6" descr="图片包含 物体, 事情, 时钟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33" y="1499083"/>
            <a:ext cx="6163535" cy="232442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How to define the boundary of a entity group?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Email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Each email account is able to form a entity group. And A sends an email to B will be regards as an across-group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Blogs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profile for each user will be formed a entity group naturally.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Posts and metadata will be formed another entity group.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third entity group will be used to describes the blog titles.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Transactions are rely on asynchronous message queue.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Maps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Not such modle is suitable for describing gergraphic data. We usually divide the map into several non-overlapping patches, in order to form a entity group for a single patch. 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3770" y="3657577"/>
            <a:ext cx="299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MEGASTORE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Assumptions And Philosophy For API Design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7" y="1695199"/>
            <a:ext cx="8025627" cy="4498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9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What Is Hierarchical Layout?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9" y="1736303"/>
            <a:ext cx="7787701" cy="421373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Sample Data Schema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6" y="1329989"/>
            <a:ext cx="1147764" cy="4574344"/>
          </a:xfrm>
          <a:prstGeom prst="rect">
            <a:avLst/>
          </a:prstGeom>
        </p:spPr>
      </p:pic>
      <p:sp>
        <p:nvSpPr>
          <p:cNvPr id="5" name="矩形: 圆角 4"/>
          <p:cNvSpPr/>
          <p:nvPr/>
        </p:nvSpPr>
        <p:spPr>
          <a:xfrm>
            <a:off x="197006" y="1574925"/>
            <a:ext cx="2292581" cy="30646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SCHEMA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PhotoApp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197006" y="2034652"/>
            <a:ext cx="4572000" cy="919401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97006" y="3107313"/>
            <a:ext cx="4572000" cy="214526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197006" y="5405841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97006" y="5866060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User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73265" y="1745804"/>
            <a:ext cx="4572000" cy="1634490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9917"/>
              </p:ext>
            </p:extLst>
          </p:nvPr>
        </p:nvGraphicFramePr>
        <p:xfrm>
          <a:off x="289376" y="3756879"/>
          <a:ext cx="27348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06">
                  <a:extLst>
                    <a:ext uri="{9D8B030D-6E8A-4147-A177-3AD203B41FA5}">
                      <a16:colId xmlns:a16="http://schemas.microsoft.com/office/drawing/2014/main" val="3343369804"/>
                    </a:ext>
                  </a:extLst>
                </a:gridCol>
                <a:gridCol w="1367406">
                  <a:extLst>
                    <a:ext uri="{9D8B030D-6E8A-4147-A177-3AD203B41FA5}">
                      <a16:colId xmlns:a16="http://schemas.microsoft.com/office/drawing/2014/main" val="124182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2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852824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>
          <a:xfrm rot="1288347">
            <a:off x="5425617" y="2912738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>
            <a:off x="3137483" y="4311941"/>
            <a:ext cx="3607266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132195" y="4605556"/>
            <a:ext cx="3612554" cy="1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V="1">
            <a:off x="3126908" y="4605556"/>
            <a:ext cx="361784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Photo 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90513" y="1565712"/>
            <a:ext cx="4572000" cy="347329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1" y="1745804"/>
            <a:ext cx="1147764" cy="4574344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>
            <a:off x="5436066" y="3262613"/>
            <a:ext cx="1308683" cy="2353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0589"/>
              </p:ext>
            </p:extLst>
          </p:nvPr>
        </p:nvGraphicFramePr>
        <p:xfrm>
          <a:off x="390525" y="508421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9590792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54789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068256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459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10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12:30:01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6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2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103, 19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44454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397795"/>
            <a:ext cx="7768018" cy="5460206"/>
            <a:chOff x="0" y="1857365"/>
            <a:chExt cx="5715011" cy="40171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3009" y="2447876"/>
              <a:ext cx="2119312" cy="2802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" y="2183675"/>
              <a:ext cx="1460462" cy="9448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" y="2800146"/>
              <a:ext cx="1460460" cy="752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0" y="3334800"/>
              <a:ext cx="1460464" cy="560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0" y="3800431"/>
              <a:ext cx="1460464" cy="5616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" y="4092714"/>
              <a:ext cx="1460460" cy="75250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" y="1857365"/>
              <a:ext cx="1460462" cy="1353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1217"/>
                </a:cxn>
                <a:cxn ang="0">
                  <a:pos x="859" y="739"/>
                </a:cxn>
                <a:cxn ang="0">
                  <a:pos x="0" y="0"/>
                </a:cxn>
              </a:cxnLst>
              <a:rect l="0" t="0" r="r" b="b"/>
              <a:pathLst>
                <a:path w="859" h="1217">
                  <a:moveTo>
                    <a:pt x="0" y="0"/>
                  </a:moveTo>
                  <a:lnTo>
                    <a:pt x="0" y="725"/>
                  </a:lnTo>
                  <a:lnTo>
                    <a:pt x="859" y="1217"/>
                  </a:lnTo>
                  <a:lnTo>
                    <a:pt x="859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3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" y="2659110"/>
              <a:ext cx="1460460" cy="107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2"/>
                </a:cxn>
                <a:cxn ang="0">
                  <a:pos x="859" y="969"/>
                </a:cxn>
                <a:cxn ang="0">
                  <a:pos x="859" y="492"/>
                </a:cxn>
                <a:cxn ang="0">
                  <a:pos x="0" y="0"/>
                </a:cxn>
              </a:cxnLst>
              <a:rect l="0" t="0" r="r" b="b"/>
              <a:pathLst>
                <a:path w="859" h="969">
                  <a:moveTo>
                    <a:pt x="0" y="0"/>
                  </a:moveTo>
                  <a:lnTo>
                    <a:pt x="0" y="722"/>
                  </a:lnTo>
                  <a:lnTo>
                    <a:pt x="859" y="969"/>
                  </a:lnTo>
                  <a:lnTo>
                    <a:pt x="859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C8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0" y="3455475"/>
              <a:ext cx="1460464" cy="802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3"/>
                </a:cxn>
                <a:cxn ang="0">
                  <a:pos x="859" y="723"/>
                </a:cxn>
                <a:cxn ang="0">
                  <a:pos x="859" y="247"/>
                </a:cxn>
                <a:cxn ang="0">
                  <a:pos x="0" y="0"/>
                </a:cxn>
              </a:cxnLst>
              <a:rect l="0" t="0" r="r" b="b"/>
              <a:pathLst>
                <a:path w="859" h="723">
                  <a:moveTo>
                    <a:pt x="0" y="0"/>
                  </a:moveTo>
                  <a:lnTo>
                    <a:pt x="0" y="723"/>
                  </a:lnTo>
                  <a:lnTo>
                    <a:pt x="859" y="723"/>
                  </a:lnTo>
                  <a:lnTo>
                    <a:pt x="85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8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0" y="4268687"/>
              <a:ext cx="1460464" cy="804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5"/>
                </a:cxn>
                <a:cxn ang="0">
                  <a:pos x="859" y="479"/>
                </a:cxn>
                <a:cxn ang="0">
                  <a:pos x="859" y="0"/>
                </a:cxn>
                <a:cxn ang="0">
                  <a:pos x="0" y="0"/>
                </a:cxn>
              </a:cxnLst>
              <a:rect l="0" t="0" r="r" b="b"/>
              <a:pathLst>
                <a:path w="859" h="725">
                  <a:moveTo>
                    <a:pt x="0" y="0"/>
                  </a:moveTo>
                  <a:lnTo>
                    <a:pt x="0" y="725"/>
                  </a:lnTo>
                  <a:lnTo>
                    <a:pt x="859" y="479"/>
                  </a:lnTo>
                  <a:lnTo>
                    <a:pt x="8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" y="4796314"/>
              <a:ext cx="1460460" cy="1078181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0" y="969"/>
                </a:cxn>
                <a:cxn ang="0">
                  <a:pos x="859" y="476"/>
                </a:cxn>
                <a:cxn ang="0">
                  <a:pos x="859" y="0"/>
                </a:cxn>
                <a:cxn ang="0">
                  <a:pos x="0" y="246"/>
                </a:cxn>
              </a:cxnLst>
              <a:rect l="0" t="0" r="r" b="b"/>
              <a:pathLst>
                <a:path w="859" h="969">
                  <a:moveTo>
                    <a:pt x="0" y="246"/>
                  </a:moveTo>
                  <a:lnTo>
                    <a:pt x="0" y="969"/>
                  </a:lnTo>
                  <a:lnTo>
                    <a:pt x="859" y="476"/>
                  </a:lnTo>
                  <a:lnTo>
                    <a:pt x="859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ACA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grpSp>
          <p:nvGrpSpPr>
            <p:cNvPr id="22" name="Group 47"/>
            <p:cNvGrpSpPr/>
            <p:nvPr/>
          </p:nvGrpSpPr>
          <p:grpSpPr>
            <a:xfrm>
              <a:off x="1406897" y="2681747"/>
              <a:ext cx="2450725" cy="529963"/>
              <a:chOff x="1406895" y="1824496"/>
              <a:chExt cx="2450725" cy="529963"/>
            </a:xfrm>
          </p:grpSpPr>
          <p:sp>
            <p:nvSpPr>
              <p:cNvPr id="23" name="Rectangle 8"/>
              <p:cNvSpPr/>
              <p:nvPr/>
            </p:nvSpPr>
            <p:spPr>
              <a:xfrm>
                <a:off x="1461290" y="1824496"/>
                <a:ext cx="2396330" cy="529963"/>
              </a:xfrm>
              <a:prstGeom prst="rect">
                <a:avLst/>
              </a:prstGeom>
              <a:solidFill>
                <a:srgbClr val="00C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24" name="Group 38"/>
              <p:cNvGrpSpPr/>
              <p:nvPr/>
            </p:nvGrpSpPr>
            <p:grpSpPr>
              <a:xfrm>
                <a:off x="1406895" y="1920788"/>
                <a:ext cx="2173654" cy="339652"/>
                <a:chOff x="1406895" y="1920788"/>
                <a:chExt cx="2173654" cy="339652"/>
              </a:xfrm>
            </p:grpSpPr>
            <p:sp>
              <p:nvSpPr>
                <p:cNvPr id="25" name="Rectangle 23"/>
                <p:cNvSpPr/>
                <p:nvPr/>
              </p:nvSpPr>
              <p:spPr>
                <a:xfrm>
                  <a:off x="1973839" y="1953616"/>
                  <a:ext cx="1606710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INTRODUCTION</a:t>
                  </a:r>
                </a:p>
              </p:txBody>
            </p:sp>
            <p:sp>
              <p:nvSpPr>
                <p:cNvPr id="26" name="Rectangle 29"/>
                <p:cNvSpPr/>
                <p:nvPr/>
              </p:nvSpPr>
              <p:spPr>
                <a:xfrm>
                  <a:off x="1406895" y="1920788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01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29" name="Group 46"/>
            <p:cNvGrpSpPr/>
            <p:nvPr/>
          </p:nvGrpSpPr>
          <p:grpSpPr>
            <a:xfrm>
              <a:off x="1405615" y="3201705"/>
              <a:ext cx="3039974" cy="529963"/>
              <a:chOff x="1405613" y="2344453"/>
              <a:chExt cx="3039974" cy="529963"/>
            </a:xfrm>
          </p:grpSpPr>
          <p:sp>
            <p:nvSpPr>
              <p:cNvPr id="30" name="Rectangle 10"/>
              <p:cNvSpPr/>
              <p:nvPr/>
            </p:nvSpPr>
            <p:spPr>
              <a:xfrm>
                <a:off x="1461290" y="2344453"/>
                <a:ext cx="2824958" cy="529963"/>
              </a:xfrm>
              <a:prstGeom prst="rect">
                <a:avLst/>
              </a:prstGeom>
              <a:solidFill>
                <a:srgbClr val="34BA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31" name="Group 39"/>
              <p:cNvGrpSpPr/>
              <p:nvPr/>
            </p:nvGrpSpPr>
            <p:grpSpPr>
              <a:xfrm>
                <a:off x="1405613" y="2440549"/>
                <a:ext cx="3039974" cy="339652"/>
                <a:chOff x="1405613" y="2440549"/>
                <a:chExt cx="3039974" cy="339652"/>
              </a:xfrm>
            </p:grpSpPr>
            <p:sp>
              <p:nvSpPr>
                <p:cNvPr id="32" name="Rectangle 24"/>
                <p:cNvSpPr/>
                <p:nvPr/>
              </p:nvSpPr>
              <p:spPr>
                <a:xfrm>
                  <a:off x="1973839" y="2474514"/>
                  <a:ext cx="2471748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AVAILABILITY AND SCALE</a:t>
                  </a:r>
                </a:p>
              </p:txBody>
            </p:sp>
            <p:sp>
              <p:nvSpPr>
                <p:cNvPr id="33" name="Rectangle 34"/>
                <p:cNvSpPr/>
                <p:nvPr/>
              </p:nvSpPr>
              <p:spPr>
                <a:xfrm>
                  <a:off x="1405613" y="2440549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02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36" name="Group 45"/>
            <p:cNvGrpSpPr/>
            <p:nvPr/>
          </p:nvGrpSpPr>
          <p:grpSpPr>
            <a:xfrm>
              <a:off x="1407822" y="3730489"/>
              <a:ext cx="3378494" cy="529963"/>
              <a:chOff x="1407820" y="2873239"/>
              <a:chExt cx="3378494" cy="529963"/>
            </a:xfrm>
          </p:grpSpPr>
          <p:sp>
            <p:nvSpPr>
              <p:cNvPr id="37" name="Rectangle 12"/>
              <p:cNvSpPr/>
              <p:nvPr/>
            </p:nvSpPr>
            <p:spPr>
              <a:xfrm>
                <a:off x="1461290" y="2873239"/>
                <a:ext cx="3325024" cy="529963"/>
              </a:xfrm>
              <a:prstGeom prst="rect">
                <a:avLst/>
              </a:prstGeom>
              <a:solidFill>
                <a:srgbClr val="F8F6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F8F689"/>
                  </a:solidFill>
                </a:endParaRPr>
              </a:p>
            </p:txBody>
          </p:sp>
          <p:grpSp>
            <p:nvGrpSpPr>
              <p:cNvPr id="38" name="Group 40"/>
              <p:cNvGrpSpPr/>
              <p:nvPr/>
            </p:nvGrpSpPr>
            <p:grpSpPr>
              <a:xfrm>
                <a:off x="1407820" y="2951776"/>
                <a:ext cx="3235618" cy="339652"/>
                <a:chOff x="1407820" y="2951776"/>
                <a:chExt cx="3235618" cy="339652"/>
              </a:xfrm>
            </p:grpSpPr>
            <p:sp>
              <p:nvSpPr>
                <p:cNvPr id="39" name="Rectangle 25"/>
                <p:cNvSpPr/>
                <p:nvPr/>
              </p:nvSpPr>
              <p:spPr>
                <a:xfrm>
                  <a:off x="1973839" y="2985741"/>
                  <a:ext cx="2669599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MEGASTORE</a:t>
                  </a:r>
                </a:p>
              </p:txBody>
            </p:sp>
            <p:sp>
              <p:nvSpPr>
                <p:cNvPr id="40" name="Rectangle 35"/>
                <p:cNvSpPr/>
                <p:nvPr/>
              </p:nvSpPr>
              <p:spPr>
                <a:xfrm>
                  <a:off x="1407820" y="2951776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03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43" name="Group 44"/>
            <p:cNvGrpSpPr/>
            <p:nvPr/>
          </p:nvGrpSpPr>
          <p:grpSpPr>
            <a:xfrm>
              <a:off x="1405615" y="4260291"/>
              <a:ext cx="3809329" cy="529963"/>
              <a:chOff x="1405613" y="3403040"/>
              <a:chExt cx="3809329" cy="529963"/>
            </a:xfrm>
          </p:grpSpPr>
          <p:sp>
            <p:nvSpPr>
              <p:cNvPr id="44" name="Rectangle 14"/>
              <p:cNvSpPr/>
              <p:nvPr/>
            </p:nvSpPr>
            <p:spPr>
              <a:xfrm>
                <a:off x="1461290" y="3403040"/>
                <a:ext cx="3753652" cy="529963"/>
              </a:xfrm>
              <a:prstGeom prst="rect">
                <a:avLst/>
              </a:prstGeom>
              <a:solidFill>
                <a:srgbClr val="E7C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45" name="Group 41"/>
              <p:cNvGrpSpPr/>
              <p:nvPr/>
            </p:nvGrpSpPr>
            <p:grpSpPr>
              <a:xfrm>
                <a:off x="1405613" y="3501077"/>
                <a:ext cx="3666454" cy="339652"/>
                <a:chOff x="1405613" y="3501077"/>
                <a:chExt cx="3666454" cy="339652"/>
              </a:xfrm>
            </p:grpSpPr>
            <p:sp>
              <p:nvSpPr>
                <p:cNvPr id="46" name="Rectangle 26"/>
                <p:cNvSpPr/>
                <p:nvPr/>
              </p:nvSpPr>
              <p:spPr>
                <a:xfrm>
                  <a:off x="1973840" y="3535041"/>
                  <a:ext cx="3098227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 Light" pitchFamily="34" charset="0"/>
                    </a:rPr>
                    <a:t>CORE: REPLICATION</a:t>
                  </a:r>
                </a:p>
              </p:txBody>
            </p:sp>
            <p:sp>
              <p:nvSpPr>
                <p:cNvPr id="47" name="Rectangle 36"/>
                <p:cNvSpPr/>
                <p:nvPr/>
              </p:nvSpPr>
              <p:spPr>
                <a:xfrm>
                  <a:off x="1405613" y="3501077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04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  <p:grpSp>
          <p:nvGrpSpPr>
            <p:cNvPr id="50" name="Group 43"/>
            <p:cNvGrpSpPr/>
            <p:nvPr/>
          </p:nvGrpSpPr>
          <p:grpSpPr>
            <a:xfrm>
              <a:off x="1402337" y="4787913"/>
              <a:ext cx="4312674" cy="529963"/>
              <a:chOff x="1402334" y="3930662"/>
              <a:chExt cx="4312674" cy="529963"/>
            </a:xfrm>
          </p:grpSpPr>
          <p:sp>
            <p:nvSpPr>
              <p:cNvPr id="51" name="Rectangle 16"/>
              <p:cNvSpPr/>
              <p:nvPr/>
            </p:nvSpPr>
            <p:spPr>
              <a:xfrm>
                <a:off x="1461291" y="3930662"/>
                <a:ext cx="4253717" cy="529963"/>
              </a:xfrm>
              <a:prstGeom prst="rect">
                <a:avLst/>
              </a:prstGeom>
              <a:solidFill>
                <a:srgbClr val="FF85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1402334" y="4028712"/>
                <a:ext cx="4098360" cy="339652"/>
                <a:chOff x="1402334" y="4028712"/>
                <a:chExt cx="4098360" cy="339652"/>
              </a:xfrm>
            </p:grpSpPr>
            <p:sp>
              <p:nvSpPr>
                <p:cNvPr id="53" name="Rectangle 27"/>
                <p:cNvSpPr/>
                <p:nvPr/>
              </p:nvSpPr>
              <p:spPr>
                <a:xfrm>
                  <a:off x="1973838" y="4062677"/>
                  <a:ext cx="3526856" cy="2717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CONCLUSION</a:t>
                  </a: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  <p:sp>
              <p:nvSpPr>
                <p:cNvPr id="54" name="Rectangle 37"/>
                <p:cNvSpPr/>
                <p:nvPr/>
              </p:nvSpPr>
              <p:spPr>
                <a:xfrm>
                  <a:off x="1402334" y="4028712"/>
                  <a:ext cx="571504" cy="3396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Open Sans" pitchFamily="34" charset="0"/>
                    </a:rPr>
                    <a:t>05</a:t>
                  </a:r>
                  <a:endParaRPr 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endParaRPr>
                </a:p>
              </p:txBody>
            </p:sp>
          </p:grpSp>
        </p:grpSp>
      </p:grpSp>
      <p:grpSp>
        <p:nvGrpSpPr>
          <p:cNvPr id="5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FF8577"/>
          </a:solidFill>
        </p:grpSpPr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INDEX</a:t>
            </a:r>
          </a:p>
        </p:txBody>
      </p:sp>
      <p:sp>
        <p:nvSpPr>
          <p:cNvPr id="6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Foreign key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805419" y="3036869"/>
            <a:ext cx="4572000" cy="27241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Photo {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int32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time;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full_url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optional string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repeated string tag;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photo_id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 TABLE User,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ENTITY GROUP KEY(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REFERENCES User;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2805419" y="1675240"/>
            <a:ext cx="4572000" cy="1055608"/>
          </a:xfrm>
          <a:prstGeom prst="round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 {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int64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required string name;</a:t>
            </a:r>
          </a:p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 PRIMARY KEY(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ENTITY GROUP ROOT;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0741" y="1675240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Group </a:t>
            </a:r>
            <a:r>
              <a:rPr lang="en-US" altLang="zh-CN" i="1" dirty="0"/>
              <a:t>root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0740" y="3058775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1.Stored in User table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0740" y="3473838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2.Child table refers to User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Actual Bigtable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14718"/>
              </p:ext>
            </p:extLst>
          </p:nvPr>
        </p:nvGraphicFramePr>
        <p:xfrm>
          <a:off x="520119" y="2202344"/>
          <a:ext cx="8103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27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User.name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Photo._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John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12:31:01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Dinner,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101, 502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12:15:22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Betty, Paris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Jane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103, 19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08:32:11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···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0119" y="520795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Primary Key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852457" y="5197958"/>
            <a:ext cx="13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User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221372" y="5197958"/>
            <a:ext cx="54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Table </a:t>
            </a:r>
            <a:r>
              <a:rPr lang="en-US" altLang="zh-CN" b="1" dirty="0"/>
              <a:t>Photo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Entity Groups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71033"/>
              </p:ext>
            </p:extLst>
          </p:nvPr>
        </p:nvGraphicFramePr>
        <p:xfrm>
          <a:off x="2407640" y="2202344"/>
          <a:ext cx="621624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51897481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26880537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6086686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149653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59045750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49772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3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8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4912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09139" y="5081409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55093" y="5081408"/>
            <a:ext cx="1016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71333" y="5081407"/>
            <a:ext cx="4152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308683" y="2617364"/>
            <a:ext cx="453005" cy="11469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1308683" y="3803566"/>
            <a:ext cx="453005" cy="3405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1308683" y="4144162"/>
            <a:ext cx="453005" cy="7364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9602" y="3047584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John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0838" y="3803566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- Mary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366" y="4373870"/>
            <a:ext cx="114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– Jane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8365" y="5358406"/>
            <a:ext cx="5220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Groups: Users and his Photos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Root Entity: User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Child Entity: Photo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4" y="1531324"/>
            <a:ext cx="7263553" cy="49926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5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Data Partitions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25992"/>
              </p:ext>
            </p:extLst>
          </p:nvPr>
        </p:nvGraphicFramePr>
        <p:xfrm>
          <a:off x="2299110" y="1983541"/>
          <a:ext cx="62162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56585891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38174186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87962393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032423498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88231696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936808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Row key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User.name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Photo.time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Photo.tag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Photo._</a:t>
                      </a:r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0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John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12:31:01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8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12:15:22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Betty, Paris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6345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07328"/>
              </p:ext>
            </p:extLst>
          </p:nvPr>
        </p:nvGraphicFramePr>
        <p:xfrm>
          <a:off x="2299110" y="3864150"/>
          <a:ext cx="621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1681237062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027791947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3771474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21090769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33498488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68707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Mary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5885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45417"/>
              </p:ext>
            </p:extLst>
          </p:nvPr>
        </p:nvGraphicFramePr>
        <p:xfrm>
          <a:off x="2299110" y="4545879"/>
          <a:ext cx="62162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40">
                  <a:extLst>
                    <a:ext uri="{9D8B030D-6E8A-4147-A177-3AD203B41FA5}">
                      <a16:colId xmlns:a16="http://schemas.microsoft.com/office/drawing/2014/main" val="799010705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21519161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418061253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435150414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3850207650"/>
                    </a:ext>
                  </a:extLst>
                </a:gridCol>
                <a:gridCol w="1036040">
                  <a:extLst>
                    <a:ext uri="{9D8B030D-6E8A-4147-A177-3AD203B41FA5}">
                      <a16:colId xmlns:a16="http://schemas.microsoft.com/office/drawing/2014/main" val="15152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103, 19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08:32:11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···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77867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3" y="2391834"/>
            <a:ext cx="935288" cy="7531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03" y="3673003"/>
            <a:ext cx="935288" cy="7531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03" y="4545879"/>
            <a:ext cx="935288" cy="753133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>
            <a:off x="1707356" y="2003969"/>
            <a:ext cx="453005" cy="1549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707355" y="4545880"/>
            <a:ext cx="453005" cy="741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1707354" y="3864151"/>
            <a:ext cx="453005" cy="370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Index Features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Storing Clause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Storing additional info for retrieval. It will make search for specific entity spend less communication rounds.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If you want to get the thumbnail_url without this index, it will take at least 2 rounds communications. But with this, it takes 1 round minimum.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Repeated Indexed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repeated tag has its own index entry.</a:t>
            </a:r>
            <a:endParaRPr lang="ms-MY" b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Inline Indexes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Extracting slices of info from child entities and storing it in the parent for fast access.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290513" y="2422028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90513" y="3774054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90513" y="4819613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Data Stored In Bigtable – Local And Global Index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210741" y="1572072"/>
            <a:ext cx="5199218" cy="306467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LOCAL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PhotosByTime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time);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210741" y="2032291"/>
            <a:ext cx="6337730" cy="306467"/>
          </a:xfrm>
          <a:prstGeom prst="roundRect">
            <a:avLst/>
          </a:prstGeom>
          <a:solidFill>
            <a:srgbClr val="00939A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GLOBAL INDEX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PhotosByTag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Photo(tag) STORING (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thumbnail_url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0" y="2946686"/>
            <a:ext cx="935288" cy="7531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0" y="4307747"/>
            <a:ext cx="935288" cy="7531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0" y="5668808"/>
            <a:ext cx="935288" cy="7531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92578"/>
              </p:ext>
            </p:extLst>
          </p:nvPr>
        </p:nvGraphicFramePr>
        <p:xfrm>
          <a:off x="2220667" y="2580841"/>
          <a:ext cx="47002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50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566750">
                  <a:extLst>
                    <a:ext uri="{9D8B030D-6E8A-4147-A177-3AD203B41FA5}">
                      <a16:colId xmlns:a16="http://schemas.microsoft.com/office/drawing/2014/main" val="2152898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User._id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12:31:01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John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12:15:22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101, 502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James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12:12:00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0" name="左大括号 19"/>
          <p:cNvSpPr/>
          <p:nvPr/>
        </p:nvSpPr>
        <p:spPr>
          <a:xfrm>
            <a:off x="1456845" y="2601864"/>
            <a:ext cx="453005" cy="146233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13358" y="2457974"/>
            <a:ext cx="6887361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24425" y="2732867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Index:</a:t>
            </a:r>
          </a:p>
          <a:p>
            <a:r>
              <a:rPr lang="en-US" altLang="zh-CN" dirty="0"/>
              <a:t>    Used to find entities within an EG.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815680" y="4603052"/>
            <a:ext cx="7085039" cy="17532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22200"/>
              </p:ext>
            </p:extLst>
          </p:nvPr>
        </p:nvGraphicFramePr>
        <p:xfrm>
          <a:off x="2220664" y="4738021"/>
          <a:ext cx="5178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142">
                  <a:extLst>
                    <a:ext uri="{9D8B030D-6E8A-4147-A177-3AD203B41FA5}">
                      <a16:colId xmlns:a16="http://schemas.microsoft.com/office/drawing/2014/main" val="3838651342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444996437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19159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Thumbnail_url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95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Dinner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101, 500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4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Betty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···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108, 501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824115"/>
                  </a:ext>
                </a:extLst>
              </a:tr>
            </a:tbl>
          </a:graphicData>
        </a:graphic>
      </p:graphicFrame>
      <p:sp>
        <p:nvSpPr>
          <p:cNvPr id="25" name="左大括号 24"/>
          <p:cNvSpPr/>
          <p:nvPr/>
        </p:nvSpPr>
        <p:spPr>
          <a:xfrm rot="10800000">
            <a:off x="1254351" y="3539384"/>
            <a:ext cx="453005" cy="268199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7713" y="4878601"/>
            <a:ext cx="1743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Index:</a:t>
            </a:r>
          </a:p>
          <a:p>
            <a:r>
              <a:rPr lang="en-US" altLang="zh-CN" dirty="0"/>
              <a:t>    Used to find entities across an EG.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Within EG - ACID Semantics And MVCC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Ahead Log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Write it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before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apply the changes. It can be used for fail recovery or transaction rollback.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MultiVersion Concurrency Control (MVCC)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Different values can be stored in a single Bigtable cell, with their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attached.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 uses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timestamps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 to identify the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value for target property in a fully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updated transaction.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At the same time, reads and writes are </a:t>
            </a:r>
          </a:p>
          <a:p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isolated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as there are multiply versions. </a:t>
            </a:r>
            <a:b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</a:b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writer is appending the latest value to 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bigtable, reads will fetch the one version older value.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still the latest value until the writer finishes.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84692"/>
              </p:ext>
            </p:extLst>
          </p:nvPr>
        </p:nvGraphicFramePr>
        <p:xfrm>
          <a:off x="5209383" y="3435526"/>
          <a:ext cx="304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174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Photo.tag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7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[(Dinner, Paris), 12:30:01],</a:t>
                      </a:r>
                    </a:p>
                    <a:p>
                      <a:r>
                        <a:rPr lang="en-US" altLang="zh-CN" dirty="0"/>
                        <a:t>[(Father, Mother), 12:31:01]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5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[(Betty, Paris), 12:15:22],</a:t>
                      </a:r>
                    </a:p>
                    <a:p>
                      <a:r>
                        <a:rPr lang="en-US" altLang="zh-CN" dirty="0"/>
                        <a:t>[(Betty), 12:16:22]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36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– Current, Snapshot And Inconsistent Read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Always done within a single EG. Read info before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confirming all previous transactions are applied.</a:t>
            </a: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Snapshot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Picks up the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latest known 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fully applied version, though there may be some transactions waiting for applied, for example, transactions delayed in Asynchronous Message Queue for network problems.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3.  Inconsistent Read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Reads the value in Bigtable directly regards the log status.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between them from table below: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2117"/>
              </p:ext>
            </p:extLst>
          </p:nvPr>
        </p:nvGraphicFramePr>
        <p:xfrm>
          <a:off x="1493060" y="4681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9032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334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44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Consensus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Latency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7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Snapshot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0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Inconsistent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9649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– Complete Transaction Lifecycle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Current Read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Uses a current read to determine the next available log position.</a:t>
            </a:r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Application Logic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 the data to be written together, and designate it a latest log position. Also, batching writes to a front-end server can reduce the possibility of contention.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Commit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Client submit mutations and the server will use Paxos to vote a consensus value across all replicas.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 mutations that win the Paxos procedure into the Bigtable, with its own timesamp attached.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UP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Clean all unnecessary values. For example, older version of a updated value.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62745" y="3657577"/>
            <a:ext cx="321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58258" y="3657577"/>
            <a:ext cx="462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CORE: REPLICATION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8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 way to reach consensus among a distributed system on a given value by winning more than half votes. There are 2 phases: (1)Prepare and (2)Accept.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But it is ill-suited for high letency network.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Suppose 25 travellers need to reach a consensus about where to go with 5 additional leaders.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27677" y="3659783"/>
            <a:ext cx="3443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Leaders will only reply the latest message he receives.</a:t>
            </a:r>
          </a:p>
          <a:p>
            <a:endParaRPr lang="en-US" altLang="zh-CN" dirty="0"/>
          </a:p>
          <a:p>
            <a:r>
              <a:rPr lang="en-US" altLang="zh-CN" dirty="0"/>
              <a:t>With at least half of the leaders` accept(i.e., 3 leaders), this traveler can enter the Accept phase.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1" y="3659783"/>
            <a:ext cx="5086819" cy="26502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Original Paxos With Sample II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2 possible 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none of the leaders had made decision. This traveller will send message to all leaders with his proposal.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it is the other situation, he has to retry from Prepare phase.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At least 1 leader had made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more half leaders reach a consensus, this will be the decision.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all leaders had not reached consensus, he will supports the latest decison.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4021157"/>
            <a:ext cx="3821763" cy="1920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5" y="4021157"/>
            <a:ext cx="3543313" cy="23688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Fast Read And Write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Local reads</a:t>
            </a:r>
          </a:p>
          <a:p>
            <a:pPr lvl="1"/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“Write usually succeed on all replicas.” </a:t>
            </a:r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Therefore, allowing local reads with lower latercies and better utilization is reasonable.</a:t>
            </a:r>
            <a:endParaRPr lang="ms-MY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</a:t>
            </a:r>
          </a:p>
          <a:p>
            <a:pPr lvl="1"/>
            <a:r>
              <a:rPr lang="ms-MY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 coordinator is a server tracks a set of entity groups for withc its replica has observed all Paxos writes.”</a:t>
            </a:r>
          </a:p>
          <a:p>
            <a:pPr lvl="1"/>
            <a:endParaRPr lang="ms-MY" i="1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Fast Write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Implied prepare message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Each successful write implied a prepare message for next log position it needs to perform next write. So, 1 round for each subsequent writes is saved.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2. “Use the closest replica”</a:t>
            </a:r>
          </a:p>
          <a:p>
            <a:pPr lvl="1"/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Select the replica with most submitting in this region.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2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Megastore`s Approach – Replica Types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7914"/>
              </p:ext>
            </p:extLst>
          </p:nvPr>
        </p:nvGraphicFramePr>
        <p:xfrm>
          <a:off x="245237" y="3353874"/>
          <a:ext cx="86638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569">
                  <a:extLst>
                    <a:ext uri="{9D8B030D-6E8A-4147-A177-3AD203B41FA5}">
                      <a16:colId xmlns:a16="http://schemas.microsoft.com/office/drawing/2014/main" val="1114399630"/>
                    </a:ext>
                  </a:extLst>
                </a:gridCol>
                <a:gridCol w="1785366">
                  <a:extLst>
                    <a:ext uri="{9D8B030D-6E8A-4147-A177-3AD203B41FA5}">
                      <a16:colId xmlns:a16="http://schemas.microsoft.com/office/drawing/2014/main" val="3424504952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3788160703"/>
                    </a:ext>
                  </a:extLst>
                </a:gridCol>
                <a:gridCol w="2165968">
                  <a:extLst>
                    <a:ext uri="{9D8B030D-6E8A-4147-A177-3AD203B41FA5}">
                      <a16:colId xmlns:a16="http://schemas.microsoft.com/office/drawing/2014/main" val="1760630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Full Replica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Witness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Read-only replica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2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 Read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3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Log and Data Storage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Not-applied log, No data and indexes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Full data snapshot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Tie breakers, Voting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Dissemination - CDN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53254"/>
                  </a:ext>
                </a:extLst>
              </a:tr>
            </a:tbl>
          </a:graphicData>
        </a:graphic>
      </p:graphicFrame>
      <p:sp>
        <p:nvSpPr>
          <p:cNvPr id="10" name="Rectangle 32"/>
          <p:cNvSpPr/>
          <p:nvPr/>
        </p:nvSpPr>
        <p:spPr>
          <a:xfrm>
            <a:off x="210741" y="1637170"/>
            <a:ext cx="86606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3 different types of replicas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Full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Witness Replica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Read-only Rreplica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See the differences from table below.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Architecture Example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9" y="1397794"/>
            <a:ext cx="7304762" cy="5200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Replicated Logs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24" y="1725158"/>
            <a:ext cx="7961152" cy="455410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read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Local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“Determine if the entity group is up-to-date locally.”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Find Position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Get the highest log position, and select the corresponding replica.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1.  Local read. Get the log position and timestamp locally.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2.  Majority read.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Catchup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Get unknow value from other replica; run Paxos for any unconsensus.</a:t>
            </a:r>
          </a:p>
          <a:p>
            <a:pPr marL="800100" lvl="1" indent="-342900">
              <a:buAutoNum type="arabicPeriod"/>
            </a:pP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 all consensus value, and push the state up-to-date.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Send its coordinator a message asserting itself up-to-date.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Query Data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Read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54" y="1463400"/>
            <a:ext cx="6810492" cy="516843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There are 5 steps for write algorithm in Megastore: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 Leader</a:t>
            </a: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“Ask the leader to accept the value as proposal number zero.”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Prepare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“Run Paxos Prepare phase at all replicas.”</a:t>
            </a:r>
          </a:p>
          <a:p>
            <a:pPr marL="342900" indent="-342900">
              <a:buAutoNum type="arabicPeriod" startAt="3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Accept</a:t>
            </a:r>
          </a:p>
          <a:p>
            <a:pPr marL="0"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Ask the rest of replicas to accept the proposal, as the Accept Phase in Paxos. </a:t>
            </a:r>
          </a:p>
          <a:p>
            <a:pPr marL="342900" indent="-342900"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Invalidate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full replica does`n accept this value, invalidate its coordinator.</a:t>
            </a:r>
          </a:p>
          <a:p>
            <a:pPr marL="342900" indent="-342900">
              <a:buAutoNum type="arabicPeriod" startAt="5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Apply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72005" y="1530461"/>
            <a:ext cx="1" cy="45386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00"/>
          <p:cNvGrpSpPr/>
          <p:nvPr/>
        </p:nvGrpSpPr>
        <p:grpSpPr>
          <a:xfrm>
            <a:off x="3993752" y="3162429"/>
            <a:ext cx="1149754" cy="85726"/>
            <a:chOff x="3993750" y="2774961"/>
            <a:chExt cx="1149754" cy="85726"/>
          </a:xfrm>
        </p:grpSpPr>
        <p:cxnSp>
          <p:nvCxnSpPr>
            <p:cNvPr id="11" name="Straight Connector 48"/>
            <p:cNvCxnSpPr>
              <a:cxnSpLocks/>
            </p:cNvCxnSpPr>
            <p:nvPr/>
          </p:nvCxnSpPr>
          <p:spPr>
            <a:xfrm>
              <a:off x="3993750" y="281839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3993752" y="2095628"/>
            <a:ext cx="1149754" cy="85726"/>
            <a:chOff x="3993750" y="1708160"/>
            <a:chExt cx="1149754" cy="85726"/>
          </a:xfrm>
        </p:grpSpPr>
        <p:cxnSp>
          <p:nvCxnSpPr>
            <p:cNvPr id="14" name="Straight Connector 45"/>
            <p:cNvCxnSpPr>
              <a:cxnSpLocks/>
            </p:cNvCxnSpPr>
            <p:nvPr/>
          </p:nvCxnSpPr>
          <p:spPr>
            <a:xfrm>
              <a:off x="3993750" y="1746824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01"/>
          <p:cNvGrpSpPr/>
          <p:nvPr/>
        </p:nvGrpSpPr>
        <p:grpSpPr>
          <a:xfrm>
            <a:off x="3993752" y="4305428"/>
            <a:ext cx="1149754" cy="85726"/>
            <a:chOff x="3993750" y="3917960"/>
            <a:chExt cx="1149754" cy="85726"/>
          </a:xfrm>
        </p:grpSpPr>
        <p:cxnSp>
          <p:nvCxnSpPr>
            <p:cNvPr id="17" name="Straight Connector 50"/>
            <p:cNvCxnSpPr>
              <a:cxnSpLocks/>
            </p:cNvCxnSpPr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31"/>
          <p:cNvSpPr/>
          <p:nvPr/>
        </p:nvSpPr>
        <p:spPr>
          <a:xfrm>
            <a:off x="1035673" y="3013070"/>
            <a:ext cx="2811184" cy="442674"/>
          </a:xfrm>
          <a:prstGeom prst="round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</a:t>
            </a:r>
          </a:p>
        </p:txBody>
      </p:sp>
      <p:sp>
        <p:nvSpPr>
          <p:cNvPr id="31" name="Rectangle 29"/>
          <p:cNvSpPr/>
          <p:nvPr/>
        </p:nvSpPr>
        <p:spPr>
          <a:xfrm>
            <a:off x="1042092" y="1930058"/>
            <a:ext cx="2799219" cy="442674"/>
          </a:xfrm>
          <a:prstGeom prst="round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Numerous Users</a:t>
            </a:r>
          </a:p>
        </p:txBody>
      </p:sp>
      <p:sp>
        <p:nvSpPr>
          <p:cNvPr id="38" name="Rectangle 39"/>
          <p:cNvSpPr/>
          <p:nvPr/>
        </p:nvSpPr>
        <p:spPr>
          <a:xfrm>
            <a:off x="5309450" y="4140210"/>
            <a:ext cx="2771756" cy="442674"/>
          </a:xfrm>
          <a:prstGeom prst="round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Latency</a:t>
            </a:r>
          </a:p>
        </p:txBody>
      </p:sp>
      <p:sp>
        <p:nvSpPr>
          <p:cNvPr id="48" name="Rectangle 33"/>
          <p:cNvSpPr/>
          <p:nvPr/>
        </p:nvSpPr>
        <p:spPr>
          <a:xfrm>
            <a:off x="1035816" y="4140210"/>
            <a:ext cx="2809057" cy="4426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Responsive</a:t>
            </a:r>
          </a:p>
        </p:txBody>
      </p:sp>
      <p:sp>
        <p:nvSpPr>
          <p:cNvPr id="64" name="Rectangle 35"/>
          <p:cNvSpPr/>
          <p:nvPr/>
        </p:nvSpPr>
        <p:spPr>
          <a:xfrm>
            <a:off x="5309450" y="1930058"/>
            <a:ext cx="277175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Scalable</a:t>
            </a:r>
          </a:p>
        </p:txBody>
      </p:sp>
      <p:sp>
        <p:nvSpPr>
          <p:cNvPr id="73" name="Rectangle 37"/>
          <p:cNvSpPr/>
          <p:nvPr/>
        </p:nvSpPr>
        <p:spPr>
          <a:xfrm>
            <a:off x="5309451" y="3015983"/>
            <a:ext cx="2771755" cy="442674"/>
          </a:xfrm>
          <a:prstGeom prst="round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Rapid Development</a:t>
            </a:r>
          </a:p>
        </p:txBody>
      </p:sp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/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Today`s Interactive Online 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82" name="Group 101"/>
          <p:cNvGrpSpPr/>
          <p:nvPr/>
        </p:nvGrpSpPr>
        <p:grpSpPr>
          <a:xfrm>
            <a:off x="3993752" y="5406143"/>
            <a:ext cx="1149754" cy="85726"/>
            <a:chOff x="3993750" y="3917960"/>
            <a:chExt cx="1149754" cy="85726"/>
          </a:xfrm>
        </p:grpSpPr>
        <p:cxnSp>
          <p:nvCxnSpPr>
            <p:cNvPr id="83" name="Straight Connector 50"/>
            <p:cNvCxnSpPr/>
            <p:nvPr/>
          </p:nvCxnSpPr>
          <p:spPr>
            <a:xfrm>
              <a:off x="3993750" y="3961402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le 33"/>
          <p:cNvSpPr/>
          <p:nvPr/>
        </p:nvSpPr>
        <p:spPr>
          <a:xfrm>
            <a:off x="1035817" y="5248951"/>
            <a:ext cx="2809057" cy="44267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Invaluable Info</a:t>
            </a:r>
          </a:p>
        </p:txBody>
      </p:sp>
      <p:sp>
        <p:nvSpPr>
          <p:cNvPr id="67" name="Rectangle 39"/>
          <p:cNvSpPr/>
          <p:nvPr/>
        </p:nvSpPr>
        <p:spPr>
          <a:xfrm>
            <a:off x="5302700" y="5248951"/>
            <a:ext cx="2778506" cy="442674"/>
          </a:xfrm>
          <a:prstGeom prst="roundRect">
            <a:avLst/>
          </a:prstGeom>
          <a:solidFill>
            <a:srgbClr val="34BA89"/>
          </a:solidFill>
          <a:ln>
            <a:solidFill>
              <a:srgbClr val="00C0CB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Available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Write Example Timeline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05" y="1439739"/>
            <a:ext cx="7076190" cy="511428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Coordinator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32"/>
          <p:cNvSpPr/>
          <p:nvPr/>
        </p:nvSpPr>
        <p:spPr>
          <a:xfrm>
            <a:off x="210741" y="1637170"/>
            <a:ext cx="86606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Coordinator is a simpler process than Bigtable with much more stability. But it still has the risk to crash or other situations that cause its unabaliable.</a:t>
            </a:r>
          </a:p>
          <a:p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Reader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“To precess a request, a coordinator must hold a majority of its locks.”</a:t>
            </a:r>
          </a:p>
          <a:p>
            <a:pPr marL="342900" lvl="1" indent="-342900">
              <a:buAutoNum type="arabicPeriod" startAt="2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Writer</a:t>
            </a:r>
          </a:p>
          <a:p>
            <a:pPr marL="45720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Test the coordinator whether it still has locks.</a:t>
            </a:r>
          </a:p>
          <a:p>
            <a:pPr marL="457200" lvl="2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marL="0" lvl="2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If a live coordinator suddenly lost network connection, writers has to wait for the lock expired or a maunal repair.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Distribution of Availability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2" y="1535102"/>
            <a:ext cx="5967477" cy="501268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Latency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210" y="1532130"/>
            <a:ext cx="6161580" cy="474416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00C0CB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8F689"/>
                </a:solidFill>
              </a:endParaRPr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noFill/>
              </a:endParaRPr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33122" y="3657577"/>
            <a:ext cx="32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CONCLUSION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7" y="929879"/>
            <a:ext cx="6910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Conclusion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2"/>
          <p:cNvSpPr/>
          <p:nvPr/>
        </p:nvSpPr>
        <p:spPr>
          <a:xfrm>
            <a:off x="210741" y="1435834"/>
            <a:ext cx="86606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In this presentation, we make introduction for the following concepts: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Entity Groups;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Data Model and MVCC;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Paxos in Megastore;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Replication algorithm.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Since Megastore is the origin of many distributed systems, we truely hope our audience can fully understand the revolutional concept and theory that Megastore brings to us.</a:t>
            </a:r>
          </a:p>
          <a:p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One step further, keep the motivation for learing and innovating is the fundamental motive power towards truth.</a:t>
            </a:r>
          </a:p>
        </p:txBody>
      </p:sp>
      <p:sp>
        <p:nvSpPr>
          <p:cNvPr id="2" name="矩形 1"/>
          <p:cNvSpPr/>
          <p:nvPr/>
        </p:nvSpPr>
        <p:spPr>
          <a:xfrm>
            <a:off x="2487934" y="5299637"/>
            <a:ext cx="4106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Hungry, Stay Foolish.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Steve Jobs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8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Everybody`s  Requirement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45" name="Oval 48"/>
          <p:cNvSpPr/>
          <p:nvPr/>
        </p:nvSpPr>
        <p:spPr>
          <a:xfrm>
            <a:off x="3942015" y="5477317"/>
            <a:ext cx="1260000" cy="1260000"/>
          </a:xfrm>
          <a:prstGeom prst="ellipse">
            <a:avLst/>
          </a:prstGeom>
          <a:solidFill>
            <a:srgbClr val="0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</a:p>
        </p:txBody>
      </p:sp>
      <p:sp>
        <p:nvSpPr>
          <p:cNvPr id="49" name="Oval 51"/>
          <p:cNvSpPr/>
          <p:nvPr/>
        </p:nvSpPr>
        <p:spPr>
          <a:xfrm>
            <a:off x="7272015" y="1873653"/>
            <a:ext cx="1260000" cy="1260000"/>
          </a:xfrm>
          <a:prstGeom prst="ellipse">
            <a:avLst/>
          </a:prstGeom>
          <a:solidFill>
            <a:srgbClr val="FF8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</a:p>
        </p:txBody>
      </p:sp>
      <p:sp>
        <p:nvSpPr>
          <p:cNvPr id="51" name="Oval 50"/>
          <p:cNvSpPr/>
          <p:nvPr/>
        </p:nvSpPr>
        <p:spPr>
          <a:xfrm>
            <a:off x="1872015" y="36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5472015" y="36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53" name="Oval 48"/>
          <p:cNvSpPr/>
          <p:nvPr/>
        </p:nvSpPr>
        <p:spPr>
          <a:xfrm>
            <a:off x="612015" y="1873653"/>
            <a:ext cx="1260000" cy="126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</p:txBody>
      </p:sp>
      <p:cxnSp>
        <p:nvCxnSpPr>
          <p:cNvPr id="4" name="直接箭头连接符 3"/>
          <p:cNvCxnSpPr>
            <a:stCxn id="53" idx="6"/>
            <a:endCxn id="43" idx="1"/>
          </p:cNvCxnSpPr>
          <p:nvPr/>
        </p:nvCxnSpPr>
        <p:spPr>
          <a:xfrm>
            <a:off x="18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9" idx="2"/>
            <a:endCxn id="43" idx="3"/>
          </p:cNvCxnSpPr>
          <p:nvPr/>
        </p:nvCxnSpPr>
        <p:spPr>
          <a:xfrm flipH="1">
            <a:off x="5472015" y="2503653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53" idx="4"/>
            <a:endCxn id="51" idx="1"/>
          </p:cNvCxnSpPr>
          <p:nvPr/>
        </p:nvCxnSpPr>
        <p:spPr>
          <a:xfrm>
            <a:off x="124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45" idx="2"/>
            <a:endCxn id="51" idx="2"/>
          </p:cNvCxnSpPr>
          <p:nvPr/>
        </p:nvCxnSpPr>
        <p:spPr>
          <a:xfrm flipH="1" flipV="1">
            <a:off x="277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45" idx="6"/>
            <a:endCxn id="52" idx="2"/>
          </p:cNvCxnSpPr>
          <p:nvPr/>
        </p:nvCxnSpPr>
        <p:spPr>
          <a:xfrm flipV="1">
            <a:off x="5202015" y="5477317"/>
            <a:ext cx="1170000" cy="63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52" idx="3"/>
            <a:endCxn id="49" idx="4"/>
          </p:cNvCxnSpPr>
          <p:nvPr/>
        </p:nvCxnSpPr>
        <p:spPr>
          <a:xfrm flipV="1">
            <a:off x="7272015" y="3133653"/>
            <a:ext cx="630000" cy="1443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871468" y="2134320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Easy Deployment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1832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707356" y="5697815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High-Available,</a:t>
            </a:r>
          </a:p>
          <a:p>
            <a:r>
              <a:rPr lang="en-US" altLang="zh-CN" dirty="0"/>
              <a:t>Low Latency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906491" y="5974814"/>
            <a:ext cx="217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Good Experience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06923" y="1873653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Automatic</a:t>
            </a:r>
          </a:p>
          <a:p>
            <a:r>
              <a:rPr lang="en-US" altLang="zh-CN" dirty="0"/>
              <a:t>Management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7542015" y="3840539"/>
            <a:ext cx="153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Read,</a:t>
            </a:r>
            <a:r>
              <a:rPr lang="zh-CN" altLang="en-US" dirty="0"/>
              <a:t> </a:t>
            </a:r>
            <a:r>
              <a:rPr lang="en-US" altLang="zh-CN" dirty="0"/>
              <a:t>Modify, Write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</p:grpSpPr>
        <p:sp>
          <p:nvSpPr>
            <p:cNvPr id="7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  <p:sp>
          <p:nvSpPr>
            <p:cNvPr id="7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00C0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400">
                <a:solidFill>
                  <a:srgbClr val="FFFFFF"/>
                </a:solidFill>
              </a:endParaRPr>
            </a:p>
          </p:txBody>
        </p:sp>
      </p:grpSp>
      <p:sp>
        <p:nvSpPr>
          <p:cNvPr id="79" name="TextBox 6"/>
          <p:cNvSpPr>
            <a:spLocks noChangeArrowheads="1"/>
          </p:cNvSpPr>
          <p:nvPr/>
        </p:nvSpPr>
        <p:spPr bwMode="auto">
          <a:xfrm>
            <a:off x="357188" y="929879"/>
            <a:ext cx="842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Our Solution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mpact" panose="020B0806030902050204" pitchFamily="34" charset="0"/>
            </a:endParaRPr>
          </a:p>
        </p:txBody>
      </p:sp>
      <p:sp>
        <p:nvSpPr>
          <p:cNvPr id="8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43" name="Oval 50"/>
          <p:cNvSpPr/>
          <p:nvPr/>
        </p:nvSpPr>
        <p:spPr>
          <a:xfrm>
            <a:off x="3672015" y="1603653"/>
            <a:ext cx="1800000" cy="180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Scalable</a:t>
            </a:r>
          </a:p>
        </p:txBody>
      </p:sp>
      <p:sp>
        <p:nvSpPr>
          <p:cNvPr id="51" name="Oval 50"/>
          <p:cNvSpPr/>
          <p:nvPr/>
        </p:nvSpPr>
        <p:spPr>
          <a:xfrm>
            <a:off x="1346736" y="4577317"/>
            <a:ext cx="1800000" cy="180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Wide-area Replication</a:t>
            </a:r>
          </a:p>
        </p:txBody>
      </p:sp>
      <p:sp>
        <p:nvSpPr>
          <p:cNvPr id="52" name="Oval 50"/>
          <p:cNvSpPr/>
          <p:nvPr/>
        </p:nvSpPr>
        <p:spPr>
          <a:xfrm>
            <a:off x="6013796" y="4577317"/>
            <a:ext cx="1800000" cy="18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Transactions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013796" y="3355819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Clustering</a:t>
            </a:r>
            <a:endParaRPr lang="zh-CN" altLang="en-US" sz="2000" dirty="0"/>
          </a:p>
        </p:txBody>
      </p:sp>
      <p:cxnSp>
        <p:nvCxnSpPr>
          <p:cNvPr id="12" name="直接箭头连接符 11"/>
          <p:cNvCxnSpPr>
            <a:cxnSpLocks/>
            <a:stCxn id="51" idx="0"/>
            <a:endCxn id="43" idx="1"/>
          </p:cNvCxnSpPr>
          <p:nvPr/>
        </p:nvCxnSpPr>
        <p:spPr>
          <a:xfrm flipV="1">
            <a:off x="2246736" y="2503653"/>
            <a:ext cx="1425279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52" idx="1"/>
            <a:endCxn id="51" idx="3"/>
          </p:cNvCxnSpPr>
          <p:nvPr/>
        </p:nvCxnSpPr>
        <p:spPr>
          <a:xfrm flipH="1">
            <a:off x="3146736" y="5477317"/>
            <a:ext cx="286706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52" idx="0"/>
            <a:endCxn id="43" idx="3"/>
          </p:cNvCxnSpPr>
          <p:nvPr/>
        </p:nvCxnSpPr>
        <p:spPr>
          <a:xfrm flipH="1" flipV="1">
            <a:off x="5472015" y="2503653"/>
            <a:ext cx="1441781" cy="207366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3806923" y="3403653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Bigtable</a:t>
            </a:r>
            <a:endParaRPr lang="zh-CN" altLang="en-US" sz="2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2787444" y="4190487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 Failover</a:t>
            </a:r>
            <a:endParaRPr lang="zh-CN" altLang="en-US" sz="2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4483613" y="4328986"/>
            <a:ext cx="153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MySQL</a:t>
            </a:r>
            <a:endParaRPr lang="zh-CN" altLang="en-US" sz="2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429192" y="326515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Eventual</a:t>
            </a:r>
          </a:p>
          <a:p>
            <a:pPr algn="ctr"/>
            <a:r>
              <a:rPr lang="en-US" altLang="zh-CN" sz="2000" dirty="0"/>
              <a:t>Consistency</a:t>
            </a:r>
            <a:endParaRPr lang="zh-CN" altLang="en-US" sz="2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3806922" y="5725823"/>
            <a:ext cx="15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Quorum</a:t>
            </a:r>
          </a:p>
          <a:p>
            <a:pPr algn="ctr"/>
            <a:r>
              <a:rPr lang="en-US" altLang="zh-CN" sz="2000" dirty="0"/>
              <a:t>Voting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5"/>
          <p:cNvGrpSpPr/>
          <p:nvPr/>
        </p:nvGrpSpPr>
        <p:grpSpPr>
          <a:xfrm>
            <a:off x="3786182" y="824890"/>
            <a:ext cx="1571636" cy="1766888"/>
            <a:chOff x="776308" y="1714494"/>
            <a:chExt cx="1571636" cy="1766888"/>
          </a:xfrm>
          <a:solidFill>
            <a:srgbClr val="34BA89"/>
          </a:solidFill>
        </p:grpSpPr>
        <p:sp>
          <p:nvSpPr>
            <p:cNvPr id="5" name="Rectangle 25"/>
            <p:cNvSpPr/>
            <p:nvPr/>
          </p:nvSpPr>
          <p:spPr>
            <a:xfrm>
              <a:off x="785786" y="1714494"/>
              <a:ext cx="1559376" cy="1559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Isosceles Triangle 26"/>
            <p:cNvSpPr/>
            <p:nvPr/>
          </p:nvSpPr>
          <p:spPr>
            <a:xfrm rot="10800000">
              <a:off x="776308" y="3267068"/>
              <a:ext cx="1571636" cy="2143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4078996" y="1094557"/>
            <a:ext cx="986007" cy="1074791"/>
          </a:xfrm>
          <a:custGeom>
            <a:avLst/>
            <a:gdLst>
              <a:gd name="T0" fmla="*/ 0 w 855095"/>
              <a:gd name="T1" fmla="*/ 0 h 855095"/>
              <a:gd name="T2" fmla="*/ 855095 w 855095"/>
              <a:gd name="T3" fmla="*/ 855095 h 855095"/>
            </a:gdLst>
            <a:ahLst/>
            <a:cxnLst/>
            <a:rect l="T0" t="T1" r="T2" b="T3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1687398" y="3012622"/>
            <a:ext cx="577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36805" y="3657577"/>
            <a:ext cx="587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AVAILABILITY AND SCALE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56459" y="2025253"/>
            <a:ext cx="6631082" cy="2813348"/>
            <a:chOff x="1257118" y="2025253"/>
            <a:chExt cx="6631082" cy="2813348"/>
          </a:xfrm>
        </p:grpSpPr>
        <p:grpSp>
          <p:nvGrpSpPr>
            <p:cNvPr id="9" name="Group 47"/>
            <p:cNvGrpSpPr/>
            <p:nvPr/>
          </p:nvGrpSpPr>
          <p:grpSpPr>
            <a:xfrm>
              <a:off x="1257118" y="2025253"/>
              <a:ext cx="3240000" cy="2813348"/>
              <a:chOff x="540204" y="1000114"/>
              <a:chExt cx="1571636" cy="2658440"/>
            </a:xfrm>
          </p:grpSpPr>
          <p:sp>
            <p:nvSpPr>
              <p:cNvPr id="10" name="Rectangle 32"/>
              <p:cNvSpPr/>
              <p:nvPr/>
            </p:nvSpPr>
            <p:spPr>
              <a:xfrm>
                <a:off x="571504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A Synchronous, Fault-tolerant log replicator. (i.e., 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Chubby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.)</a:t>
                </a:r>
              </a:p>
            </p:txBody>
          </p:sp>
          <p:sp>
            <p:nvSpPr>
              <p:cNvPr id="11" name="Rectangle 33"/>
              <p:cNvSpPr/>
              <p:nvPr/>
            </p:nvSpPr>
            <p:spPr>
              <a:xfrm>
                <a:off x="540204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Availability</a:t>
                </a:r>
              </a:p>
            </p:txBody>
          </p:sp>
          <p:sp>
            <p:nvSpPr>
              <p:cNvPr id="12" name="Rectangle 34"/>
              <p:cNvSpPr/>
              <p:nvPr/>
            </p:nvSpPr>
            <p:spPr>
              <a:xfrm>
                <a:off x="611642" y="1000114"/>
                <a:ext cx="57004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34BA8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1</a:t>
                </a:r>
              </a:p>
            </p:txBody>
          </p:sp>
        </p:grpSp>
        <p:grpSp>
          <p:nvGrpSpPr>
            <p:cNvPr id="13" name="Group 48"/>
            <p:cNvGrpSpPr/>
            <p:nvPr/>
          </p:nvGrpSpPr>
          <p:grpSpPr>
            <a:xfrm>
              <a:off x="4648200" y="2025253"/>
              <a:ext cx="3240000" cy="2813348"/>
              <a:chOff x="2714612" y="1000114"/>
              <a:chExt cx="1571636" cy="2658440"/>
            </a:xfrm>
          </p:grpSpPr>
          <p:sp>
            <p:nvSpPr>
              <p:cNvPr id="14" name="Rectangle 38"/>
              <p:cNvSpPr/>
              <p:nvPr/>
            </p:nvSpPr>
            <p:spPr>
              <a:xfrm>
                <a:off x="2745912" y="2786064"/>
                <a:ext cx="1540336" cy="872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NoSQL data storage with its own replicated log. (i.e. by </a:t>
                </a:r>
                <a:r>
                  <a:rPr lang="ms-MY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Bigtable</a:t>
                </a:r>
                <a:r>
                  <a:rPr lang="ms-MY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.)</a:t>
                </a:r>
              </a:p>
            </p:txBody>
          </p:sp>
          <p:sp>
            <p:nvSpPr>
              <p:cNvPr id="15" name="Rectangle 39"/>
              <p:cNvSpPr/>
              <p:nvPr/>
            </p:nvSpPr>
            <p:spPr>
              <a:xfrm>
                <a:off x="2714612" y="2357436"/>
                <a:ext cx="1357322" cy="3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For Scale</a:t>
                </a:r>
              </a:p>
            </p:txBody>
          </p:sp>
          <p:sp>
            <p:nvSpPr>
              <p:cNvPr id="16" name="Rectangle 40"/>
              <p:cNvSpPr/>
              <p:nvPr/>
            </p:nvSpPr>
            <p:spPr>
              <a:xfrm>
                <a:off x="2786050" y="1000114"/>
                <a:ext cx="570374" cy="1483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600" dirty="0">
                    <a:solidFill>
                      <a:srgbClr val="00C0C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Open Sans Light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2902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Overview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1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210741" y="857250"/>
            <a:ext cx="79772" cy="540544"/>
            <a:chOff x="0" y="0"/>
            <a:chExt cx="105725" cy="721610"/>
          </a:xfrm>
          <a:solidFill>
            <a:srgbClr val="34BA89"/>
          </a:solidFill>
        </p:grpSpPr>
        <p:sp>
          <p:nvSpPr>
            <p:cNvPr id="27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357188" y="929879"/>
            <a:ext cx="5719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mpact" panose="020B0806030902050204" pitchFamily="34" charset="0"/>
              </a:rPr>
              <a:t>Common Replication Strategies And Paxos</a:t>
            </a:r>
          </a:p>
        </p:txBody>
      </p:sp>
      <p:sp>
        <p:nvSpPr>
          <p:cNvPr id="31" name="直接连接符 7"/>
          <p:cNvSpPr>
            <a:spLocks noChangeShapeType="1"/>
          </p:cNvSpPr>
          <p:nvPr/>
        </p:nvSpPr>
        <p:spPr bwMode="auto">
          <a:xfrm>
            <a:off x="390525" y="1368029"/>
            <a:ext cx="2633663" cy="1190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245237" y="1435834"/>
            <a:ext cx="86606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Asynchronous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maintains the writes ahead log. If there are appends to the replication log, master will be acknowledged in parallel with slave through Message Queue(MQ).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But if the target slave is down, data loss will occur. Therefore needs a consensus protocol.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Synchronous Master / Slave Mode</a:t>
            </a:r>
          </a:p>
          <a:p>
            <a:pPr lvl="1"/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Master inform its slaves after the changes are applied. </a:t>
            </a:r>
          </a:p>
          <a:p>
            <a:pPr lvl="1"/>
            <a:endParaRPr lang="ms-MY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  <a:p>
            <a:pPr lvl="1"/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Weakness: Needs a external system to keep the time.</a:t>
            </a:r>
          </a:p>
          <a:p>
            <a:pPr marL="342900" indent="-342900">
              <a:buFont typeface="+mj-lt"/>
              <a:buAutoNum type="arabicPeriod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Optimistic Replication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Mutations are propagate through the gourp asynchronous.</a:t>
            </a:r>
          </a:p>
          <a:p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	Because </a:t>
            </a:r>
            <a:r>
              <a:rPr lang="ms-MY" i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the order of propagation is unpredictable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, it is impossible to 	implement transaction with such algorithm.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</a:p>
          <a:p>
            <a:r>
              <a:rPr lang="ms-MY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ms-MY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distinguished master and slave. Use vote and catch up to keep data 	consensus.</a:t>
            </a:r>
            <a:endParaRPr lang="ms-MY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EB79-54E6-4B00-855E-245F40EEE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1921</Words>
  <Application>Microsoft Office PowerPoint</Application>
  <PresentationFormat>全屏显示(4:3)</PresentationFormat>
  <Paragraphs>581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Open Sans</vt:lpstr>
      <vt:lpstr>Open Sans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/>
  <cp:keywords>www.1ppt.com</cp:keywords>
  <cp:lastModifiedBy>JINTING LIN</cp:lastModifiedBy>
  <cp:revision>776</cp:revision>
  <dcterms:created xsi:type="dcterms:W3CDTF">2016-07-01T11:15:40Z</dcterms:created>
  <dcterms:modified xsi:type="dcterms:W3CDTF">2017-06-10T16:10:38Z</dcterms:modified>
</cp:coreProperties>
</file>