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s/slide14.xml" ContentType="application/vnd.openxmlformats-officedocument.presentationml.slide+xml"/>
  <Default Extension="fntdata" ContentType="application/x-fontdata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theme/theme14.xml" ContentType="application/vnd.openxmlformats-officedocument.theme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79" r:id="rId16"/>
    <p:sldMasterId id="2147483681" r:id="rId17"/>
    <p:sldMasterId id="2147483683" r:id="rId18"/>
    <p:sldMasterId id="2147483685" r:id="rId19"/>
    <p:sldMasterId id="2147483687" r:id="rId20"/>
  </p:sldMasterIdLst>
  <p:sldIdLst>
    <p:sldId id="256" r:id="rId21"/>
    <p:sldId id="260" r:id="rId22"/>
    <p:sldId id="263" r:id="rId23"/>
    <p:sldId id="266" r:id="rId24"/>
    <p:sldId id="269" r:id="rId25"/>
    <p:sldId id="272" r:id="rId26"/>
    <p:sldId id="275" r:id="rId27"/>
    <p:sldId id="278" r:id="rId28"/>
    <p:sldId id="281" r:id="rId29"/>
    <p:sldId id="284" r:id="rId30"/>
    <p:sldId id="287" r:id="rId31"/>
    <p:sldId id="290" r:id="rId32"/>
    <p:sldId id="293" r:id="rId33"/>
    <p:sldId id="296" r:id="rId34"/>
    <p:sldId id="299" r:id="rId35"/>
    <p:sldId id="302" r:id="rId36"/>
    <p:sldId id="305" r:id="rId37"/>
    <p:sldId id="308" r:id="rId38"/>
    <p:sldId id="311" r:id="rId39"/>
    <p:sldId id="314" r:id="rId40"/>
  </p:sldIdLst>
  <p:sldSz cx="12192000" cy="6858000"/>
  <p:notesSz cx="12192000" cy="6858000"/>
  <p:embeddedFontLst>
    <p:embeddedFont>
      <p:font typeface="TNHSAG+å®ä½" charset="-122"/>
      <p:regular r:id="rId41"/>
    </p:embeddedFont>
    <p:embeddedFont>
      <p:font typeface="DAMPPV+å¾®è½¯é�»" charset="-122"/>
      <p:regular r:id="rId42"/>
    </p:embeddedFon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LBOWVM+å¾®è½¯é�»" charset="-122"/>
      <p:regular r:id="rId47"/>
    </p:embeddedFont>
    <p:embeddedFont>
      <p:font typeface="HUGMMQ+å®ä½" charset="-122"/>
      <p:regular r:id="rId48"/>
    </p:embeddedFont>
    <p:embeddedFont>
      <p:font typeface="PEDCRT+å¾®è½¯é�»" charset="-122"/>
      <p:regular r:id="rId49"/>
    </p:embeddedFont>
    <p:embeddedFont>
      <p:font typeface="TPLDJI+å¾®è½¯é�»" charset="-122"/>
      <p:regular r:id="rId50"/>
    </p:embeddedFont>
    <p:embeddedFont>
      <p:font typeface="SBJFCH+å®ä½" charset="-122"/>
      <p:regular r:id="rId51"/>
    </p:embeddedFont>
    <p:embeddedFont>
      <p:font typeface="QOHIWE+å¾®è½¯é�»" charset="-122"/>
      <p:regular r:id="rId52"/>
    </p:embeddedFont>
    <p:embeddedFont>
      <p:font typeface="RAKBNH+å®ä½" charset="-122"/>
      <p:regular r:id="rId53"/>
    </p:embeddedFont>
    <p:embeddedFont>
      <p:font typeface="VMAOFO+å¾®è½¯é�»" charset="-122"/>
      <p:regular r:id="rId54"/>
    </p:embeddedFont>
    <p:embeddedFont>
      <p:font typeface="BCHKMG+å®ä½" charset="-122"/>
      <p:regular r:id="rId55"/>
    </p:embeddedFont>
    <p:embeddedFont>
      <p:font typeface="IWTDSK+å¾®è½¯é�»" charset="-122"/>
      <p:regular r:id="rId56"/>
    </p:embeddedFont>
    <p:embeddedFont>
      <p:font typeface="HNPCTC+å¾®è½¯é�»" charset="-122"/>
      <p:regular r:id="rId57"/>
    </p:embeddedFont>
    <p:embeddedFont>
      <p:font typeface="OJIHRS+å®ä½" charset="-122"/>
      <p:regular r:id="rId58"/>
    </p:embeddedFont>
    <p:embeddedFont>
      <p:font typeface="DQVANG+å¾®è½¯é�»" charset="-122"/>
      <p:regular r:id="rId59"/>
    </p:embeddedFont>
    <p:embeddedFont>
      <p:font typeface="HHULHH+å¾®è½¯é�»" charset="-122"/>
      <p:regular r:id="rId60"/>
    </p:embeddedFont>
    <p:embeddedFont>
      <p:font typeface="AJVPQI+å®ä½" charset="-122"/>
      <p:regular r:id="rId61"/>
    </p:embeddedFont>
    <p:embeddedFont>
      <p:font typeface="DCOLUF+å¾®è½¯é�»" charset="-122"/>
      <p:regular r:id="rId62"/>
    </p:embeddedFont>
    <p:embeddedFont>
      <p:font typeface="DVGDRP+å®ä½" charset="-122"/>
      <p:regular r:id="rId63"/>
    </p:embeddedFont>
    <p:embeddedFont>
      <p:font typeface="CPWEDK+å¾®è½¯é�»" charset="-122"/>
      <p:regular r:id="rId64"/>
    </p:embeddedFont>
    <p:embeddedFont>
      <p:font typeface="ACTRHH+å®ä½" charset="-122"/>
      <p:regular r:id="rId65"/>
    </p:embeddedFont>
    <p:embeddedFont>
      <p:font typeface="QQWQKN+å¾®è½¯é�»" charset="-122"/>
      <p:regular r:id="rId66"/>
    </p:embeddedFont>
    <p:embeddedFont>
      <p:font typeface="JOSNIU+å¾®è½¯é�»" charset="-122"/>
      <p:regular r:id="rId67"/>
    </p:embeddedFont>
    <p:embeddedFont>
      <p:font typeface="GDVGUP+å®ä½" charset="-122"/>
      <p:regular r:id="rId68"/>
    </p:embeddedFont>
    <p:embeddedFont>
      <p:font typeface="SBVRDW+å¾®è½¯é�»" charset="-122"/>
      <p:regular r:id="rId69"/>
    </p:embeddedFont>
    <p:embeddedFont>
      <p:font typeface="MCIBKL+å¾®è½¯é�»" charset="-122"/>
      <p:regular r:id="rId70"/>
    </p:embeddedFont>
    <p:embeddedFont>
      <p:font typeface="EEWHWL+å®ä½" charset="-122"/>
      <p:regular r:id="rId71"/>
    </p:embeddedFont>
    <p:embeddedFont>
      <p:font typeface="HVWVNP+å¾®è½¯é�»" charset="-122"/>
      <p:regular r:id="rId72"/>
    </p:embeddedFont>
    <p:embeddedFont>
      <p:font typeface="RFUDUP+å®ä½" charset="-122"/>
      <p:regular r:id="rId73"/>
    </p:embeddedFont>
    <p:embeddedFont>
      <p:font typeface="SUEWBD+å¾®è½¯é�»" charset="-122"/>
      <p:regular r:id="rId74"/>
    </p:embeddedFont>
    <p:embeddedFont>
      <p:font typeface="MKINVQ+å¾®è½¯é�»" charset="-122"/>
      <p:regular r:id="rId75"/>
    </p:embeddedFont>
    <p:embeddedFont>
      <p:font typeface="KSBJPQ+å®ä½" charset="-122"/>
      <p:regular r:id="rId76"/>
    </p:embeddedFont>
    <p:embeddedFont>
      <p:font typeface="VCGTFF+å¾®è½¯é�»" charset="-122"/>
      <p:regular r:id="rId77"/>
    </p:embeddedFont>
    <p:embeddedFont>
      <p:font typeface="DJQVAF+å®ä½" charset="-122"/>
      <p:regular r:id="rId78"/>
    </p:embeddedFont>
    <p:embeddedFont>
      <p:font typeface="IFCRAI+å¾®è½¯é�»" charset="-122"/>
      <p:regular r:id="rId79"/>
    </p:embeddedFont>
    <p:embeddedFont>
      <p:font typeface="LREFSE+å¾®è½¯é�»" charset="-122"/>
      <p:regular r:id="rId80"/>
    </p:embeddedFont>
    <p:embeddedFont>
      <p:font typeface="OEEDDM+å®ä½" charset="-122"/>
      <p:regular r:id="rId81"/>
    </p:embeddedFont>
    <p:embeddedFont>
      <p:font typeface="UPLLFQ+å¾®è½¯é�»" charset="-122"/>
      <p:regular r:id="rId82"/>
    </p:embeddedFont>
    <p:embeddedFont>
      <p:font typeface="WRUDBH+å¾®è½¯é�»" charset="-122"/>
      <p:regular r:id="rId83"/>
    </p:embeddedFont>
    <p:embeddedFont>
      <p:font typeface="MIPQCO+å®ä½" charset="-122"/>
      <p:regular r:id="rId84"/>
    </p:embeddedFont>
    <p:embeddedFont>
      <p:font typeface="EUTJCL+å¾®è½¯é�»" charset="-122"/>
      <p:regular r:id="rId85"/>
    </p:embeddedFont>
    <p:embeddedFont>
      <p:font typeface="QHEWDH+å¾®è½¯é�»" charset="-122"/>
      <p:regular r:id="rId86"/>
    </p:embeddedFont>
    <p:embeddedFont>
      <p:font typeface="GITMTE+å®ä½" charset="-122"/>
      <p:regular r:id="rId87"/>
    </p:embeddedFont>
    <p:embeddedFont>
      <p:font typeface="OJISST+å¾®è½¯é�»" charset="-122"/>
      <p:regular r:id="rId88"/>
    </p:embeddedFont>
    <p:embeddedFont>
      <p:font typeface="JTSLQB+å¾®è½¯é�»" charset="-122"/>
      <p:regular r:id="rId89"/>
    </p:embeddedFont>
    <p:embeddedFont>
      <p:font typeface="NWHDWL+å®ä½" charset="-122"/>
      <p:regular r:id="rId90"/>
    </p:embeddedFont>
    <p:embeddedFont>
      <p:font typeface="MCUHHA+å¾®è½¯é�»" charset="-122"/>
      <p:regular r:id="rId91"/>
    </p:embeddedFont>
    <p:embeddedFont>
      <p:font typeface="PCURSQ+å¾®è½¯é�»" charset="-122"/>
      <p:regular r:id="rId92"/>
    </p:embeddedFont>
    <p:embeddedFont>
      <p:font typeface="MLUOFV+å®ä½" charset="-122"/>
      <p:regular r:id="rId93"/>
    </p:embeddedFont>
    <p:embeddedFont>
      <p:font typeface="WJLFLH+å¾®è½¯é�»" charset="-122"/>
      <p:regular r:id="rId94"/>
    </p:embeddedFont>
    <p:embeddedFont>
      <p:font typeface="VTGAVF+å®ä½" charset="-122"/>
      <p:regular r:id="rId95"/>
    </p:embeddedFont>
    <p:embeddedFont>
      <p:font typeface="PMLQOL+å¾®è½¯é�»" charset="-122"/>
      <p:regular r:id="rId96"/>
    </p:embeddedFont>
    <p:embeddedFont>
      <p:font typeface="JBOKGN+å¾®è½¯é�»" charset="-122"/>
      <p:regular r:id="rId97"/>
    </p:embeddedFont>
  </p:embeddedFontLst>
  <p:custDataLst>
    <p:tags r:id="rId98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00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font" Target="fonts/font23.fntdata"/><Relationship Id="rId68" Type="http://schemas.openxmlformats.org/officeDocument/2006/relationships/font" Target="fonts/font28.fntdata"/><Relationship Id="rId76" Type="http://schemas.openxmlformats.org/officeDocument/2006/relationships/font" Target="fonts/font36.fntdata"/><Relationship Id="rId84" Type="http://schemas.openxmlformats.org/officeDocument/2006/relationships/font" Target="fonts/font44.fntdata"/><Relationship Id="rId89" Type="http://schemas.openxmlformats.org/officeDocument/2006/relationships/font" Target="fonts/font49.fntdata"/><Relationship Id="rId97" Type="http://schemas.openxmlformats.org/officeDocument/2006/relationships/font" Target="fonts/font57.fnt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31.fntdata"/><Relationship Id="rId92" Type="http://schemas.openxmlformats.org/officeDocument/2006/relationships/font" Target="fonts/font52.fntdata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9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slide" Target="slides/slide20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font" Target="fonts/font26.fntdata"/><Relationship Id="rId74" Type="http://schemas.openxmlformats.org/officeDocument/2006/relationships/font" Target="fonts/font34.fntdata"/><Relationship Id="rId79" Type="http://schemas.openxmlformats.org/officeDocument/2006/relationships/font" Target="fonts/font39.fntdata"/><Relationship Id="rId87" Type="http://schemas.openxmlformats.org/officeDocument/2006/relationships/font" Target="fonts/font47.fntdata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font" Target="fonts/font21.fntdata"/><Relationship Id="rId82" Type="http://schemas.openxmlformats.org/officeDocument/2006/relationships/font" Target="fonts/font42.fntdata"/><Relationship Id="rId90" Type="http://schemas.openxmlformats.org/officeDocument/2006/relationships/font" Target="fonts/font50.fntdata"/><Relationship Id="rId95" Type="http://schemas.openxmlformats.org/officeDocument/2006/relationships/font" Target="fonts/font55.fntdata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69" Type="http://schemas.openxmlformats.org/officeDocument/2006/relationships/font" Target="fonts/font29.fntdata"/><Relationship Id="rId77" Type="http://schemas.openxmlformats.org/officeDocument/2006/relationships/font" Target="fonts/font37.fntdata"/><Relationship Id="rId100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1.fntdata"/><Relationship Id="rId72" Type="http://schemas.openxmlformats.org/officeDocument/2006/relationships/font" Target="fonts/font32.fntdata"/><Relationship Id="rId80" Type="http://schemas.openxmlformats.org/officeDocument/2006/relationships/font" Target="fonts/font40.fntdata"/><Relationship Id="rId85" Type="http://schemas.openxmlformats.org/officeDocument/2006/relationships/font" Target="fonts/font45.fntdata"/><Relationship Id="rId93" Type="http://schemas.openxmlformats.org/officeDocument/2006/relationships/font" Target="fonts/font53.fntdata"/><Relationship Id="rId98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font" Target="fonts/font27.fntdata"/><Relationship Id="rId20" Type="http://schemas.openxmlformats.org/officeDocument/2006/relationships/slideMaster" Target="slideMasters/slideMaster20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70" Type="http://schemas.openxmlformats.org/officeDocument/2006/relationships/font" Target="fonts/font30.fntdata"/><Relationship Id="rId75" Type="http://schemas.openxmlformats.org/officeDocument/2006/relationships/font" Target="fonts/font35.fntdata"/><Relationship Id="rId83" Type="http://schemas.openxmlformats.org/officeDocument/2006/relationships/font" Target="fonts/font43.fntdata"/><Relationship Id="rId88" Type="http://schemas.openxmlformats.org/officeDocument/2006/relationships/font" Target="fonts/font48.fntdata"/><Relationship Id="rId91" Type="http://schemas.openxmlformats.org/officeDocument/2006/relationships/font" Target="fonts/font51.fntdata"/><Relationship Id="rId96" Type="http://schemas.openxmlformats.org/officeDocument/2006/relationships/font" Target="fonts/font56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1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font" Target="fonts/font25.fntdata"/><Relationship Id="rId73" Type="http://schemas.openxmlformats.org/officeDocument/2006/relationships/font" Target="fonts/font33.fntdata"/><Relationship Id="rId78" Type="http://schemas.openxmlformats.org/officeDocument/2006/relationships/font" Target="fonts/font38.fntdata"/><Relationship Id="rId81" Type="http://schemas.openxmlformats.org/officeDocument/2006/relationships/font" Target="fonts/font41.fntdata"/><Relationship Id="rId86" Type="http://schemas.openxmlformats.org/officeDocument/2006/relationships/font" Target="fonts/font46.fntdata"/><Relationship Id="rId94" Type="http://schemas.openxmlformats.org/officeDocument/2006/relationships/font" Target="fonts/font54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TNHSAG+å®ä½"/>
                <a:cs typeface="TNHSAG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6773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AMPPV+å¾®è½¯é�»"/>
                <a:cs typeface="DAMPPV+å¾®è½¯é�»"/>
              </a:rPr>
              <a:t>一个栗子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91906" y="1468643"/>
            <a:ext cx="922213" cy="3834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 dirty="0">
                <a:solidFill>
                  <a:srgbClr val="FFFFFF"/>
                </a:solidFill>
                <a:latin typeface="TNHSAG+å®ä½"/>
                <a:cs typeface="TNHSAG+å®ä½"/>
              </a:rPr>
              <a:t>工资</a:t>
            </a:r>
          </a:p>
          <a:p>
            <a:pPr marL="0" marR="0">
              <a:lnSpc>
                <a:spcPts val="2197"/>
              </a:lnSpc>
              <a:spcBef>
                <a:spcPts val="2866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4000</a:t>
            </a:r>
          </a:p>
          <a:p>
            <a:pPr marL="0" marR="0">
              <a:lnSpc>
                <a:spcPts val="2197"/>
              </a:lnSpc>
              <a:spcBef>
                <a:spcPts val="2900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8000</a:t>
            </a:r>
          </a:p>
          <a:p>
            <a:pPr marL="0" marR="0">
              <a:lnSpc>
                <a:spcPts val="2197"/>
              </a:lnSpc>
              <a:spcBef>
                <a:spcPts val="2902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5000</a:t>
            </a:r>
          </a:p>
          <a:p>
            <a:pPr marL="0" marR="0">
              <a:lnSpc>
                <a:spcPts val="2197"/>
              </a:lnSpc>
              <a:spcBef>
                <a:spcPts val="2902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7500</a:t>
            </a:r>
          </a:p>
          <a:p>
            <a:pPr marL="0" marR="0">
              <a:lnSpc>
                <a:spcPts val="2197"/>
              </a:lnSpc>
              <a:spcBef>
                <a:spcPts val="2902"/>
              </a:spcBef>
              <a:spcAft>
                <a:spcPct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12000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45219" y="1468643"/>
            <a:ext cx="801928" cy="1243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4">
                <a:solidFill>
                  <a:srgbClr val="FFFFFF"/>
                </a:solidFill>
                <a:latin typeface="TNHSAG+å®ä½"/>
                <a:cs typeface="TNHSAG+å®ä½"/>
              </a:rPr>
              <a:t>年龄</a:t>
            </a:r>
          </a:p>
          <a:p>
            <a:pPr marL="0" marR="0">
              <a:lnSpc>
                <a:spcPts val="2197"/>
              </a:lnSpc>
              <a:spcBef>
                <a:spcPts val="2866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8785" y="1468643"/>
            <a:ext cx="801623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spc="12">
                <a:solidFill>
                  <a:srgbClr val="FFFFFF"/>
                </a:solidFill>
                <a:latin typeface="TNHSAG+å®ä½"/>
                <a:cs typeface="TNHSAG+å®ä½"/>
              </a:rPr>
              <a:t>额度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598785" y="2090563"/>
            <a:ext cx="922213" cy="3212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20000</a:t>
            </a:r>
          </a:p>
          <a:p>
            <a:pPr marL="0" marR="0">
              <a:lnSpc>
                <a:spcPts val="2197"/>
              </a:lnSpc>
              <a:spcBef>
                <a:spcPts val="290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70000</a:t>
            </a:r>
          </a:p>
          <a:p>
            <a:pPr marL="0" marR="0">
              <a:lnSpc>
                <a:spcPts val="2197"/>
              </a:lnSpc>
              <a:spcBef>
                <a:spcPts val="290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35000</a:t>
            </a:r>
          </a:p>
          <a:p>
            <a:pPr marL="0" marR="0">
              <a:lnSpc>
                <a:spcPts val="2197"/>
              </a:lnSpc>
              <a:spcBef>
                <a:spcPts val="290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50000</a:t>
            </a:r>
          </a:p>
          <a:p>
            <a:pPr marL="0" marR="0">
              <a:lnSpc>
                <a:spcPts val="2197"/>
              </a:lnSpc>
              <a:spcBef>
                <a:spcPts val="2902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85000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31036" y="2320418"/>
            <a:ext cx="4767076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AMPPV+å¾®è½¯é�»"/>
                <a:cs typeface="DAMPPV+å¾®è½¯é�»"/>
              </a:rPr>
              <a:t>数据：工资和年龄（</a:t>
            </a:r>
            <a:r>
              <a:rPr sz="2400">
                <a:solidFill>
                  <a:srgbClr val="000000"/>
                </a:solidFill>
                <a:latin typeface="LBOWVM+å¾®è½¯é�»"/>
                <a:cs typeface="LBOWVM+å¾®è½¯é�»"/>
              </a:rPr>
              <a:t>2</a:t>
            </a:r>
            <a:r>
              <a:rPr sz="2400">
                <a:solidFill>
                  <a:srgbClr val="000000"/>
                </a:solidFill>
                <a:latin typeface="DAMPPV+å¾®è½¯é�»"/>
                <a:cs typeface="DAMPPV+å¾®è½¯é�»"/>
              </a:rPr>
              <a:t>个特征）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45219" y="2738010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30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31036" y="3242125"/>
            <a:ext cx="665988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AMPPV+å¾®è½¯é�»"/>
                <a:cs typeface="DAMPPV+å¾®è½¯é�»"/>
              </a:rPr>
              <a:t>目标：预测银行会贷款给我多少钱（标签）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45219" y="3385710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28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245219" y="403340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33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31036" y="4259903"/>
            <a:ext cx="7010400" cy="122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AMPPV+å¾®è½¯é�»"/>
                <a:cs typeface="DAMPPV+å¾®è½¯é�»"/>
              </a:rPr>
              <a:t>考虑：工资和年龄都会影响最终银行贷款的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AMPPV+å¾®è½¯é�»"/>
                <a:cs typeface="DAMPPV+å¾®è½¯é�»"/>
              </a:rPr>
              <a:t>结果那么它们各自有多大的影响呢？（参数）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45219" y="4681109"/>
            <a:ext cx="57462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Calibri"/>
                <a:cs typeface="Calibri"/>
              </a:rPr>
              <a:t>40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GDVGUP+å®ä½"/>
                <a:cs typeface="GDVGUP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6773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BVRDW+å¾®è½¯é�»"/>
                <a:cs typeface="SBVRDW+å¾®è½¯é�»"/>
              </a:rPr>
              <a:t>评估方法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07429" y="1905323"/>
            <a:ext cx="2590800" cy="1725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BVRDW+å¾®è½¯é�»"/>
                <a:cs typeface="SBVRDW+å¾®è½¯é�»"/>
              </a:rPr>
              <a:t>（残差平方和）</a:t>
            </a:r>
          </a:p>
          <a:p>
            <a:pPr marL="0" marR="0">
              <a:lnSpc>
                <a:spcPts val="3167"/>
              </a:lnSpc>
              <a:spcBef>
                <a:spcPts val="360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BVRDW+å¾®è½¯é�»"/>
                <a:cs typeface="SBVRDW+å¾®è½¯é�»"/>
              </a:rPr>
              <a:t>（类似方差项）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2320418"/>
            <a:ext cx="3167430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BVRDW+å¾®è½¯é�»"/>
                <a:cs typeface="SBVRDW+å¾®è½¯é�»"/>
              </a:rPr>
              <a:t>最常用的评估项</a:t>
            </a:r>
            <a:r>
              <a:rPr sz="2400" spc="153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BVRDW+å¾®è½¯é�»"/>
                <a:cs typeface="SBVRDW+å¾®è½¯é�»"/>
              </a:rPr>
              <a:t>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2224" y="3851090"/>
            <a:ext cx="65149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BVRDW+å¾®è½¯é�»"/>
                <a:cs typeface="SBVRDW+å¾®è½¯é�»"/>
              </a:rPr>
              <a:t>的取值越接近于</a:t>
            </a:r>
            <a:r>
              <a:rPr sz="2400">
                <a:solidFill>
                  <a:srgbClr val="000000"/>
                </a:solidFill>
                <a:latin typeface="MCIBKL+å¾®è½¯é�»"/>
                <a:cs typeface="MCIBKL+å¾®è½¯é�»"/>
              </a:rPr>
              <a:t>1</a:t>
            </a:r>
            <a:r>
              <a:rPr sz="2400">
                <a:solidFill>
                  <a:srgbClr val="000000"/>
                </a:solidFill>
                <a:latin typeface="SBVRDW+å¾®è½¯é�»"/>
                <a:cs typeface="SBVRDW+å¾®è½¯é�»"/>
              </a:rPr>
              <a:t>我们认为模型拟合的越好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EEWHWL+å®ä½"/>
                <a:cs typeface="EEWHWL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6773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VWVNP+å¾®è½¯é�»"/>
                <a:cs typeface="HVWVNP+å¾®è½¯é�»"/>
              </a:rPr>
              <a:t>梯度下降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9464040" cy="122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VWVNP+å¾®è½¯é�»"/>
                <a:cs typeface="HVWVNP+å¾®è½¯é�»"/>
              </a:rPr>
              <a:t>引入：当我们得到了一个目标函数后，如何进行求解？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VWVNP+å¾®è½¯é�»"/>
                <a:cs typeface="HVWVNP+å¾®è½¯é�»"/>
              </a:rPr>
              <a:t>直接求解？（并不一定可解，线性回归可以当做是一个特例）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851090"/>
            <a:ext cx="10515600" cy="122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VWVNP+å¾®è½¯é�»"/>
                <a:cs typeface="HVWVNP+å¾®è½¯é�»"/>
              </a:rPr>
              <a:t>常规套路：机器学习的套路就是我交给机器一堆数据，然后告诉它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VWVNP+å¾®è½¯é�»"/>
                <a:cs typeface="HVWVNP+å¾®è½¯é�»"/>
              </a:rPr>
              <a:t>什么样的学习方式是对的（目标函数），然后让它朝着这个方向去做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5315662"/>
            <a:ext cx="10175242" cy="122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VWVNP+å¾®è½¯é�»"/>
                <a:cs typeface="HVWVNP+å¾®è½¯é�»"/>
              </a:rPr>
              <a:t>如何优化：一口吃不成个胖子，我们要静悄悄的一步步的完成迭代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HVWVNP+å¾®è½¯é�»"/>
                <a:cs typeface="HVWVNP+å¾®è½¯é�»"/>
              </a:rPr>
              <a:t>（每次优化一点点，累积起来就是个大成绩了）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RFUDUP+å®ä½"/>
                <a:cs typeface="RFUDUP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6773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梯度下降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982724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目标函数：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502094"/>
            <a:ext cx="7360919" cy="122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寻找山谷的最低点，也就是我们的目标函数终点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（什么样的参数能使得目标函数达到极值点）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668335"/>
            <a:ext cx="7074574" cy="1957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下山分几步走呢？（更新参数）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（</a:t>
            </a:r>
            <a:r>
              <a:rPr sz="2400">
                <a:solidFill>
                  <a:srgbClr val="000000"/>
                </a:solidFill>
                <a:latin typeface="MKINVQ+å¾®è½¯é�»"/>
                <a:cs typeface="MKINVQ+å¾®è½¯é�»"/>
              </a:rPr>
              <a:t>1</a:t>
            </a: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）：找到当前最合适的方向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（</a:t>
            </a:r>
            <a:r>
              <a:rPr sz="2400">
                <a:solidFill>
                  <a:srgbClr val="000000"/>
                </a:solidFill>
                <a:latin typeface="MKINVQ+å¾®è½¯é�»"/>
                <a:cs typeface="MKINVQ+å¾®è½¯é�»"/>
              </a:rPr>
              <a:t>2</a:t>
            </a: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）：走那么一小步，走快了该”跌倒</a:t>
            </a:r>
            <a:r>
              <a:rPr sz="2400" spc="8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”了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（</a:t>
            </a:r>
            <a:r>
              <a:rPr sz="2400">
                <a:solidFill>
                  <a:srgbClr val="000000"/>
                </a:solidFill>
                <a:latin typeface="MKINVQ+å¾®è½¯é�»"/>
                <a:cs typeface="MKINVQ+å¾®è½¯é�»"/>
              </a:rPr>
              <a:t>3</a:t>
            </a:r>
            <a:r>
              <a:rPr sz="2400">
                <a:solidFill>
                  <a:srgbClr val="000000"/>
                </a:solidFill>
                <a:latin typeface="SUEWBD+å¾®è½¯é�»"/>
                <a:cs typeface="SUEWBD+å¾®è½¯é�»"/>
              </a:rPr>
              <a:t>）：按照方向与步伐去更新我们的参数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KSBJPQ+å®ä½"/>
                <a:cs typeface="KSBJPQ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350835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CGTFF+å¾®è½¯é�»"/>
                <a:cs typeface="VCGTFF+å¾®è½¯é�»"/>
              </a:rPr>
              <a:t>梯度下降，目标函数：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2592933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CGTFF+å¾®è½¯é�»"/>
                <a:cs typeface="VCGTFF+å¾®è½¯é�»"/>
              </a:rPr>
              <a:t>批量梯度下降：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052514"/>
            <a:ext cx="946404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CGTFF+å¾®è½¯é�»"/>
                <a:cs typeface="VCGTFF+å¾®è½¯é�»"/>
              </a:rPr>
              <a:t>（容易得到最优解，但是由于每次考虑所有样本，速度很慢）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3851090"/>
            <a:ext cx="259105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CGTFF+å¾®è½¯é�»"/>
                <a:cs typeface="VCGTFF+å¾®è½¯é�»"/>
              </a:rPr>
              <a:t>随机梯度下降：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1036" y="4582991"/>
            <a:ext cx="10515600" cy="15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CGTFF+å¾®è½¯é�»"/>
                <a:cs typeface="VCGTFF+å¾®è½¯é�»"/>
              </a:rPr>
              <a:t>（每次找一个样本，迭代速度快，但不一定每次都朝着收敛的方向）</a:t>
            </a:r>
          </a:p>
          <a:p>
            <a:pPr marL="0" marR="0">
              <a:lnSpc>
                <a:spcPts val="3170"/>
              </a:lnSpc>
              <a:spcBef>
                <a:spcPts val="255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CGTFF+å¾®è½¯é�»"/>
                <a:cs typeface="VCGTFF+å¾®è½¯é�»"/>
              </a:rPr>
              <a:t>小批量梯度下降法：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31036" y="6047809"/>
            <a:ext cx="70104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CGTFF+å¾®è½¯é�»"/>
                <a:cs typeface="VCGTFF+å¾®è½¯é�»"/>
              </a:rPr>
              <a:t>（每次更新选择一小部分数据来算，实用！）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DJQVAF+å®ä½"/>
                <a:cs typeface="DJQVAF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6773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梯度下降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8771761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学习率（步长）：对结果会产生巨大的影响，一般小一些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399097"/>
            <a:ext cx="52578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如何选择：从小的时候，不行再小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561909"/>
            <a:ext cx="6346157" cy="122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批处理数量：</a:t>
            </a:r>
            <a:r>
              <a:rPr sz="2400">
                <a:solidFill>
                  <a:srgbClr val="000000"/>
                </a:solidFill>
                <a:latin typeface="LREFSE+å¾®è½¯é�»"/>
                <a:cs typeface="LREFSE+å¾®è½¯é�»"/>
              </a:rPr>
              <a:t>32</a:t>
            </a: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，</a:t>
            </a:r>
            <a:r>
              <a:rPr sz="2400">
                <a:solidFill>
                  <a:srgbClr val="000000"/>
                </a:solidFill>
                <a:latin typeface="LREFSE+å¾®è½¯é�»"/>
                <a:cs typeface="LREFSE+å¾®è½¯é�»"/>
              </a:rPr>
              <a:t>64</a:t>
            </a: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，</a:t>
            </a:r>
            <a:r>
              <a:rPr sz="2400">
                <a:solidFill>
                  <a:srgbClr val="000000"/>
                </a:solidFill>
                <a:latin typeface="LREFSE+å¾®è½¯é�»"/>
                <a:cs typeface="LREFSE+å¾®è½¯é�»"/>
              </a:rPr>
              <a:t>128</a:t>
            </a: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都可以，很多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FCRAI+å¾®è½¯é�»"/>
                <a:cs typeface="IFCRAI+å¾®è½¯é�»"/>
              </a:rPr>
              <a:t>时候还得考虑内存和效率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OEEDDM+å®ä½"/>
                <a:cs typeface="OEEDDM+å®ä½"/>
              </a:rPr>
              <a:t>逻辑回归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3173337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UPLLFQ+å¾®è½¯é�»"/>
                <a:cs typeface="UPLLFQ+å¾®è½¯é�»"/>
              </a:rPr>
              <a:t>Logistic 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6666539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WRUDBH+å¾®è½¯é�»"/>
                <a:cs typeface="WRUDBH+å¾®è½¯é�»"/>
              </a:rPr>
              <a:t>目的：分类还是回归？经典的二分类算法！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399097"/>
            <a:ext cx="1016508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RUDBH+å¾®è½¯é�»"/>
                <a:cs typeface="WRUDBH+å¾®è½¯é�»"/>
              </a:rPr>
              <a:t>机器学习算法选择：先逻辑回归再用复杂的，能简单还是用简单的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561909"/>
            <a:ext cx="595884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RUDBH+å¾®è½¯é�»"/>
                <a:cs typeface="WRUDBH+å¾®è½¯é�»"/>
              </a:rPr>
              <a:t>逻辑回归的决策边界：可以是非线性的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MIPQCO+å®ä½"/>
                <a:cs typeface="MIPQCO+å®ä½"/>
              </a:rPr>
              <a:t>逻辑回归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2365502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EUTJCL+å¾®è½¯é�»"/>
                <a:cs typeface="EUTJCL+å¾®è½¯é�»"/>
              </a:rPr>
              <a:t>Sigmoid</a:t>
            </a:r>
            <a:r>
              <a:rPr sz="2400" spc="16" dirty="0">
                <a:solidFill>
                  <a:srgbClr val="000000"/>
                </a:solidFill>
                <a:latin typeface="EUTJCL+å¾®è½¯é�»"/>
                <a:cs typeface="EUTJCL+å¾®è½¯é�»"/>
              </a:rPr>
              <a:t> </a:t>
            </a:r>
            <a:r>
              <a:rPr sz="2400" dirty="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372514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公式：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399097"/>
            <a:ext cx="5286917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自变量取值为任意实数，值域</a:t>
            </a:r>
            <a:r>
              <a:rPr sz="2400" dirty="0">
                <a:solidFill>
                  <a:srgbClr val="000000"/>
                </a:solidFill>
                <a:latin typeface="EUTJCL+å¾®è½¯é�»"/>
                <a:cs typeface="EUTJCL+å¾®è½¯é�»"/>
              </a:rPr>
              <a:t>[0,1]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561909"/>
            <a:ext cx="10958716" cy="1591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解释：将任意的输入映射到了</a:t>
            </a:r>
            <a:r>
              <a:rPr sz="2400">
                <a:solidFill>
                  <a:srgbClr val="000000"/>
                </a:solidFill>
                <a:latin typeface="EUTJCL+å¾®è½¯é�»"/>
                <a:cs typeface="EUTJCL+å¾®è½¯é�»"/>
              </a:rPr>
              <a:t>[0,1]</a:t>
            </a:r>
            <a:r>
              <a:rPr sz="240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区间</a:t>
            </a:r>
          </a:p>
          <a:p>
            <a:pPr marL="0" marR="0">
              <a:lnSpc>
                <a:spcPts val="2879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我们在线性回归中可以得到一个预测值，再将该值映射到</a:t>
            </a:r>
            <a:r>
              <a:rPr sz="2400">
                <a:solidFill>
                  <a:srgbClr val="000000"/>
                </a:solidFill>
                <a:latin typeface="EUTJCL+å¾®è½¯é�»"/>
                <a:cs typeface="EUTJCL+å¾®è½¯é�»"/>
              </a:rPr>
              <a:t>Sigmoid</a:t>
            </a:r>
            <a:r>
              <a:rPr sz="2400" spc="28">
                <a:solidFill>
                  <a:srgbClr val="000000"/>
                </a:solidFill>
                <a:latin typeface="EUTJCL+å¾®è½¯é�»"/>
                <a:cs typeface="EUTJCL+å¾®è½¯é�»"/>
              </a:rPr>
              <a:t> </a:t>
            </a:r>
            <a:r>
              <a:rPr sz="240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函数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HEWDH+å¾®è½¯é�»"/>
                <a:cs typeface="QHEWDH+å¾®è½¯é�»"/>
              </a:rPr>
              <a:t>中这样就完成了由值到概率的转换，也就是分类任务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GITMTE+å®ä½"/>
                <a:cs typeface="GITMTE+å®ä½"/>
              </a:rPr>
              <a:t>逻辑回归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2365502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Sigmoid</a:t>
            </a:r>
            <a:r>
              <a:rPr sz="2400" spc="16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 </a:t>
            </a: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982724" cy="1591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预测函数：</a:t>
            </a:r>
          </a:p>
          <a:p>
            <a:pPr marL="0" marR="0">
              <a:lnSpc>
                <a:spcPts val="3167"/>
              </a:lnSpc>
              <a:spcBef>
                <a:spcPts val="2544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其中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4276286"/>
            <a:ext cx="19812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分类任务：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6527" y="4276286"/>
            <a:ext cx="13716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整合：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1036" y="5242180"/>
            <a:ext cx="8206696" cy="122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解释：对于二分类任务（</a:t>
            </a:r>
            <a:r>
              <a:rPr sz="2400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0</a:t>
            </a: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，</a:t>
            </a:r>
            <a:r>
              <a:rPr sz="2400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1</a:t>
            </a: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），整合后</a:t>
            </a:r>
            <a:r>
              <a:rPr sz="2400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y</a:t>
            </a: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取</a:t>
            </a:r>
            <a:r>
              <a:rPr sz="2400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0</a:t>
            </a: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只保留</a:t>
            </a:r>
          </a:p>
          <a:p>
            <a:pPr marL="5576951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y</a:t>
            </a: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取</a:t>
            </a:r>
            <a:r>
              <a:rPr sz="2400">
                <a:solidFill>
                  <a:srgbClr val="000000"/>
                </a:solidFill>
                <a:latin typeface="OJISST+å¾®è½¯é�»"/>
                <a:cs typeface="OJISST+å¾®è½¯é�»"/>
              </a:rPr>
              <a:t>1</a:t>
            </a:r>
            <a:r>
              <a:rPr sz="2400">
                <a:solidFill>
                  <a:srgbClr val="000000"/>
                </a:solidFill>
                <a:latin typeface="JTSLQB+å¾®è½¯é�»"/>
                <a:cs typeface="JTSLQB+å¾®è½¯é�»"/>
              </a:rPr>
              <a:t>只保留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NWHDWL+å®ä½"/>
                <a:cs typeface="NWHDWL+å®ä½"/>
              </a:rPr>
              <a:t>逻辑回归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3173337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MCUHHA+å¾®è½¯é�»"/>
                <a:cs typeface="MCUHHA+å¾®è½¯é�»"/>
              </a:rPr>
              <a:t>Logistic 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982724" cy="1938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CURSQ+å¾®è½¯é�»"/>
                <a:cs typeface="PCURSQ+å¾®è½¯é�»"/>
              </a:rPr>
              <a:t>似然函数：</a:t>
            </a:r>
          </a:p>
          <a:p>
            <a:pPr marL="0" marR="0">
              <a:lnSpc>
                <a:spcPts val="3167"/>
              </a:lnSpc>
              <a:spcBef>
                <a:spcPts val="5323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CURSQ+å¾®è½¯é�»"/>
                <a:cs typeface="PCURSQ+å¾®è½¯é�»"/>
              </a:rPr>
              <a:t>对数似然：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4561909"/>
            <a:ext cx="52578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CURSQ+å¾®è½¯é�»"/>
                <a:cs typeface="PCURSQ+å¾®è½¯é�»"/>
              </a:rPr>
              <a:t>此时应用梯度上升求最大值，引入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85709" y="4561909"/>
            <a:ext cx="32004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CURSQ+å¾®è½¯é�»"/>
                <a:cs typeface="PCURSQ+å¾®è½¯é�»"/>
              </a:rPr>
              <a:t>转换为梯度下降任务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MLUOFV+å®ä½"/>
                <a:cs typeface="MLUOFV+å®ä½"/>
              </a:rPr>
              <a:t>逻辑回归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982419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WJLFLH+å¾®è½¯é�»"/>
                <a:cs typeface="WJLFLH+å¾®è½¯é�»"/>
              </a:rPr>
              <a:t>求导过程：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HUGMMQ+å®ä½"/>
                <a:cs typeface="HUGMMQ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6773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EDCRT+å¾®è½¯é�»"/>
                <a:cs typeface="PEDCRT+å¾®è½¯é�»"/>
              </a:rPr>
              <a:t>通俗解释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6562545" cy="122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PLDJI+å¾®è½¯é�»"/>
                <a:cs typeface="TPLDJI+å¾®è½¯é�»"/>
              </a:rPr>
              <a:t>X1,X2</a:t>
            </a:r>
            <a:r>
              <a:rPr sz="2400">
                <a:solidFill>
                  <a:srgbClr val="000000"/>
                </a:solidFill>
                <a:latin typeface="PEDCRT+å¾®è½¯é�»"/>
                <a:cs typeface="PEDCRT+å¾®è½¯é�»"/>
              </a:rPr>
              <a:t>就是我们的两个特征（年龄，工资）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TPLDJI+å¾®è½¯é�»"/>
                <a:cs typeface="TPLDJI+å¾®è½¯é�»"/>
              </a:rPr>
              <a:t>Y</a:t>
            </a:r>
            <a:r>
              <a:rPr sz="2400">
                <a:solidFill>
                  <a:srgbClr val="000000"/>
                </a:solidFill>
                <a:latin typeface="PEDCRT+å¾®è½¯é�»"/>
                <a:cs typeface="PEDCRT+å¾®è½¯é�»"/>
              </a:rPr>
              <a:t>是银行最终会借给我们多少钱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678624"/>
            <a:ext cx="6309360" cy="122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EDCRT+å¾®è½¯é�»"/>
                <a:cs typeface="PEDCRT+å¾®è½¯é�»"/>
              </a:rPr>
              <a:t>找到最合适的一条线（想象一个高维）来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PEDCRT+å¾®è½¯é�»"/>
                <a:cs typeface="PEDCRT+å¾®è½¯é�»"/>
              </a:rPr>
              <a:t>最好的拟合我们的数据点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VTGAVF+å®ä½"/>
                <a:cs typeface="VTGAVF+å®ä½"/>
              </a:rPr>
              <a:t>逻辑回归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3173337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PMLQOL+å¾®è½¯é�»"/>
                <a:cs typeface="PMLQOL+å¾®è½¯é�»"/>
              </a:rPr>
              <a:t>Logistic regression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982724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BOKGN+å¾®è½¯é�»"/>
                <a:cs typeface="JBOKGN+å¾®è½¯é�»"/>
              </a:rPr>
              <a:t>参数更新：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702686"/>
            <a:ext cx="2914872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JBOKGN+å¾®è½¯é�»"/>
                <a:cs typeface="JBOKGN+å¾®è½¯é�»"/>
              </a:rPr>
              <a:t>多分类的</a:t>
            </a:r>
            <a:r>
              <a:rPr sz="2400" dirty="0">
                <a:solidFill>
                  <a:srgbClr val="000000"/>
                </a:solidFill>
                <a:latin typeface="PMLQOL+å¾®è½¯é�»"/>
                <a:cs typeface="PMLQOL+å¾®è½¯é�»"/>
              </a:rPr>
              <a:t>softmax: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5282456"/>
            <a:ext cx="595884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JBOKGN+å¾®è½¯é�»"/>
                <a:cs typeface="JBOKGN+å¾®è½¯é�»"/>
              </a:rPr>
              <a:t>总结：逻辑回归真的真的很好很好用！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SBJFCH+å®ä½"/>
                <a:cs typeface="SBJFCH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67731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数学来了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61947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假设</a:t>
            </a:r>
            <a:r>
              <a:rPr sz="2400" spc="29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是年龄的参数，</a:t>
            </a:r>
            <a:r>
              <a:rPr sz="2400" spc="2247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是工资的参数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678624"/>
            <a:ext cx="2738628" cy="1225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拟合的平面：</a:t>
            </a:r>
          </a:p>
          <a:p>
            <a:pPr marL="0" marR="0">
              <a:lnSpc>
                <a:spcPts val="288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（</a:t>
            </a:r>
            <a:r>
              <a:rPr sz="2400" spc="2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是偏置项）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5036127"/>
            <a:ext cx="13716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OHIWE+å¾®è½¯é�»"/>
                <a:cs typeface="QOHIWE+å¾®è½¯é�»"/>
              </a:rPr>
              <a:t>整合：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RAKBNH+å®ä½"/>
                <a:cs typeface="RAKBNH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06710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MAOFO+å¾®è½¯é�»"/>
                <a:cs typeface="VMAOFO+å¾®è½¯é�»"/>
              </a:rPr>
              <a:t>误差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6315668" cy="122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MAOFO+å¾®è½¯é�»"/>
                <a:cs typeface="VMAOFO+å¾®è½¯é�»"/>
              </a:rPr>
              <a:t>真实值和预测值之间肯定是要存在差异的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MAOFO+å¾®è½¯é�»"/>
                <a:cs typeface="VMAOFO+å¾®è½¯é�»"/>
              </a:rPr>
              <a:t>（用</a:t>
            </a:r>
            <a:r>
              <a:rPr sz="2400" spc="22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VMAOFO+å¾®è½¯é�»"/>
                <a:cs typeface="VMAOFO+å¾®è½¯é�»"/>
              </a:rPr>
              <a:t>来表示该误差）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678624"/>
            <a:ext cx="25908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VMAOFO+å¾®è½¯é�»"/>
                <a:cs typeface="VMAOFO+å¾®è½¯é�»"/>
              </a:rPr>
              <a:t>对于每个样本：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BCHKMG+å®ä½"/>
                <a:cs typeface="BCHKMG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06710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误差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5985860" cy="122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误差</a:t>
            </a:r>
            <a:r>
              <a:rPr sz="2400" spc="36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是独立并且具有相同的分布，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并且服从均值为</a:t>
            </a:r>
            <a:r>
              <a:rPr sz="2400" dirty="0">
                <a:solidFill>
                  <a:srgbClr val="000000"/>
                </a:solidFill>
                <a:latin typeface="HNPCTC+å¾®è½¯é�»"/>
                <a:cs typeface="HNPCTC+å¾®è½¯é�»"/>
              </a:rPr>
              <a:t>0</a:t>
            </a:r>
            <a:r>
              <a:rPr sz="2400" dirty="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方差为</a:t>
            </a:r>
            <a:r>
              <a:rPr sz="2400" spc="29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的高斯分布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514032"/>
            <a:ext cx="665988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独立：张三和李四一起来贷款，他俩没关系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4414716"/>
            <a:ext cx="665988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同分布：他俩都来得是我们假定的这家银行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33195" y="5314747"/>
            <a:ext cx="10175242" cy="122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高斯分布：银行可能会多给，也可能会少给，但是绝大多数情况下</a:t>
            </a:r>
          </a:p>
          <a:p>
            <a:pPr marL="0" marR="0">
              <a:lnSpc>
                <a:spcPts val="2882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IWTDSK+å¾®è½¯é�»"/>
                <a:cs typeface="IWTDSK+å¾®è½¯é�»"/>
              </a:rPr>
              <a:t>这个浮动不会太大，极小情况下浮动会比较大，符合正常情况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OJIHRS+å®ä½"/>
                <a:cs typeface="OJIHRS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06710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误差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2592933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预测值与误差：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14990" y="2320418"/>
            <a:ext cx="1287779" cy="2257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（</a:t>
            </a:r>
            <a:r>
              <a:rPr sz="2400">
                <a:solidFill>
                  <a:srgbClr val="000000"/>
                </a:solidFill>
                <a:latin typeface="HHULHH+å¾®è½¯é�»"/>
                <a:cs typeface="HHULHH+å¾®è½¯é�»"/>
              </a:rPr>
              <a:t>1</a:t>
            </a: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）</a:t>
            </a:r>
          </a:p>
          <a:p>
            <a:pPr marL="42671" marR="0">
              <a:lnSpc>
                <a:spcPts val="3167"/>
              </a:lnSpc>
              <a:spcBef>
                <a:spcPts val="7836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（</a:t>
            </a:r>
            <a:r>
              <a:rPr sz="2400">
                <a:solidFill>
                  <a:srgbClr val="000000"/>
                </a:solidFill>
                <a:latin typeface="HHULHH+å¾®è½¯é�»"/>
                <a:cs typeface="HHULHH+å¾®è½¯é�»"/>
              </a:rPr>
              <a:t>2</a:t>
            </a: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1036" y="3718248"/>
            <a:ext cx="3856012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由于误差服从高斯分布：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3157" y="5190051"/>
            <a:ext cx="3916307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将（</a:t>
            </a:r>
            <a:r>
              <a:rPr sz="2400">
                <a:solidFill>
                  <a:srgbClr val="000000"/>
                </a:solidFill>
                <a:latin typeface="HHULHH+å¾®è½¯é�»"/>
                <a:cs typeface="HHULHH+å¾®è½¯é�»"/>
              </a:rPr>
              <a:t>1</a:t>
            </a: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）式带入（</a:t>
            </a:r>
            <a:r>
              <a:rPr sz="2400">
                <a:solidFill>
                  <a:srgbClr val="000000"/>
                </a:solidFill>
                <a:latin typeface="HHULHH+å¾®è½¯é�»"/>
                <a:cs typeface="HHULHH+å¾®è½¯é�»"/>
              </a:rPr>
              <a:t>2</a:t>
            </a:r>
            <a:r>
              <a:rPr sz="2400">
                <a:solidFill>
                  <a:srgbClr val="000000"/>
                </a:solidFill>
                <a:latin typeface="DQVANG+å¾®è½¯é�»"/>
                <a:cs typeface="DQVANG+å¾®è½¯é�»"/>
              </a:rPr>
              <a:t>）式：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AJVPQI+å®ä½"/>
                <a:cs typeface="AJVPQI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06710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COLUF+å¾®è½¯é�»"/>
                <a:cs typeface="DCOLUF+å¾®è½¯é�»"/>
              </a:rPr>
              <a:t>误差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982724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DCOLUF+å¾®è½¯é�»"/>
                <a:cs typeface="DCOLUF+å¾®è½¯é�»"/>
              </a:rPr>
              <a:t>似然函数：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036" y="3052514"/>
            <a:ext cx="841248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COLUF+å¾®è½¯é�»"/>
                <a:cs typeface="DCOLUF+å¾®è½¯é�»"/>
              </a:rPr>
              <a:t>解释：什么样的参数跟我们的数据组合后恰好是真实值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50848" y="4395539"/>
            <a:ext cx="19812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COLUF+å¾®è½¯é�»"/>
                <a:cs typeface="DCOLUF+å¾®è½¯é�»"/>
              </a:rPr>
              <a:t>对数似然：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50848" y="5127313"/>
            <a:ext cx="981456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DCOLUF+å¾®è½¯é�»"/>
                <a:cs typeface="DCOLUF+å¾®è½¯é�»"/>
              </a:rPr>
              <a:t>解释：乘法难解，加法就容易了，对数里面乘法可以转换成加法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DVGDRP+å®ä½"/>
                <a:cs typeface="DVGDRP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06710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PWEDK+å¾®è½¯é�»"/>
                <a:cs typeface="CPWEDK+å¾®è½¯é�»"/>
              </a:rPr>
              <a:t>误差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982724" cy="85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PWEDK+å¾®è½¯é�»"/>
                <a:cs typeface="CPWEDK+å¾®è½¯é�»"/>
              </a:rPr>
              <a:t>展开化简：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50848" y="4395539"/>
            <a:ext cx="771144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CPWEDK+å¾®è½¯é�»"/>
                <a:cs typeface="CPWEDK+å¾®è½¯é�»"/>
              </a:rPr>
              <a:t>目标：让似然函数（对数变换后也一样）越大越好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13146" y="5493073"/>
            <a:ext cx="2590800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CPWEDK+å¾®è½¯é�»"/>
                <a:cs typeface="CPWEDK+å¾®è½¯é�»"/>
              </a:rPr>
              <a:t>（最小二乘法）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12198350" cy="68643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156" y="147359"/>
            <a:ext cx="3773119" cy="1714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02"/>
              </a:lnSpc>
              <a:spcBef>
                <a:spcPct val="0"/>
              </a:spcBef>
              <a:spcAft>
                <a:spcPct val="0"/>
              </a:spcAft>
            </a:pPr>
            <a:r>
              <a:rPr sz="5400">
                <a:solidFill>
                  <a:srgbClr val="5B9BD5"/>
                </a:solidFill>
                <a:latin typeface="ACTRHH+å®ä½"/>
                <a:cs typeface="ACTRHH+å®ä½"/>
              </a:rPr>
              <a:t>线性回归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8428" y="1417262"/>
            <a:ext cx="1067104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 smtClean="0">
                <a:solidFill>
                  <a:srgbClr val="000000"/>
                </a:solidFill>
                <a:latin typeface="QQWQKN+å¾®è½¯é�»"/>
                <a:cs typeface="QQWQKN+å¾®è½¯é�»"/>
              </a:rPr>
              <a:t>误差</a:t>
            </a:r>
            <a:endParaRPr sz="2400" dirty="0">
              <a:solidFill>
                <a:srgbClr val="000000"/>
              </a:solidFill>
              <a:latin typeface="QQWQKN+å¾®è½¯é�»"/>
              <a:cs typeface="QQWQKN+å¾®è½¯é�»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1036" y="2320418"/>
            <a:ext cx="1982724" cy="1751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7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QWQKN+å¾®è½¯é�»"/>
                <a:cs typeface="QQWQKN+å¾®è½¯é�»"/>
              </a:rPr>
              <a:t>目标函数：</a:t>
            </a:r>
          </a:p>
          <a:p>
            <a:pPr marL="0" marR="0">
              <a:lnSpc>
                <a:spcPts val="3167"/>
              </a:lnSpc>
              <a:spcBef>
                <a:spcPts val="3807"/>
              </a:spcBef>
              <a:spcAft>
                <a:spcPct val="0"/>
              </a:spcAft>
            </a:pPr>
            <a:r>
              <a:rPr sz="2400">
                <a:solidFill>
                  <a:srgbClr val="000000"/>
                </a:solidFill>
                <a:latin typeface="QQWQKN+å¾®è½¯é�»"/>
                <a:cs typeface="QQWQKN+å¾®è½¯é�»"/>
              </a:rPr>
              <a:t>求偏导：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47800" y="5630538"/>
            <a:ext cx="2159942" cy="859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67"/>
              </a:lnSpc>
              <a:spcBef>
                <a:spcPct val="0"/>
              </a:spcBef>
              <a:spcAft>
                <a:spcPct val="0"/>
              </a:spcAft>
            </a:pPr>
            <a:r>
              <a:rPr sz="2400" dirty="0">
                <a:solidFill>
                  <a:srgbClr val="000000"/>
                </a:solidFill>
                <a:latin typeface="QQWQKN+å¾®è½¯é�»"/>
                <a:cs typeface="QQWQKN+å¾®è½¯é�»"/>
              </a:rPr>
              <a:t>偏导等于</a:t>
            </a:r>
            <a:r>
              <a:rPr sz="2400" dirty="0">
                <a:solidFill>
                  <a:srgbClr val="000000"/>
                </a:solidFill>
                <a:latin typeface="JOSNIU+å¾®è½¯é�»"/>
                <a:cs typeface="JOSNIU+å¾®è½¯é�»"/>
              </a:rPr>
              <a:t>0</a:t>
            </a:r>
            <a:r>
              <a:rPr sz="2400" dirty="0">
                <a:solidFill>
                  <a:srgbClr val="000000"/>
                </a:solidFill>
                <a:latin typeface="QQWQKN+å¾®è½¯é�»"/>
                <a:cs typeface="QQWQKN+å¾®è½¯é�»"/>
              </a:rPr>
              <a:t>：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393</Words>
  <Application>Aspose.Slides for .NET</Application>
  <PresentationFormat>自定义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57</vt:i4>
      </vt:variant>
      <vt:variant>
        <vt:lpstr>主题</vt:lpstr>
      </vt:variant>
      <vt:variant>
        <vt:i4>20</vt:i4>
      </vt:variant>
      <vt:variant>
        <vt:lpstr>幻灯片标题</vt:lpstr>
      </vt:variant>
      <vt:variant>
        <vt:i4>20</vt:i4>
      </vt:variant>
    </vt:vector>
  </HeadingPairs>
  <TitlesOfParts>
    <vt:vector size="97" baseType="lpstr">
      <vt:lpstr>Arial</vt:lpstr>
      <vt:lpstr>宋体</vt:lpstr>
      <vt:lpstr>TNHSAG+å®ä½</vt:lpstr>
      <vt:lpstr>DAMPPV+å¾®è½¯é�»</vt:lpstr>
      <vt:lpstr>Calibri</vt:lpstr>
      <vt:lpstr>LBOWVM+å¾®è½¯é�»</vt:lpstr>
      <vt:lpstr>HUGMMQ+å®ä½</vt:lpstr>
      <vt:lpstr>PEDCRT+å¾®è½¯é�»</vt:lpstr>
      <vt:lpstr>TPLDJI+å¾®è½¯é�»</vt:lpstr>
      <vt:lpstr>SBJFCH+å®ä½</vt:lpstr>
      <vt:lpstr>QOHIWE+å¾®è½¯é�»</vt:lpstr>
      <vt:lpstr>Times New Roman</vt:lpstr>
      <vt:lpstr>RAKBNH+å®ä½</vt:lpstr>
      <vt:lpstr>VMAOFO+å¾®è½¯é�»</vt:lpstr>
      <vt:lpstr>BCHKMG+å®ä½</vt:lpstr>
      <vt:lpstr>IWTDSK+å¾®è½¯é�»</vt:lpstr>
      <vt:lpstr>HNPCTC+å¾®è½¯é�»</vt:lpstr>
      <vt:lpstr>OJIHRS+å®ä½</vt:lpstr>
      <vt:lpstr>DQVANG+å¾®è½¯é�»</vt:lpstr>
      <vt:lpstr>HHULHH+å¾®è½¯é�»</vt:lpstr>
      <vt:lpstr>AJVPQI+å®ä½</vt:lpstr>
      <vt:lpstr>DCOLUF+å¾®è½¯é�»</vt:lpstr>
      <vt:lpstr>DVGDRP+å®ä½</vt:lpstr>
      <vt:lpstr>CPWEDK+å¾®è½¯é�»</vt:lpstr>
      <vt:lpstr>ACTRHH+å®ä½</vt:lpstr>
      <vt:lpstr>QQWQKN+å¾®è½¯é�»</vt:lpstr>
      <vt:lpstr>JOSNIU+å¾®è½¯é�»</vt:lpstr>
      <vt:lpstr>GDVGUP+å®ä½</vt:lpstr>
      <vt:lpstr>SBVRDW+å¾®è½¯é�»</vt:lpstr>
      <vt:lpstr>MCIBKL+å¾®è½¯é�»</vt:lpstr>
      <vt:lpstr>EEWHWL+å®ä½</vt:lpstr>
      <vt:lpstr>HVWVNP+å¾®è½¯é�»</vt:lpstr>
      <vt:lpstr>RFUDUP+å®ä½</vt:lpstr>
      <vt:lpstr>SUEWBD+å¾®è½¯é�»</vt:lpstr>
      <vt:lpstr>MKINVQ+å¾®è½¯é�»</vt:lpstr>
      <vt:lpstr>KSBJPQ+å®ä½</vt:lpstr>
      <vt:lpstr>VCGTFF+å¾®è½¯é�»</vt:lpstr>
      <vt:lpstr>DJQVAF+å®ä½</vt:lpstr>
      <vt:lpstr>IFCRAI+å¾®è½¯é�»</vt:lpstr>
      <vt:lpstr>LREFSE+å¾®è½¯é�»</vt:lpstr>
      <vt:lpstr>OEEDDM+å®ä½</vt:lpstr>
      <vt:lpstr>UPLLFQ+å¾®è½¯é�»</vt:lpstr>
      <vt:lpstr>WRUDBH+å¾®è½¯é�»</vt:lpstr>
      <vt:lpstr>MIPQCO+å®ä½</vt:lpstr>
      <vt:lpstr>EUTJCL+å¾®è½¯é�»</vt:lpstr>
      <vt:lpstr>QHEWDH+å¾®è½¯é�»</vt:lpstr>
      <vt:lpstr>GITMTE+å®ä½</vt:lpstr>
      <vt:lpstr>OJISST+å¾®è½¯é�»</vt:lpstr>
      <vt:lpstr>JTSLQB+å¾®è½¯é�»</vt:lpstr>
      <vt:lpstr>NWHDWL+å®ä½</vt:lpstr>
      <vt:lpstr>MCUHHA+å¾®è½¯é�»</vt:lpstr>
      <vt:lpstr>PCURSQ+å¾®è½¯é�»</vt:lpstr>
      <vt:lpstr>MLUOFV+å®ä½</vt:lpstr>
      <vt:lpstr>WJLFLH+å¾®è½¯é�»</vt:lpstr>
      <vt:lpstr>VTGAVF+å®ä½</vt:lpstr>
      <vt:lpstr>PMLQOL+å¾®è½¯é�»</vt:lpstr>
      <vt:lpstr>JBOKGN+å¾®è½¯é�»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Theme 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ruidong</dc:creator>
  <cp:lastModifiedBy>ruidong</cp:lastModifiedBy>
  <cp:revision>5</cp:revision>
  <dcterms:modified xsi:type="dcterms:W3CDTF">2019-03-08T03:57:08Z</dcterms:modified>
</cp:coreProperties>
</file>