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  <p:sldMasterId id="2147483667" r:id="rId10"/>
  </p:sldMasterIdLst>
  <p:sldIdLst>
    <p:sldId id="256" r:id="rId11"/>
    <p:sldId id="260" r:id="rId12"/>
    <p:sldId id="263" r:id="rId13"/>
    <p:sldId id="266" r:id="rId14"/>
    <p:sldId id="269" r:id="rId15"/>
    <p:sldId id="272" r:id="rId16"/>
    <p:sldId id="275" r:id="rId17"/>
    <p:sldId id="278" r:id="rId18"/>
    <p:sldId id="281" r:id="rId19"/>
    <p:sldId id="284" r:id="rId20"/>
  </p:sldIdLst>
  <p:sldSz cx="12192000" cy="6858000"/>
  <p:notesSz cx="12192000" cy="6858000"/>
  <p:embeddedFontLst>
    <p:embeddedFont>
      <p:font typeface="AQNCVH+å®ä½" panose="02010600030101010101" charset="-122"/>
      <p:regular r:id="rId21"/>
    </p:embeddedFont>
    <p:embeddedFont>
      <p:font typeface="BMILIV+å®ä½" panose="02010600030101010101" charset="-122"/>
      <p:regular r:id="rId22"/>
    </p:embeddedFont>
    <p:embeddedFont>
      <p:font typeface="BMMCVP+å¾®è½¯é�»" panose="02010600030101010101" charset="-122"/>
      <p:regular r:id="rId23"/>
    </p:embeddedFont>
    <p:embeddedFont>
      <p:font typeface="CUNEOM+å¾®è½¯é�»" panose="02010600030101010101" charset="-122"/>
      <p:regular r:id="rId24"/>
    </p:embeddedFont>
    <p:embeddedFont>
      <p:font typeface="DQQKDT+å®ä½" panose="02010600030101010101" charset="-122"/>
      <p:regular r:id="rId25"/>
    </p:embeddedFont>
    <p:embeddedFont>
      <p:font typeface="HDOLKR+å¾®è½¯é�»" panose="02010600030101010101" charset="-122"/>
      <p:regular r:id="rId26"/>
    </p:embeddedFont>
    <p:embeddedFont>
      <p:font typeface="HWPHEO+å®ä½" panose="02010600030101010101" charset="-122"/>
      <p:regular r:id="rId27"/>
    </p:embeddedFont>
    <p:embeddedFont>
      <p:font typeface="IEQDMW+å¾®è½¯é�»" panose="02010600030101010101" charset="-122"/>
      <p:regular r:id="rId28"/>
    </p:embeddedFont>
    <p:embeddedFont>
      <p:font typeface="IRERJI+å¾®è½¯é�»" panose="02010600030101010101" charset="-122"/>
      <p:regular r:id="rId29"/>
    </p:embeddedFont>
    <p:embeddedFont>
      <p:font typeface="JNSFRL+å¾®è½¯é�»" panose="02010600030101010101" charset="-122"/>
      <p:regular r:id="rId30"/>
    </p:embeddedFont>
    <p:embeddedFont>
      <p:font typeface="KBEKGE+å¾®è½¯é�»" panose="02010600030101010101" charset="-122"/>
      <p:regular r:id="rId31"/>
    </p:embeddedFont>
    <p:embeddedFont>
      <p:font typeface="KJCJIU+å¾®è½¯é�»" panose="02010600030101010101" charset="-122"/>
      <p:regular r:id="rId32"/>
    </p:embeddedFont>
    <p:embeddedFont>
      <p:font typeface="KTOIDJ+å®ä½" panose="02010600030101010101" charset="-122"/>
      <p:regular r:id="rId33"/>
    </p:embeddedFont>
    <p:embeddedFont>
      <p:font typeface="MWONOM+å¾®è½¯é�»" panose="02010600030101010101" charset="-122"/>
      <p:regular r:id="rId34"/>
    </p:embeddedFont>
    <p:embeddedFont>
      <p:font typeface="NHAORQ+å¾®è½¯é�»" panose="02010600030101010101" charset="-122"/>
      <p:regular r:id="rId35"/>
    </p:embeddedFont>
    <p:embeddedFont>
      <p:font typeface="NUSRDQ+å¾®è½¯é�»" panose="02010600030101010101" charset="-122"/>
      <p:regular r:id="rId36"/>
    </p:embeddedFont>
    <p:embeddedFont>
      <p:font typeface="OHTILR+å¾®è½¯é�»" panose="02010600030101010101" charset="-122"/>
      <p:regular r:id="rId37"/>
    </p:embeddedFont>
    <p:embeddedFont>
      <p:font typeface="OJSRVW+å¾®è½¯é�»" panose="02010600030101010101" charset="-122"/>
      <p:regular r:id="rId38"/>
    </p:embeddedFont>
    <p:embeddedFont>
      <p:font typeface="PTNLWM+å¾®è½¯é�»" panose="02010600030101010101" charset="-122"/>
      <p:regular r:id="rId39"/>
    </p:embeddedFont>
    <p:embeddedFont>
      <p:font typeface="RQGRFB+å¾®è½¯é�»" panose="02010600030101010101" charset="-122"/>
      <p:regular r:id="rId40"/>
    </p:embeddedFont>
    <p:embeddedFont>
      <p:font typeface="TGCPSJ+å¾®è½¯é�»" panose="02010600030101010101" charset="-122"/>
      <p:regular r:id="rId41"/>
    </p:embeddedFont>
    <p:embeddedFont>
      <p:font typeface="UHBJPD+å®ä½" panose="02010600030101010101" charset="-122"/>
      <p:regular r:id="rId42"/>
    </p:embeddedFont>
    <p:embeddedFont>
      <p:font typeface="UICEJD+å®ä½" panose="02010600030101010101" charset="-122"/>
      <p:regular r:id="rId43"/>
    </p:embeddedFont>
    <p:embeddedFont>
      <p:font typeface="UJHNKA+å®ä½" panose="02010600030101010101" charset="-122"/>
      <p:regular r:id="rId44"/>
    </p:embeddedFont>
    <p:embeddedFont>
      <p:font typeface="VGPSRV+å¾®è½¯é�»" panose="02010600030101010101" charset="-122"/>
      <p:regular r:id="rId45"/>
    </p:embeddedFont>
    <p:embeddedFont>
      <p:font typeface="VNSPJQ+å¾®è½¯é�»" panose="02010600030101010101" charset="-122"/>
      <p:regular r:id="rId46"/>
    </p:embeddedFont>
    <p:embeddedFont>
      <p:font typeface="VQPHAC+å®ä½" panose="02010600030101010101" charset="-122"/>
      <p:regular r:id="rId47"/>
    </p:embeddedFont>
    <p:embeddedFont>
      <p:font typeface="VSDMBT+å®ä½" panose="02010600030101010101" charset="-122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custDataLst>
    <p:tags r:id="rId53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2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font" Target="fonts/font30.fntdata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font" Target="fonts/font3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31.fntdata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4464" y="84342"/>
            <a:ext cx="4469231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 spc="-14" dirty="0">
                <a:solidFill>
                  <a:srgbClr val="5B9BD5"/>
                </a:solidFill>
                <a:latin typeface="Calibri"/>
                <a:cs typeface="Calibri"/>
              </a:rPr>
              <a:t>MEAN</a:t>
            </a:r>
            <a:r>
              <a:rPr sz="5400" spc="1130" dirty="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srgbClr val="5B9BD5"/>
                </a:solidFill>
                <a:latin typeface="HWPHEO+å®ä½"/>
                <a:cs typeface="HWPHEO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JSRVW+å¾®è½¯é�»"/>
                <a:cs typeface="OJSRVW+å¾®è½¯é�»"/>
              </a:rPr>
              <a:t>聚类概念：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5263057" cy="174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OJSRVW+å¾®è½¯é�»"/>
                <a:cs typeface="OJSRVW+å¾®è½¯é�»"/>
              </a:rPr>
              <a:t>无监督问题：我们手里没有标签了</a:t>
            </a:r>
          </a:p>
          <a:p>
            <a:pPr marL="0" marR="0">
              <a:lnSpc>
                <a:spcPts val="3167"/>
              </a:lnSpc>
              <a:spcBef>
                <a:spcPts val="3737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OJSRVW+å¾®è½¯é�»"/>
                <a:cs typeface="OJSRVW+å¾®è½¯é�»"/>
              </a:rPr>
              <a:t>聚类：相似的东西分到一组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4146492"/>
            <a:ext cx="420624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OJSRVW+å¾®è½¯é�»"/>
                <a:cs typeface="OJSRVW+å¾®è½¯é�»"/>
              </a:rPr>
              <a:t>难点：如何评估，如何调参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348" y="84342"/>
            <a:ext cx="4715814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Calibri"/>
                <a:cs typeface="Calibri"/>
              </a:rPr>
              <a:t>DBSCA</a:t>
            </a:r>
            <a:r>
              <a:rPr sz="5400" spc="2135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AQNCVH+å®ä½"/>
                <a:cs typeface="AQNCVH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37220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优势：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159196"/>
            <a:ext cx="28956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不需要指定簇个数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4493" y="2698057"/>
            <a:ext cx="4556760" cy="191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可以发现任意形状的簇</a:t>
            </a:r>
          </a:p>
          <a:p>
            <a:pPr marL="0" marR="0">
              <a:lnSpc>
                <a:spcPts val="3167"/>
              </a:lnSpc>
              <a:spcBef>
                <a:spcPts val="83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擅长找到离群点（检测任务）</a:t>
            </a:r>
          </a:p>
          <a:p>
            <a:pPr marL="26543" marR="0">
              <a:lnSpc>
                <a:spcPts val="3170"/>
              </a:lnSpc>
              <a:spcBef>
                <a:spcPts val="1082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两个参数就够了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8428" y="4596961"/>
            <a:ext cx="137220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劣势：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60955" y="4585097"/>
            <a:ext cx="5946089" cy="896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https://www.naftaliharris.com/blog/visualizing-dbscan-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clustering/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31036" y="5294631"/>
            <a:ext cx="5263057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高维数据有些困难（可以做降维）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4493" y="5834144"/>
            <a:ext cx="6659880" cy="1373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参数难以选择（参数对结果的影响非常大）</a:t>
            </a:r>
          </a:p>
          <a:p>
            <a:pPr marL="0" marR="0">
              <a:lnSpc>
                <a:spcPts val="3167"/>
              </a:lnSpc>
              <a:spcBef>
                <a:spcPts val="83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GPSRV+å¾®è½¯é�»"/>
                <a:cs typeface="VGPSRV+å¾®è½¯é�»"/>
              </a:rPr>
              <a:t>Sklearn</a:t>
            </a:r>
            <a:r>
              <a:rPr sz="2400">
                <a:solidFill>
                  <a:srgbClr val="000000"/>
                </a:solidFill>
                <a:latin typeface="IRERJI+å¾®è½¯é�»"/>
                <a:cs typeface="IRERJI+å¾®è½¯é�»"/>
              </a:rPr>
              <a:t>中效率很慢（数据削减策略）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4464" y="84342"/>
            <a:ext cx="4469231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 spc="-14">
                <a:solidFill>
                  <a:srgbClr val="5B9BD5"/>
                </a:solidFill>
                <a:latin typeface="Calibri"/>
                <a:cs typeface="Calibri"/>
              </a:rPr>
              <a:t>MEAN</a:t>
            </a:r>
            <a:r>
              <a:rPr sz="5400" spc="113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VQPHAC+å®ä½"/>
                <a:cs typeface="VQPHAC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USRDQ+å¾®è½¯é�»"/>
                <a:cs typeface="NUSRDQ+å¾®è½¯é�»"/>
              </a:rPr>
              <a:t>基本概念：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4784037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USRDQ+å¾®è½¯é�»"/>
                <a:cs typeface="NUSRDQ+å¾®è½¯é�»"/>
              </a:rPr>
              <a:t>要得到簇的个数，需要指定</a:t>
            </a:r>
            <a:r>
              <a:rPr sz="2400">
                <a:solidFill>
                  <a:srgbClr val="000000"/>
                </a:solidFill>
                <a:latin typeface="NHAORQ+å¾®è½¯é�»"/>
                <a:cs typeface="NHAORQ+å¾®è½¯é�»"/>
              </a:rPr>
              <a:t>K</a:t>
            </a:r>
            <a:r>
              <a:rPr sz="2400">
                <a:solidFill>
                  <a:srgbClr val="000000"/>
                </a:solidFill>
                <a:latin typeface="NUSRDQ+å¾®è½¯é�»"/>
                <a:cs typeface="NUSRDQ+å¾®è½¯é�»"/>
              </a:rPr>
              <a:t>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204025"/>
            <a:ext cx="5608612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USRDQ+å¾®è½¯é�»"/>
                <a:cs typeface="NUSRDQ+å¾®è½¯é�»"/>
              </a:rPr>
              <a:t>质心：均值，即向量各维取平均即可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024885"/>
            <a:ext cx="9122632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USRDQ+å¾®è½¯é�»"/>
                <a:cs typeface="NUSRDQ+å¾®è½¯é�»"/>
              </a:rPr>
              <a:t>距离的度量：常用欧几里得距离和余弦相似度（先标准化）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1036" y="5023427"/>
            <a:ext cx="19812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NUSRDQ+å¾®è½¯é�»"/>
                <a:cs typeface="NUSRDQ+å¾®è½¯é�»"/>
              </a:rPr>
              <a:t>优化目标：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4464" y="84342"/>
            <a:ext cx="4469231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 spc="-14">
                <a:solidFill>
                  <a:srgbClr val="5B9BD5"/>
                </a:solidFill>
                <a:latin typeface="Calibri"/>
                <a:cs typeface="Calibri"/>
              </a:rPr>
              <a:t>MEAN</a:t>
            </a:r>
            <a:r>
              <a:rPr sz="5400" spc="113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UJHNKA+å®ä½"/>
                <a:cs typeface="UJHNKA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TNLWM+å¾®è½¯é�»"/>
                <a:cs typeface="PTNLWM+å¾®è½¯é�»"/>
              </a:rPr>
              <a:t>工作流程：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4464" y="84342"/>
            <a:ext cx="4469231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 spc="-14">
                <a:solidFill>
                  <a:srgbClr val="5B9BD5"/>
                </a:solidFill>
                <a:latin typeface="Calibri"/>
                <a:cs typeface="Calibri"/>
              </a:rPr>
              <a:t>MEAN</a:t>
            </a:r>
            <a:r>
              <a:rPr sz="5400" spc="113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BMILIV+å®ä½"/>
                <a:cs typeface="BMILIV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37220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BEKGE+å¾®è½¯é�»"/>
                <a:cs typeface="KBEKGE+å¾®è½¯é�»"/>
              </a:rPr>
              <a:t>优势：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8428" y="2320418"/>
            <a:ext cx="4893609" cy="168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608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BEKGE+å¾®è½¯é�»"/>
                <a:cs typeface="KBEKGE+å¾®è½¯é�»"/>
              </a:rPr>
              <a:t>简单，快速，适合常规数据集</a:t>
            </a:r>
          </a:p>
          <a:p>
            <a:pPr marL="0" marR="0">
              <a:lnSpc>
                <a:spcPts val="3167"/>
              </a:lnSpc>
              <a:spcBef>
                <a:spcPts val="32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BEKGE+å¾®è½¯é�»"/>
                <a:cs typeface="KBEKGE+å¾®è½¯é�»"/>
              </a:rPr>
              <a:t>劣势：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963231"/>
            <a:ext cx="1869947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NSPJQ+å¾®è½¯é�»"/>
                <a:cs typeface="VNSPJQ+å¾®è½¯é�»"/>
              </a:rPr>
              <a:t>K</a:t>
            </a:r>
            <a:r>
              <a:rPr sz="2400">
                <a:solidFill>
                  <a:srgbClr val="000000"/>
                </a:solidFill>
                <a:latin typeface="KBEKGE+å¾®è½¯é�»"/>
                <a:cs typeface="KBEKGE+å¾®è½¯é�»"/>
              </a:rPr>
              <a:t>值难确定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761299"/>
            <a:ext cx="3855720" cy="1657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BEKGE+å¾®è½¯é�»"/>
                <a:cs typeface="KBEKGE+å¾®è½¯é�»"/>
              </a:rPr>
              <a:t>复杂度与样本呈线性关系</a:t>
            </a:r>
          </a:p>
          <a:p>
            <a:pPr marL="0" marR="0">
              <a:lnSpc>
                <a:spcPts val="3167"/>
              </a:lnSpc>
              <a:spcBef>
                <a:spcPts val="3115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BEKGE+å¾®è½¯é�»"/>
                <a:cs typeface="KBEKGE+å¾®è½¯é�»"/>
              </a:rPr>
              <a:t>很难发现任意形状的簇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348" y="84342"/>
            <a:ext cx="4715814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Calibri"/>
                <a:cs typeface="Calibri"/>
              </a:rPr>
              <a:t>DBSCA</a:t>
            </a:r>
            <a:r>
              <a:rPr sz="5400" spc="2135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UICEJD+å®ä½"/>
                <a:cs typeface="UICEJD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240315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基本概念：（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Density-Based Spatial</a:t>
            </a:r>
            <a:r>
              <a:rPr sz="2400" spc="12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 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Clustering </a:t>
            </a:r>
            <a:r>
              <a:rPr sz="2400" spc="-57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of</a:t>
            </a:r>
            <a:r>
              <a:rPr sz="2400" spc="72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 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Applications</a:t>
            </a:r>
            <a:r>
              <a:rPr sz="2400" spc="-17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 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with Noise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9824372" cy="122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核心对象：若某个点的密度达到算法设定的阈值则其为核心点。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（即</a:t>
            </a:r>
            <a:r>
              <a:rPr sz="2400" spc="10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r 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邻域内点的数量不小于</a:t>
            </a:r>
            <a:r>
              <a:rPr sz="2400" spc="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minPts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362775"/>
            <a:ext cx="502082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ϵ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-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邻域的距离阈值：设定的半径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146492"/>
            <a:ext cx="12134623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直接密度可达：若某点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p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在点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的</a:t>
            </a:r>
            <a:r>
              <a:rPr sz="24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r 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邻域内，且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是核心点则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p-q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直接密度可达。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1036" y="5023427"/>
            <a:ext cx="12169763" cy="1225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密度可达：若有一个点的序列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q0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、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q1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、…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qk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，对任意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qi-qi-1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是直接密度可达的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，则称从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q0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到</a:t>
            </a:r>
            <a:r>
              <a:rPr sz="2400">
                <a:solidFill>
                  <a:srgbClr val="000000"/>
                </a:solidFill>
                <a:latin typeface="JNSFRL+å¾®è½¯é�»"/>
                <a:cs typeface="JNSFRL+å¾®è½¯é�»"/>
              </a:rPr>
              <a:t>qk</a:t>
            </a:r>
            <a:r>
              <a:rPr sz="2400">
                <a:solidFill>
                  <a:srgbClr val="000000"/>
                </a:solidFill>
                <a:latin typeface="MWONOM+å¾®è½¯é�»"/>
                <a:cs typeface="MWONOM+å¾®è½¯é�»"/>
              </a:rPr>
              <a:t>密度可达，这实际上是直接密度可达的“传播”。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348" y="84342"/>
            <a:ext cx="4715814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Calibri"/>
                <a:cs typeface="Calibri"/>
              </a:rPr>
              <a:t>DBSCA</a:t>
            </a:r>
            <a:r>
              <a:rPr sz="5400" spc="2135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KTOIDJ+å®ä½"/>
                <a:cs typeface="KTOIDJ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基本概念：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9060441" cy="122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密度相连：若从某核心点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p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出发，点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q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和点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k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都是密度可达的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,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则称点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q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和点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k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是密度相连的。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362775"/>
            <a:ext cx="75299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边界点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: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属于某一个类的非核心点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,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不能发展下线了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146492"/>
            <a:ext cx="12134623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直接密度可达：若某点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p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在点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q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的</a:t>
            </a:r>
            <a:r>
              <a:rPr sz="24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r 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邻域内，且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q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是核心点则</a:t>
            </a:r>
            <a:r>
              <a:rPr sz="2400">
                <a:solidFill>
                  <a:srgbClr val="000000"/>
                </a:solidFill>
                <a:latin typeface="BMMCVP+å¾®è½¯é�»"/>
                <a:cs typeface="BMMCVP+å¾®è½¯é�»"/>
              </a:rPr>
              <a:t>p-q</a:t>
            </a: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直接密度可达。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1036" y="5023427"/>
            <a:ext cx="11917973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UNEOM+å¾®è½¯é�»"/>
                <a:cs typeface="CUNEOM+å¾®è½¯é�»"/>
              </a:rPr>
              <a:t>噪声点：不属于任何一个类簇的点，从任何一个核心点出发都是密度不可达的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348" y="84342"/>
            <a:ext cx="4715814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Calibri"/>
                <a:cs typeface="Calibri"/>
              </a:rPr>
              <a:t>DBSCA</a:t>
            </a:r>
            <a:r>
              <a:rPr sz="5400" spc="2135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VSDMBT+å®ä½"/>
                <a:cs typeface="VSDMBT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EQDMW+å¾®è½¯é�»"/>
                <a:cs typeface="IEQDMW+å¾®è½¯é�»"/>
              </a:rPr>
              <a:t>基本概念：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2197399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GCPSJ+å¾®è½¯é�»"/>
                <a:cs typeface="TGCPSJ+å¾®è½¯é�»"/>
              </a:rPr>
              <a:t>A</a:t>
            </a:r>
            <a:r>
              <a:rPr sz="2400">
                <a:solidFill>
                  <a:srgbClr val="000000"/>
                </a:solidFill>
                <a:latin typeface="IEQDMW+å¾®è½¯é�»"/>
                <a:cs typeface="IEQDMW+å¾®è½¯é�»"/>
              </a:rPr>
              <a:t>：核心对象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362775"/>
            <a:ext cx="2144911" cy="1839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GCPSJ+å¾®è½¯é�»"/>
                <a:cs typeface="TGCPSJ+å¾®è½¯é�»"/>
              </a:rPr>
              <a:t>B,C</a:t>
            </a:r>
            <a:r>
              <a:rPr sz="2400">
                <a:solidFill>
                  <a:srgbClr val="000000"/>
                </a:solidFill>
                <a:latin typeface="IEQDMW+å¾®è½¯é�»"/>
                <a:cs typeface="IEQDMW+å¾®è½¯é�»"/>
              </a:rPr>
              <a:t>：边界点</a:t>
            </a:r>
          </a:p>
          <a:p>
            <a:pPr marL="0" marR="0">
              <a:lnSpc>
                <a:spcPts val="3167"/>
              </a:lnSpc>
              <a:spcBef>
                <a:spcPts val="4501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GCPSJ+å¾®è½¯é�»"/>
                <a:cs typeface="TGCPSJ+å¾®è½¯é�»"/>
              </a:rPr>
              <a:t>N</a:t>
            </a:r>
            <a:r>
              <a:rPr sz="2400">
                <a:solidFill>
                  <a:srgbClr val="000000"/>
                </a:solidFill>
                <a:latin typeface="IEQDMW+å¾®è½¯é�»"/>
                <a:cs typeface="IEQDMW+å¾®è½¯é�»"/>
              </a:rPr>
              <a:t>：离群点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348" y="84342"/>
            <a:ext cx="4715814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Calibri"/>
                <a:cs typeface="Calibri"/>
              </a:rPr>
              <a:t>DBSCA</a:t>
            </a:r>
            <a:r>
              <a:rPr sz="5400" spc="2135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UHBJPD+å®ä½"/>
                <a:cs typeface="UHBJPD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JCJIU+å¾®è½¯é�»"/>
                <a:cs typeface="KJCJIU+å¾®è½¯é�»"/>
              </a:rPr>
              <a:t>工作流程：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3130442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JCJIU+å¾®è½¯é�»"/>
                <a:cs typeface="KJCJIU+å¾®è½¯é�»"/>
              </a:rPr>
              <a:t>参数</a:t>
            </a:r>
            <a:r>
              <a:rPr sz="2400">
                <a:solidFill>
                  <a:srgbClr val="000000"/>
                </a:solidFill>
                <a:latin typeface="HDOLKR+å¾®è½¯é�»"/>
                <a:cs typeface="HDOLKR+å¾®è½¯é�»"/>
              </a:rPr>
              <a:t>D</a:t>
            </a:r>
            <a:r>
              <a:rPr sz="2400">
                <a:solidFill>
                  <a:srgbClr val="000000"/>
                </a:solidFill>
                <a:latin typeface="KJCJIU+å¾®è½¯é�»"/>
                <a:cs typeface="KJCJIU+å¾®è½¯é�»"/>
              </a:rPr>
              <a:t>：输入数据集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362775"/>
            <a:ext cx="2744986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KJCJIU+å¾®è½¯é�»"/>
                <a:cs typeface="KJCJIU+å¾®è½¯é�»"/>
              </a:rPr>
              <a:t>参数ϵ：指定半径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343088"/>
            <a:ext cx="2989783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DOLKR+å¾®è½¯é�»"/>
                <a:cs typeface="HDOLKR+å¾®è½¯é�»"/>
              </a:rPr>
              <a:t>MinPts</a:t>
            </a:r>
            <a:r>
              <a:rPr sz="2400">
                <a:solidFill>
                  <a:srgbClr val="000000"/>
                </a:solidFill>
                <a:latin typeface="KJCJIU+å¾®è½¯é�»"/>
                <a:cs typeface="KJCJIU+å¾®è½¯é�»"/>
              </a:rPr>
              <a:t>：密度阈值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348" y="84342"/>
            <a:ext cx="4715814" cy="186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94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Calibri"/>
                <a:cs typeface="Calibri"/>
              </a:rPr>
              <a:t>DBSCA</a:t>
            </a:r>
            <a:r>
              <a:rPr sz="5400" spc="2135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5400">
                <a:solidFill>
                  <a:srgbClr val="5B9BD5"/>
                </a:solidFill>
                <a:latin typeface="DQQKDT+å®ä½"/>
                <a:cs typeface="DQQKDT+å®ä½"/>
              </a:rPr>
              <a:t>算法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参数选择：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1822747" cy="1591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半径ϵ，可以根据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K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距离来设定：找突变点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K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距离：给定数据集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P={p(i);</a:t>
            </a:r>
            <a:r>
              <a:rPr sz="2400" spc="-1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 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i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=0,1,…n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}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，计算点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P(i)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到集合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D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的子集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S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中所有点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之间的距离，距离按照从小到大的顺序排序，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d(k)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就被称为</a:t>
            </a:r>
            <a:r>
              <a:rPr sz="2400" spc="-89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k-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距离。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4146492"/>
            <a:ext cx="8432051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MinPts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：</a:t>
            </a:r>
            <a:r>
              <a:rPr sz="2400" spc="1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89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k-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距离中</a:t>
            </a:r>
            <a:r>
              <a:rPr sz="2400">
                <a:solidFill>
                  <a:srgbClr val="000000"/>
                </a:solidFill>
                <a:latin typeface="RQGRFB+å¾®è½¯é�»"/>
                <a:cs typeface="RQGRFB+å¾®è½¯é�»"/>
              </a:rPr>
              <a:t>k</a:t>
            </a:r>
            <a:r>
              <a:rPr sz="2400">
                <a:solidFill>
                  <a:srgbClr val="000000"/>
                </a:solidFill>
                <a:latin typeface="OHTILR+å¾®è½¯é�»"/>
                <a:cs typeface="OHTILR+å¾®è½¯é�»"/>
              </a:rPr>
              <a:t>的值，一般取的小一些，多次尝试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38065" y="6197464"/>
            <a:ext cx="8144327" cy="891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DQQKDT+å®ä½"/>
                <a:cs typeface="DQQKDT+å®ä½"/>
              </a:rPr>
              <a:t>可视化：</a:t>
            </a:r>
            <a:r>
              <a:rPr sz="1800" u="sng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https://www.naftaliharris.com/blog/visualizing-dbscan-clustering/</a:t>
            </a:r>
          </a:p>
          <a:p>
            <a:pPr marL="0" marR="0">
              <a:lnSpc>
                <a:spcPts val="2123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https://www.naftaliharris.com/blog/visualizing-k-means-clustering/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325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10</vt:i4>
      </vt:variant>
    </vt:vector>
  </HeadingPairs>
  <TitlesOfParts>
    <vt:vector size="50" baseType="lpstr">
      <vt:lpstr>HWPHEO+å®ä½</vt:lpstr>
      <vt:lpstr>KTOIDJ+å®ä½</vt:lpstr>
      <vt:lpstr>KBEKGE+å¾®è½¯é�»</vt:lpstr>
      <vt:lpstr>VNSPJQ+å¾®è½¯é�»</vt:lpstr>
      <vt:lpstr>Calibri</vt:lpstr>
      <vt:lpstr>UICEJD+å®ä½</vt:lpstr>
      <vt:lpstr>OHTILR+å¾®è½¯é�»</vt:lpstr>
      <vt:lpstr>RQGRFB+å¾®è½¯é�»</vt:lpstr>
      <vt:lpstr>AQNCVH+å®ä½</vt:lpstr>
      <vt:lpstr>PTNLWM+å¾®è½¯é�»</vt:lpstr>
      <vt:lpstr>BMILIV+å®ä½</vt:lpstr>
      <vt:lpstr>Times New Roman</vt:lpstr>
      <vt:lpstr>KJCJIU+å¾®è½¯é�»</vt:lpstr>
      <vt:lpstr>HDOLKR+å¾®è½¯é�»</vt:lpstr>
      <vt:lpstr>DQQKDT+å®ä½</vt:lpstr>
      <vt:lpstr>NUSRDQ+å¾®è½¯é�»</vt:lpstr>
      <vt:lpstr>NHAORQ+å¾®è½¯é�»</vt:lpstr>
      <vt:lpstr>UJHNKA+å®ä½</vt:lpstr>
      <vt:lpstr>IEQDMW+å¾®è½¯é�»</vt:lpstr>
      <vt:lpstr>TGCPSJ+å¾®è½¯é�»</vt:lpstr>
      <vt:lpstr>UHBJPD+å®ä½</vt:lpstr>
      <vt:lpstr>OJSRVW+å¾®è½¯é�»</vt:lpstr>
      <vt:lpstr>CUNEOM+å¾®è½¯é�»</vt:lpstr>
      <vt:lpstr>VQPHAC+å®ä½</vt:lpstr>
      <vt:lpstr>BMMCVP+å¾®è½¯é�»</vt:lpstr>
      <vt:lpstr>VSDMBT+å®ä½</vt:lpstr>
      <vt:lpstr>MWONOM+å¾®è½¯é�»</vt:lpstr>
      <vt:lpstr>JNSFRL+å¾®è½¯é�»</vt:lpstr>
      <vt:lpstr>IRERJI+å¾®è½¯é�»</vt:lpstr>
      <vt:lpstr>VGPSRV+å¾®è½¯é�»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ruidong</dc:creator>
  <cp:lastModifiedBy>栋 芮</cp:lastModifiedBy>
  <cp:revision>1</cp:revision>
  <dcterms:modified xsi:type="dcterms:W3CDTF">2020-03-03T01:02:59Z</dcterms:modified>
</cp:coreProperties>
</file>