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1" r:id="rId5"/>
    <p:sldId id="257" r:id="rId6"/>
    <p:sldId id="258" r:id="rId7"/>
    <p:sldId id="259" r:id="rId8"/>
    <p:sldId id="262" r:id="rId9"/>
    <p:sldId id="263"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77" autoAdjust="0"/>
  </p:normalViewPr>
  <p:slideViewPr>
    <p:cSldViewPr snapToGrid="0">
      <p:cViewPr varScale="1">
        <p:scale>
          <a:sx n="71" d="100"/>
          <a:sy n="71" d="100"/>
        </p:scale>
        <p:origin x="7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992F-4506-4EFE-A19F-FFD61C27B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21FAC5-53FE-44FC-AF7E-E3337BCAC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15577E-9818-47E0-980D-9585A431057A}"/>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5" name="Footer Placeholder 4">
            <a:extLst>
              <a:ext uri="{FF2B5EF4-FFF2-40B4-BE49-F238E27FC236}">
                <a16:creationId xmlns:a16="http://schemas.microsoft.com/office/drawing/2014/main" id="{717274D7-2300-45AC-A696-FCA603999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547E4-2146-4916-8E17-4666484C60C2}"/>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288447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3A62-6FEA-4C3D-B7F3-D8833013A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18D07-4DF4-435F-A9B0-A3922EA2E3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D0BA3-F3CB-4251-9857-704BA87C0B88}"/>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5" name="Footer Placeholder 4">
            <a:extLst>
              <a:ext uri="{FF2B5EF4-FFF2-40B4-BE49-F238E27FC236}">
                <a16:creationId xmlns:a16="http://schemas.microsoft.com/office/drawing/2014/main" id="{A6190A59-8967-45FB-BB34-AB3368D1C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6E88F-A37E-4348-A2B2-5E46D260CF03}"/>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62852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B50B2-CA0E-49C9-A620-C47CE5C1A4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ABB838-179C-43B3-97D9-70F6FE4AF9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3C6FD-0317-4E72-B491-A240D7196E78}"/>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5" name="Footer Placeholder 4">
            <a:extLst>
              <a:ext uri="{FF2B5EF4-FFF2-40B4-BE49-F238E27FC236}">
                <a16:creationId xmlns:a16="http://schemas.microsoft.com/office/drawing/2014/main" id="{84E8ACAF-4A05-4B94-A701-A95969370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4994D-09E6-46B9-9AB2-26534F8C3405}"/>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397418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EF9E-33AD-4CC3-8774-837E315012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31E1F-F113-4CB8-BEDD-EF815DA4D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08931-F47F-4A55-B165-60D6C0D40928}"/>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5" name="Footer Placeholder 4">
            <a:extLst>
              <a:ext uri="{FF2B5EF4-FFF2-40B4-BE49-F238E27FC236}">
                <a16:creationId xmlns:a16="http://schemas.microsoft.com/office/drawing/2014/main" id="{A47F76EE-7DF9-42F8-8888-9BFF92CF5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65A80-1931-4D22-9545-F967A74C728C}"/>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10968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78E3-4E39-4A0A-87AB-A67F4B884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5D276B-60B8-4430-8FD6-6BA0AA169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12065-31B2-40A3-9058-FAA5C8F2957F}"/>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5" name="Footer Placeholder 4">
            <a:extLst>
              <a:ext uri="{FF2B5EF4-FFF2-40B4-BE49-F238E27FC236}">
                <a16:creationId xmlns:a16="http://schemas.microsoft.com/office/drawing/2014/main" id="{20E4570F-568A-4A1C-A004-03DD00A63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9E551-DAE9-4E7E-A706-EE03A1AE2262}"/>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92336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CC30-420C-4292-8C9C-A58EC96A2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18691-043F-4A19-9142-F16A85176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941198-256C-49FF-9BDD-AF3A698DD5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55381-067D-417A-910B-F7F50F06BFC6}"/>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6" name="Footer Placeholder 5">
            <a:extLst>
              <a:ext uri="{FF2B5EF4-FFF2-40B4-BE49-F238E27FC236}">
                <a16:creationId xmlns:a16="http://schemas.microsoft.com/office/drawing/2014/main" id="{85C3688E-7BD3-4EB6-8CA2-36A330796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0D99B-6B8B-49D4-8E66-374CBF2F629E}"/>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3182454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CE75-EADA-470F-A2B5-A6142C812D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4DD4DE-4033-43DF-BE71-8E00CD1F4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59042-3623-4D59-A1A8-0C3D31D8C9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1EE456-F9C2-4B9D-9081-33C2335636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A83AD-6B7F-4FBB-A5E6-D393CEF514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295072-7F96-4A33-8099-47973EDD4822}"/>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8" name="Footer Placeholder 7">
            <a:extLst>
              <a:ext uri="{FF2B5EF4-FFF2-40B4-BE49-F238E27FC236}">
                <a16:creationId xmlns:a16="http://schemas.microsoft.com/office/drawing/2014/main" id="{C1AEF8B6-E5AB-40ED-BA2A-00C623D0EB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D02C5-7A3D-4D59-AAA9-9E94F8128294}"/>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332214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5C05-785F-4571-B236-1A5239EC3D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5FD1EE-13E9-432C-9175-5DA066302768}"/>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4" name="Footer Placeholder 3">
            <a:extLst>
              <a:ext uri="{FF2B5EF4-FFF2-40B4-BE49-F238E27FC236}">
                <a16:creationId xmlns:a16="http://schemas.microsoft.com/office/drawing/2014/main" id="{840AEF6F-B771-4377-A051-161D61681D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2AA82C-6FA4-4CB1-9C99-6A25B86104AE}"/>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330793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1F4B0-FB40-427A-AD12-A78B3DA299D5}"/>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3" name="Footer Placeholder 2">
            <a:extLst>
              <a:ext uri="{FF2B5EF4-FFF2-40B4-BE49-F238E27FC236}">
                <a16:creationId xmlns:a16="http://schemas.microsoft.com/office/drawing/2014/main" id="{4620432A-5570-47CD-8E33-D325E53D23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E2C8C3-D610-4312-89A6-710A7A17A2EC}"/>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22935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CDB8-410F-4C6D-8165-B0A34FCEE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B55DFB-215E-44EE-8E83-6962CCD77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712891-E4AA-4520-AEEA-25B4C9A1E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4B83B-679E-4B92-A84F-C608AC5D43FA}"/>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6" name="Footer Placeholder 5">
            <a:extLst>
              <a:ext uri="{FF2B5EF4-FFF2-40B4-BE49-F238E27FC236}">
                <a16:creationId xmlns:a16="http://schemas.microsoft.com/office/drawing/2014/main" id="{81E2AA97-8D0C-492C-A19F-83E262A3D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28CE0-6008-4F2B-BDBA-8316EF8613C3}"/>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110386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FE80-E38C-411C-AA64-566345214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944DB-0DDF-4FBC-87CF-F7DE3F6D1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17AF1F-7596-4C25-AB98-6ACD27304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25A56-5BE0-4C99-BC6A-539BD9B6B260}"/>
              </a:ext>
            </a:extLst>
          </p:cNvPr>
          <p:cNvSpPr>
            <a:spLocks noGrp="1"/>
          </p:cNvSpPr>
          <p:nvPr>
            <p:ph type="dt" sz="half" idx="10"/>
          </p:nvPr>
        </p:nvSpPr>
        <p:spPr/>
        <p:txBody>
          <a:bodyPr/>
          <a:lstStyle/>
          <a:p>
            <a:fld id="{6A39607F-F031-4D5C-B716-D7319730CB14}" type="datetimeFigureOut">
              <a:rPr lang="en-US" smtClean="0"/>
              <a:t>12/13/2022</a:t>
            </a:fld>
            <a:endParaRPr lang="en-US"/>
          </a:p>
        </p:txBody>
      </p:sp>
      <p:sp>
        <p:nvSpPr>
          <p:cNvPr id="6" name="Footer Placeholder 5">
            <a:extLst>
              <a:ext uri="{FF2B5EF4-FFF2-40B4-BE49-F238E27FC236}">
                <a16:creationId xmlns:a16="http://schemas.microsoft.com/office/drawing/2014/main" id="{FA492972-A5B8-4976-9B91-40160539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ABE982-D042-4BE7-95C4-CA186459B21E}"/>
              </a:ext>
            </a:extLst>
          </p:cNvPr>
          <p:cNvSpPr>
            <a:spLocks noGrp="1"/>
          </p:cNvSpPr>
          <p:nvPr>
            <p:ph type="sldNum" sz="quarter" idx="12"/>
          </p:nvPr>
        </p:nvSpPr>
        <p:spPr/>
        <p:txBody>
          <a:bodyPr/>
          <a:lstStyle/>
          <a:p>
            <a:fld id="{813EBA52-5B99-45A6-A8C4-06F037407CF7}" type="slidenum">
              <a:rPr lang="en-US" smtClean="0"/>
              <a:t>‹#›</a:t>
            </a:fld>
            <a:endParaRPr lang="en-US"/>
          </a:p>
        </p:txBody>
      </p:sp>
    </p:spTree>
    <p:extLst>
      <p:ext uri="{BB962C8B-B14F-4D97-AF65-F5344CB8AC3E}">
        <p14:creationId xmlns:p14="http://schemas.microsoft.com/office/powerpoint/2010/main" val="183360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43E54-AA4A-4C6E-B703-623C10279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54323A-56DF-419F-9EE2-32FCEF838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86D27-CC7E-4885-A9C5-9655B92F2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9607F-F031-4D5C-B716-D7319730CB14}" type="datetimeFigureOut">
              <a:rPr lang="en-US" smtClean="0"/>
              <a:t>12/13/2022</a:t>
            </a:fld>
            <a:endParaRPr lang="en-US"/>
          </a:p>
        </p:txBody>
      </p:sp>
      <p:sp>
        <p:nvSpPr>
          <p:cNvPr id="5" name="Footer Placeholder 4">
            <a:extLst>
              <a:ext uri="{FF2B5EF4-FFF2-40B4-BE49-F238E27FC236}">
                <a16:creationId xmlns:a16="http://schemas.microsoft.com/office/drawing/2014/main" id="{A866D79C-DE70-4D9D-BDF6-940E11BBD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B84979-78D0-4FC7-AE4E-5912C3EE9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EBA52-5B99-45A6-A8C4-06F037407CF7}" type="slidenum">
              <a:rPr lang="en-US" smtClean="0"/>
              <a:t>‹#›</a:t>
            </a:fld>
            <a:endParaRPr lang="en-US"/>
          </a:p>
        </p:txBody>
      </p:sp>
    </p:spTree>
    <p:extLst>
      <p:ext uri="{BB962C8B-B14F-4D97-AF65-F5344CB8AC3E}">
        <p14:creationId xmlns:p14="http://schemas.microsoft.com/office/powerpoint/2010/main" val="279384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A097-0806-456A-912B-562F11B37194}"/>
              </a:ext>
            </a:extLst>
          </p:cNvPr>
          <p:cNvSpPr>
            <a:spLocks noGrp="1"/>
          </p:cNvSpPr>
          <p:nvPr>
            <p:ph type="ctrTitle"/>
          </p:nvPr>
        </p:nvSpPr>
        <p:spPr/>
        <p:txBody>
          <a:bodyPr/>
          <a:lstStyle/>
          <a:p>
            <a:r>
              <a:rPr lang="en-US" dirty="0"/>
              <a:t>Portfolio guidelines</a:t>
            </a:r>
          </a:p>
        </p:txBody>
      </p:sp>
      <p:sp>
        <p:nvSpPr>
          <p:cNvPr id="3" name="Subtitle 2">
            <a:extLst>
              <a:ext uri="{FF2B5EF4-FFF2-40B4-BE49-F238E27FC236}">
                <a16:creationId xmlns:a16="http://schemas.microsoft.com/office/drawing/2014/main" id="{4DB2A8F5-73E2-42B9-9055-0ED3848BE08E}"/>
              </a:ext>
            </a:extLst>
          </p:cNvPr>
          <p:cNvSpPr>
            <a:spLocks noGrp="1"/>
          </p:cNvSpPr>
          <p:nvPr>
            <p:ph type="subTitle" idx="1"/>
          </p:nvPr>
        </p:nvSpPr>
        <p:spPr/>
        <p:txBody>
          <a:bodyPr/>
          <a:lstStyle/>
          <a:p>
            <a:r>
              <a:rPr lang="en-US" dirty="0"/>
              <a:t>Principles for effective portfolios</a:t>
            </a:r>
          </a:p>
        </p:txBody>
      </p:sp>
    </p:spTree>
    <p:extLst>
      <p:ext uri="{BB962C8B-B14F-4D97-AF65-F5344CB8AC3E}">
        <p14:creationId xmlns:p14="http://schemas.microsoft.com/office/powerpoint/2010/main" val="63824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C073-2DDE-4D0F-A5D9-9B355C21641A}"/>
              </a:ext>
            </a:extLst>
          </p:cNvPr>
          <p:cNvSpPr>
            <a:spLocks noGrp="1"/>
          </p:cNvSpPr>
          <p:nvPr>
            <p:ph type="title"/>
          </p:nvPr>
        </p:nvSpPr>
        <p:spPr/>
        <p:txBody>
          <a:bodyPr/>
          <a:lstStyle/>
          <a:p>
            <a:r>
              <a:rPr lang="en-US" dirty="0"/>
              <a:t>What about my resumé?</a:t>
            </a:r>
          </a:p>
        </p:txBody>
      </p:sp>
      <p:sp>
        <p:nvSpPr>
          <p:cNvPr id="3" name="Content Placeholder 2">
            <a:extLst>
              <a:ext uri="{FF2B5EF4-FFF2-40B4-BE49-F238E27FC236}">
                <a16:creationId xmlns:a16="http://schemas.microsoft.com/office/drawing/2014/main" id="{BED3F9E6-38EC-461F-8010-F67674717032}"/>
              </a:ext>
            </a:extLst>
          </p:cNvPr>
          <p:cNvSpPr>
            <a:spLocks noGrp="1"/>
          </p:cNvSpPr>
          <p:nvPr>
            <p:ph idx="1"/>
          </p:nvPr>
        </p:nvSpPr>
        <p:spPr/>
        <p:txBody>
          <a:bodyPr/>
          <a:lstStyle/>
          <a:p>
            <a:r>
              <a:rPr lang="en-US" dirty="0"/>
              <a:t>Include a resumé if you wish. It is not part of the grade. I will give you feedback as time allows.</a:t>
            </a:r>
          </a:p>
          <a:p>
            <a:r>
              <a:rPr lang="en-US" dirty="0"/>
              <a:t>Same goes for a cover letter.</a:t>
            </a:r>
          </a:p>
        </p:txBody>
      </p:sp>
    </p:spTree>
    <p:extLst>
      <p:ext uri="{BB962C8B-B14F-4D97-AF65-F5344CB8AC3E}">
        <p14:creationId xmlns:p14="http://schemas.microsoft.com/office/powerpoint/2010/main" val="21576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B1D4-DFA2-4019-90DE-83C09D7BB0F1}"/>
              </a:ext>
            </a:extLst>
          </p:cNvPr>
          <p:cNvSpPr>
            <a:spLocks noGrp="1"/>
          </p:cNvSpPr>
          <p:nvPr>
            <p:ph type="title"/>
          </p:nvPr>
        </p:nvSpPr>
        <p:spPr/>
        <p:txBody>
          <a:bodyPr/>
          <a:lstStyle/>
          <a:p>
            <a:r>
              <a:rPr lang="en-US" dirty="0"/>
              <a:t>Portfolio form</a:t>
            </a:r>
          </a:p>
        </p:txBody>
      </p:sp>
      <p:sp>
        <p:nvSpPr>
          <p:cNvPr id="3" name="Content Placeholder 2">
            <a:extLst>
              <a:ext uri="{FF2B5EF4-FFF2-40B4-BE49-F238E27FC236}">
                <a16:creationId xmlns:a16="http://schemas.microsoft.com/office/drawing/2014/main" id="{62BC3BB7-2BA0-40FA-97FE-862D8DB63447}"/>
              </a:ext>
            </a:extLst>
          </p:cNvPr>
          <p:cNvSpPr>
            <a:spLocks noGrp="1"/>
          </p:cNvSpPr>
          <p:nvPr>
            <p:ph idx="1"/>
          </p:nvPr>
        </p:nvSpPr>
        <p:spPr/>
        <p:txBody>
          <a:bodyPr>
            <a:normAutofit/>
          </a:bodyPr>
          <a:lstStyle/>
          <a:p>
            <a:r>
              <a:rPr lang="en-US" dirty="0"/>
              <a:t>All portfolios will be in electronic form. </a:t>
            </a:r>
          </a:p>
          <a:p>
            <a:r>
              <a:rPr lang="en-US" dirty="0"/>
              <a:t>They may be PowerPoint presentations or other digital presentations.</a:t>
            </a:r>
          </a:p>
          <a:p>
            <a:r>
              <a:rPr lang="en-US" dirty="0"/>
              <a:t>They must be compatible with </a:t>
            </a:r>
            <a:r>
              <a:rPr lang="en-US" dirty="0" err="1"/>
              <a:t>Webcampus</a:t>
            </a:r>
            <a:r>
              <a:rPr lang="en-US" dirty="0"/>
              <a:t>.</a:t>
            </a:r>
          </a:p>
          <a:p>
            <a:r>
              <a:rPr lang="en-US" dirty="0"/>
              <a:t>Presentations will be uploaded to a </a:t>
            </a:r>
            <a:r>
              <a:rPr lang="en-US" dirty="0" err="1"/>
              <a:t>SafeAssignment</a:t>
            </a:r>
            <a:r>
              <a:rPr lang="en-US" dirty="0"/>
              <a:t>.</a:t>
            </a:r>
          </a:p>
        </p:txBody>
      </p:sp>
    </p:spTree>
    <p:extLst>
      <p:ext uri="{BB962C8B-B14F-4D97-AF65-F5344CB8AC3E}">
        <p14:creationId xmlns:p14="http://schemas.microsoft.com/office/powerpoint/2010/main" val="82322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126E-B281-4931-9606-1D5F7F63AE0E}"/>
              </a:ext>
            </a:extLst>
          </p:cNvPr>
          <p:cNvSpPr>
            <a:spLocks noGrp="1"/>
          </p:cNvSpPr>
          <p:nvPr>
            <p:ph type="title"/>
          </p:nvPr>
        </p:nvSpPr>
        <p:spPr/>
        <p:txBody>
          <a:bodyPr/>
          <a:lstStyle/>
          <a:p>
            <a:r>
              <a:rPr lang="en-US" dirty="0"/>
              <a:t>More on portfolio form</a:t>
            </a:r>
          </a:p>
        </p:txBody>
      </p:sp>
      <p:sp>
        <p:nvSpPr>
          <p:cNvPr id="3" name="Content Placeholder 2">
            <a:extLst>
              <a:ext uri="{FF2B5EF4-FFF2-40B4-BE49-F238E27FC236}">
                <a16:creationId xmlns:a16="http://schemas.microsoft.com/office/drawing/2014/main" id="{3E04DFC4-7539-44CC-B246-DC159525AEBF}"/>
              </a:ext>
            </a:extLst>
          </p:cNvPr>
          <p:cNvSpPr>
            <a:spLocks noGrp="1"/>
          </p:cNvSpPr>
          <p:nvPr>
            <p:ph idx="1"/>
          </p:nvPr>
        </p:nvSpPr>
        <p:spPr/>
        <p:txBody>
          <a:bodyPr/>
          <a:lstStyle/>
          <a:p>
            <a:r>
              <a:rPr lang="en-US" dirty="0"/>
              <a:t>Portfolios may also be websites, blogs or other Internet-based media.</a:t>
            </a:r>
          </a:p>
          <a:p>
            <a:r>
              <a:rPr lang="en-US" dirty="0"/>
              <a:t>It must be possible to view them without my signing into or setting up an account of any kind.</a:t>
            </a:r>
          </a:p>
          <a:p>
            <a:r>
              <a:rPr lang="en-US" dirty="0"/>
              <a:t>In all cases, you will also upload an email informing the hypothetical interviewer that you are making your portfolio available to them.</a:t>
            </a:r>
          </a:p>
        </p:txBody>
      </p:sp>
    </p:spTree>
    <p:extLst>
      <p:ext uri="{BB962C8B-B14F-4D97-AF65-F5344CB8AC3E}">
        <p14:creationId xmlns:p14="http://schemas.microsoft.com/office/powerpoint/2010/main" val="81383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C442-CBCC-4AB7-8BBD-F1D1142C2BB0}"/>
              </a:ext>
            </a:extLst>
          </p:cNvPr>
          <p:cNvSpPr>
            <a:spLocks noGrp="1"/>
          </p:cNvSpPr>
          <p:nvPr>
            <p:ph type="title"/>
          </p:nvPr>
        </p:nvSpPr>
        <p:spPr/>
        <p:txBody>
          <a:bodyPr/>
          <a:lstStyle/>
          <a:p>
            <a:r>
              <a:rPr lang="en-US" dirty="0"/>
              <a:t>What should go into my portfolio?</a:t>
            </a:r>
          </a:p>
        </p:txBody>
      </p:sp>
      <p:sp>
        <p:nvSpPr>
          <p:cNvPr id="3" name="Content Placeholder 2">
            <a:extLst>
              <a:ext uri="{FF2B5EF4-FFF2-40B4-BE49-F238E27FC236}">
                <a16:creationId xmlns:a16="http://schemas.microsoft.com/office/drawing/2014/main" id="{D40CD928-492D-423C-8652-44162CDEF1C7}"/>
              </a:ext>
            </a:extLst>
          </p:cNvPr>
          <p:cNvSpPr>
            <a:spLocks noGrp="1"/>
          </p:cNvSpPr>
          <p:nvPr>
            <p:ph idx="1"/>
          </p:nvPr>
        </p:nvSpPr>
        <p:spPr/>
        <p:txBody>
          <a:bodyPr/>
          <a:lstStyle/>
          <a:p>
            <a:r>
              <a:rPr lang="en-US" dirty="0"/>
              <a:t>This is where you use your own judgment and thereby demonstrate your understanding of principles of effective communication.</a:t>
            </a:r>
          </a:p>
          <a:p>
            <a:r>
              <a:rPr lang="en-US" dirty="0"/>
              <a:t>You’ll get feedback through the discussion board, which is why it is a good idea to participate fully in the discussion boards.</a:t>
            </a:r>
          </a:p>
          <a:p>
            <a:r>
              <a:rPr lang="en-US" dirty="0"/>
              <a:t>You can only include materials from the internship that has been approved for the class. You need permission from your supervisor to take materials from the worksite.</a:t>
            </a:r>
          </a:p>
          <a:p>
            <a:r>
              <a:rPr lang="en-US" dirty="0"/>
              <a:t>The strength of the portfolio is the visual dimension. Visually engaging material works best in a portfolio.</a:t>
            </a:r>
          </a:p>
        </p:txBody>
      </p:sp>
    </p:spTree>
    <p:extLst>
      <p:ext uri="{BB962C8B-B14F-4D97-AF65-F5344CB8AC3E}">
        <p14:creationId xmlns:p14="http://schemas.microsoft.com/office/powerpoint/2010/main" val="246037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6104-708E-49B4-A720-275BB1F434B0}"/>
              </a:ext>
            </a:extLst>
          </p:cNvPr>
          <p:cNvSpPr>
            <a:spLocks noGrp="1"/>
          </p:cNvSpPr>
          <p:nvPr>
            <p:ph type="title"/>
          </p:nvPr>
        </p:nvSpPr>
        <p:spPr/>
        <p:txBody>
          <a:bodyPr/>
          <a:lstStyle/>
          <a:p>
            <a:r>
              <a:rPr lang="en-US" dirty="0"/>
              <a:t>Consider your audience</a:t>
            </a:r>
          </a:p>
        </p:txBody>
      </p:sp>
      <p:sp>
        <p:nvSpPr>
          <p:cNvPr id="3" name="Content Placeholder 2">
            <a:extLst>
              <a:ext uri="{FF2B5EF4-FFF2-40B4-BE49-F238E27FC236}">
                <a16:creationId xmlns:a16="http://schemas.microsoft.com/office/drawing/2014/main" id="{C64B9F3E-4F85-445F-A387-65FFF5CE81CA}"/>
              </a:ext>
            </a:extLst>
          </p:cNvPr>
          <p:cNvSpPr>
            <a:spLocks noGrp="1"/>
          </p:cNvSpPr>
          <p:nvPr>
            <p:ph idx="1"/>
          </p:nvPr>
        </p:nvSpPr>
        <p:spPr/>
        <p:txBody>
          <a:bodyPr/>
          <a:lstStyle/>
          <a:p>
            <a:r>
              <a:rPr lang="en-US" dirty="0"/>
              <a:t>Your audience is a potential interviewer. Ask yourself:</a:t>
            </a:r>
          </a:p>
          <a:p>
            <a:r>
              <a:rPr lang="en-US" dirty="0"/>
              <a:t>What information does the potential interviewer need to know about you? (This is different from your needs to explain yourself!)</a:t>
            </a:r>
          </a:p>
          <a:p>
            <a:r>
              <a:rPr lang="en-US" dirty="0"/>
              <a:t>If the employer has only a short amount of time to spend with the portfolio, how will you structure it give them a clear view of your accomplishments?</a:t>
            </a:r>
          </a:p>
          <a:p>
            <a:r>
              <a:rPr lang="en-US" dirty="0"/>
              <a:t>How easy is your portfolio to look through? How easy is it for the employer to access your portfolio?</a:t>
            </a:r>
          </a:p>
        </p:txBody>
      </p:sp>
    </p:spTree>
    <p:extLst>
      <p:ext uri="{BB962C8B-B14F-4D97-AF65-F5344CB8AC3E}">
        <p14:creationId xmlns:p14="http://schemas.microsoft.com/office/powerpoint/2010/main" val="256535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ED26-44C6-49D9-B891-CCC414361A4C}"/>
              </a:ext>
            </a:extLst>
          </p:cNvPr>
          <p:cNvSpPr>
            <a:spLocks noGrp="1"/>
          </p:cNvSpPr>
          <p:nvPr>
            <p:ph type="title"/>
          </p:nvPr>
        </p:nvSpPr>
        <p:spPr/>
        <p:txBody>
          <a:bodyPr/>
          <a:lstStyle/>
          <a:p>
            <a:r>
              <a:rPr lang="en-US" dirty="0"/>
              <a:t>Artifacts need annotation</a:t>
            </a:r>
          </a:p>
        </p:txBody>
      </p:sp>
      <p:sp>
        <p:nvSpPr>
          <p:cNvPr id="3" name="Content Placeholder 2">
            <a:extLst>
              <a:ext uri="{FF2B5EF4-FFF2-40B4-BE49-F238E27FC236}">
                <a16:creationId xmlns:a16="http://schemas.microsoft.com/office/drawing/2014/main" id="{DFECD3FD-37F6-4893-938F-7DCD8A0E0A3E}"/>
              </a:ext>
            </a:extLst>
          </p:cNvPr>
          <p:cNvSpPr>
            <a:spLocks noGrp="1"/>
          </p:cNvSpPr>
          <p:nvPr>
            <p:ph idx="1"/>
          </p:nvPr>
        </p:nvSpPr>
        <p:spPr/>
        <p:txBody>
          <a:bodyPr/>
          <a:lstStyle/>
          <a:p>
            <a:r>
              <a:rPr lang="en-US" dirty="0"/>
              <a:t>Artifacts are communicative objects that visually convey your accomplishments.</a:t>
            </a:r>
          </a:p>
          <a:p>
            <a:r>
              <a:rPr lang="en-US" dirty="0"/>
              <a:t>Title your artifacts according to the skill or accomplishment they show. Do </a:t>
            </a:r>
            <a:r>
              <a:rPr lang="en-US"/>
              <a:t>not label </a:t>
            </a:r>
            <a:r>
              <a:rPr lang="en-US" dirty="0"/>
              <a:t>them “Artifact.”</a:t>
            </a:r>
          </a:p>
          <a:p>
            <a:r>
              <a:rPr lang="en-US" dirty="0"/>
              <a:t>However, to clearly highlight the accomplishment the artifact is meant to convey – use annotation.</a:t>
            </a:r>
          </a:p>
          <a:p>
            <a:r>
              <a:rPr lang="en-US" dirty="0"/>
              <a:t>Annotations accompany the artifact they relate to. They add information to help the interviewer really get your point. Do not label them “Annotation.”</a:t>
            </a:r>
          </a:p>
        </p:txBody>
      </p:sp>
    </p:spTree>
    <p:extLst>
      <p:ext uri="{BB962C8B-B14F-4D97-AF65-F5344CB8AC3E}">
        <p14:creationId xmlns:p14="http://schemas.microsoft.com/office/powerpoint/2010/main" val="284273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B068-A13A-4A63-93C1-B21113E0815A}"/>
              </a:ext>
            </a:extLst>
          </p:cNvPr>
          <p:cNvSpPr>
            <a:spLocks noGrp="1"/>
          </p:cNvSpPr>
          <p:nvPr>
            <p:ph type="title"/>
          </p:nvPr>
        </p:nvSpPr>
        <p:spPr/>
        <p:txBody>
          <a:bodyPr/>
          <a:lstStyle/>
          <a:p>
            <a:r>
              <a:rPr lang="en-US" dirty="0"/>
              <a:t>What is annotation?</a:t>
            </a:r>
          </a:p>
        </p:txBody>
      </p:sp>
      <p:sp>
        <p:nvSpPr>
          <p:cNvPr id="3" name="Content Placeholder 2">
            <a:extLst>
              <a:ext uri="{FF2B5EF4-FFF2-40B4-BE49-F238E27FC236}">
                <a16:creationId xmlns:a16="http://schemas.microsoft.com/office/drawing/2014/main" id="{6986602F-A0FC-4DE4-AADE-7EFFD27ED711}"/>
              </a:ext>
            </a:extLst>
          </p:cNvPr>
          <p:cNvSpPr>
            <a:spLocks noGrp="1"/>
          </p:cNvSpPr>
          <p:nvPr>
            <p:ph idx="1"/>
          </p:nvPr>
        </p:nvSpPr>
        <p:spPr/>
        <p:txBody>
          <a:bodyPr/>
          <a:lstStyle/>
          <a:p>
            <a:r>
              <a:rPr lang="en-US" dirty="0"/>
              <a:t>Annotations briefly state explicitly whatever the point of the artifact is.</a:t>
            </a:r>
          </a:p>
          <a:p>
            <a:r>
              <a:rPr lang="en-US" dirty="0"/>
              <a:t>There is no one correct way to do annotation. That is for you to decide, and thereby demonstrate your understanding of principles of effective communication. However, text blocks are less effective than bullet points.</a:t>
            </a:r>
          </a:p>
        </p:txBody>
      </p:sp>
    </p:spTree>
    <p:extLst>
      <p:ext uri="{BB962C8B-B14F-4D97-AF65-F5344CB8AC3E}">
        <p14:creationId xmlns:p14="http://schemas.microsoft.com/office/powerpoint/2010/main" val="19698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CE4F-A3AC-4773-8074-37DED0101217}"/>
              </a:ext>
            </a:extLst>
          </p:cNvPr>
          <p:cNvSpPr>
            <a:spLocks noGrp="1"/>
          </p:cNvSpPr>
          <p:nvPr>
            <p:ph type="title"/>
          </p:nvPr>
        </p:nvSpPr>
        <p:spPr/>
        <p:txBody>
          <a:bodyPr/>
          <a:lstStyle/>
          <a:p>
            <a:r>
              <a:rPr lang="en-US" dirty="0"/>
              <a:t>Example of an annotation for a flow chart of a class assignment.</a:t>
            </a:r>
          </a:p>
        </p:txBody>
      </p:sp>
      <p:sp>
        <p:nvSpPr>
          <p:cNvPr id="3" name="Content Placeholder 2">
            <a:extLst>
              <a:ext uri="{FF2B5EF4-FFF2-40B4-BE49-F238E27FC236}">
                <a16:creationId xmlns:a16="http://schemas.microsoft.com/office/drawing/2014/main" id="{FC3A91D0-5514-4E33-982C-42D30C770F7D}"/>
              </a:ext>
            </a:extLst>
          </p:cNvPr>
          <p:cNvSpPr>
            <a:spLocks noGrp="1"/>
          </p:cNvSpPr>
          <p:nvPr>
            <p:ph idx="1"/>
          </p:nvPr>
        </p:nvSpPr>
        <p:spPr/>
        <p:txBody>
          <a:bodyPr>
            <a:normAutofit/>
          </a:bodyPr>
          <a:lstStyle/>
          <a:p>
            <a:r>
              <a:rPr lang="en-US" dirty="0"/>
              <a:t>The next slide shows an example of a flow chart accompanied by an annotation explaining what the flow chart shows.</a:t>
            </a:r>
          </a:p>
          <a:p>
            <a:r>
              <a:rPr lang="en-US" dirty="0"/>
              <a:t>Note: the annotation adds the information about amount and type of work.</a:t>
            </a:r>
          </a:p>
        </p:txBody>
      </p:sp>
    </p:spTree>
    <p:extLst>
      <p:ext uri="{BB962C8B-B14F-4D97-AF65-F5344CB8AC3E}">
        <p14:creationId xmlns:p14="http://schemas.microsoft.com/office/powerpoint/2010/main" val="210107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72CC5C-EAFC-4C75-9126-0BC06C55A407}"/>
              </a:ext>
            </a:extLst>
          </p:cNvPr>
          <p:cNvSpPr txBox="1"/>
          <p:nvPr/>
        </p:nvSpPr>
        <p:spPr>
          <a:xfrm>
            <a:off x="537646" y="1927919"/>
            <a:ext cx="4902530" cy="4431983"/>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Sorted provided donor lists by degree area and location.</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Researched faculty projects of possible interest to donors in respective degree areas.</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Created talking points about projects, noting relevance to donor state/town.</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Matched projects to over 100 donors across 28 degree areas and 15 states.</a:t>
            </a:r>
          </a:p>
          <a:p>
            <a:endParaRPr lang="en-US" dirty="0"/>
          </a:p>
        </p:txBody>
      </p:sp>
      <p:sp>
        <p:nvSpPr>
          <p:cNvPr id="8" name="TextBox 7" descr="Title: Flow chart of problem-based curriculum. The chart shows the order in which class activities are done.">
            <a:extLst>
              <a:ext uri="{FF2B5EF4-FFF2-40B4-BE49-F238E27FC236}">
                <a16:creationId xmlns:a16="http://schemas.microsoft.com/office/drawing/2014/main" id="{158BF107-1EBC-464B-90C1-3E6B136040B2}"/>
              </a:ext>
            </a:extLst>
          </p:cNvPr>
          <p:cNvSpPr txBox="1"/>
          <p:nvPr/>
        </p:nvSpPr>
        <p:spPr>
          <a:xfrm>
            <a:off x="777240" y="619477"/>
            <a:ext cx="4849341" cy="646331"/>
          </a:xfrm>
          <a:prstGeom prst="rect">
            <a:avLst/>
          </a:prstGeom>
          <a:noFill/>
        </p:spPr>
        <p:txBody>
          <a:bodyPr wrap="square" rtlCol="0">
            <a:spAutoFit/>
          </a:bodyPr>
          <a:lstStyle/>
          <a:p>
            <a:r>
              <a:rPr lang="en-US" sz="3600" b="1" dirty="0"/>
              <a:t>Supporting donor visits</a:t>
            </a:r>
          </a:p>
        </p:txBody>
      </p:sp>
      <p:pic>
        <p:nvPicPr>
          <p:cNvPr id="2" name="Picture 1">
            <a:extLst>
              <a:ext uri="{FF2B5EF4-FFF2-40B4-BE49-F238E27FC236}">
                <a16:creationId xmlns:a16="http://schemas.microsoft.com/office/drawing/2014/main" id="{B06B184C-C43E-4421-B8AA-A68F90E56351}"/>
              </a:ext>
            </a:extLst>
          </p:cNvPr>
          <p:cNvPicPr>
            <a:picLocks noChangeAspect="1"/>
          </p:cNvPicPr>
          <p:nvPr/>
        </p:nvPicPr>
        <p:blipFill>
          <a:blip r:embed="rId2"/>
          <a:stretch>
            <a:fillRect/>
          </a:stretch>
        </p:blipFill>
        <p:spPr>
          <a:xfrm>
            <a:off x="5440176" y="966002"/>
            <a:ext cx="5505165" cy="4925995"/>
          </a:xfrm>
          <a:prstGeom prst="rect">
            <a:avLst/>
          </a:prstGeom>
        </p:spPr>
      </p:pic>
    </p:spTree>
    <p:extLst>
      <p:ext uri="{BB962C8B-B14F-4D97-AF65-F5344CB8AC3E}">
        <p14:creationId xmlns:p14="http://schemas.microsoft.com/office/powerpoint/2010/main" val="4111357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555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Portfolio guidelines</vt:lpstr>
      <vt:lpstr>Portfolio form</vt:lpstr>
      <vt:lpstr>More on portfolio form</vt:lpstr>
      <vt:lpstr>What should go into my portfolio?</vt:lpstr>
      <vt:lpstr>Consider your audience</vt:lpstr>
      <vt:lpstr>Artifacts need annotation</vt:lpstr>
      <vt:lpstr>What is annotation?</vt:lpstr>
      <vt:lpstr>Example of an annotation for a flow chart of a class assignment.</vt:lpstr>
      <vt:lpstr>PowerPoint Presentation</vt:lpstr>
      <vt:lpstr>What about my resumé?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guidelines</dc:title>
  <dc:creator>Kate Dunsmore</dc:creator>
  <cp:lastModifiedBy>kate</cp:lastModifiedBy>
  <cp:revision>22</cp:revision>
  <dcterms:created xsi:type="dcterms:W3CDTF">2019-05-27T20:58:09Z</dcterms:created>
  <dcterms:modified xsi:type="dcterms:W3CDTF">2022-12-13T12:18:10Z</dcterms:modified>
</cp:coreProperties>
</file>