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6" r:id="rId2"/>
    <p:sldId id="256" r:id="rId3"/>
    <p:sldId id="257" r:id="rId4"/>
    <p:sldId id="258" r:id="rId5"/>
    <p:sldId id="259" r:id="rId6"/>
    <p:sldId id="260" r:id="rId7"/>
    <p:sldId id="261" r:id="rId8"/>
    <p:sldId id="262" r:id="rId9"/>
    <p:sldId id="263" r:id="rId10"/>
    <p:sldId id="264" r:id="rId11"/>
    <p:sldId id="265"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10"/>
  </p:normalViewPr>
  <p:slideViewPr>
    <p:cSldViewPr snapToGrid="0" snapToObjects="1">
      <p:cViewPr varScale="1">
        <p:scale>
          <a:sx n="69" d="100"/>
          <a:sy n="69" d="100"/>
        </p:scale>
        <p:origin x="67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786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F9EAF3-DD93-F856-740D-EF3077BE22E7}"/>
              </a:ext>
            </a:extLst>
          </p:cNvPr>
          <p:cNvSpPr txBox="1"/>
          <p:nvPr/>
        </p:nvSpPr>
        <p:spPr>
          <a:xfrm>
            <a:off x="4047894" y="2096429"/>
            <a:ext cx="6200078" cy="1200329"/>
          </a:xfrm>
          <a:prstGeom prst="rect">
            <a:avLst/>
          </a:prstGeom>
          <a:noFill/>
        </p:spPr>
        <p:txBody>
          <a:bodyPr wrap="square" rtlCol="0">
            <a:spAutoFit/>
          </a:bodyPr>
          <a:lstStyle/>
          <a:p>
            <a:pPr algn="ctr"/>
            <a:r>
              <a:rPr lang="en-US" sz="3600" b="1" dirty="0"/>
              <a:t>LANGUAGE DETECTION USING - KNN</a:t>
            </a:r>
            <a:endParaRPr lang="en-IN" sz="3600" b="1" dirty="0"/>
          </a:p>
        </p:txBody>
      </p:sp>
      <p:sp>
        <p:nvSpPr>
          <p:cNvPr id="3" name="TextBox 2">
            <a:extLst>
              <a:ext uri="{FF2B5EF4-FFF2-40B4-BE49-F238E27FC236}">
                <a16:creationId xmlns:a16="http://schemas.microsoft.com/office/drawing/2014/main" id="{4E686EEB-4A43-15D1-795F-156CE200631B}"/>
              </a:ext>
            </a:extLst>
          </p:cNvPr>
          <p:cNvSpPr txBox="1"/>
          <p:nvPr/>
        </p:nvSpPr>
        <p:spPr>
          <a:xfrm>
            <a:off x="8759283" y="4332678"/>
            <a:ext cx="4120376" cy="1200329"/>
          </a:xfrm>
          <a:prstGeom prst="rect">
            <a:avLst/>
          </a:prstGeom>
          <a:noFill/>
        </p:spPr>
        <p:txBody>
          <a:bodyPr wrap="square" rtlCol="0">
            <a:spAutoFit/>
          </a:bodyPr>
          <a:lstStyle/>
          <a:p>
            <a:r>
              <a:rPr lang="en-US" dirty="0"/>
              <a:t>PRESENTED BY : KABILAN M</a:t>
            </a:r>
          </a:p>
          <a:p>
            <a:r>
              <a:rPr lang="en-US" dirty="0"/>
              <a:t> YEAR &amp; COLLEGE :3</a:t>
            </a:r>
            <a:r>
              <a:rPr lang="en-US" baseline="30000" dirty="0"/>
              <a:t>rd</a:t>
            </a:r>
            <a:r>
              <a:rPr lang="en-US" dirty="0"/>
              <a:t> YEAR &amp; KVCET</a:t>
            </a:r>
          </a:p>
          <a:p>
            <a:r>
              <a:rPr lang="en-US" dirty="0"/>
              <a:t>NM ID  :   au421221243015</a:t>
            </a:r>
          </a:p>
          <a:p>
            <a:r>
              <a:rPr lang="en-US" dirty="0"/>
              <a:t>EMAIL ID : kabilanmk17@gmail.com</a:t>
            </a:r>
            <a:endParaRPr lang="en-IN" dirty="0"/>
          </a:p>
        </p:txBody>
      </p:sp>
    </p:spTree>
    <p:extLst>
      <p:ext uri="{BB962C8B-B14F-4D97-AF65-F5344CB8AC3E}">
        <p14:creationId xmlns:p14="http://schemas.microsoft.com/office/powerpoint/2010/main" val="1432094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en-IN"/>
          </a:p>
        </p:txBody>
      </p:sp>
      <p:sp>
        <p:nvSpPr>
          <p:cNvPr id="3" name="Shape 1"/>
          <p:cNvSpPr/>
          <p:nvPr/>
        </p:nvSpPr>
        <p:spPr>
          <a:xfrm>
            <a:off x="0" y="0"/>
            <a:ext cx="14630400" cy="8229600"/>
          </a:xfrm>
          <a:prstGeom prst="rect">
            <a:avLst/>
          </a:prstGeom>
          <a:solidFill>
            <a:srgbClr val="FFFAFA"/>
          </a:solidFill>
          <a:ln/>
        </p:spPr>
        <p:txBody>
          <a:bodyPr/>
          <a:lstStyle/>
          <a:p>
            <a:endParaRPr lang="en-IN"/>
          </a:p>
        </p:txBody>
      </p:sp>
      <p:sp>
        <p:nvSpPr>
          <p:cNvPr id="4" name="Text 2"/>
          <p:cNvSpPr/>
          <p:nvPr/>
        </p:nvSpPr>
        <p:spPr>
          <a:xfrm>
            <a:off x="1760220" y="799267"/>
            <a:ext cx="5554980"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Conclusion</a:t>
            </a:r>
            <a:endParaRPr lang="en-US" sz="4374" dirty="0"/>
          </a:p>
        </p:txBody>
      </p:sp>
      <p:sp>
        <p:nvSpPr>
          <p:cNvPr id="5" name="Text 3"/>
          <p:cNvSpPr/>
          <p:nvPr/>
        </p:nvSpPr>
        <p:spPr>
          <a:xfrm>
            <a:off x="1760220" y="2049066"/>
            <a:ext cx="2371011" cy="694373"/>
          </a:xfrm>
          <a:prstGeom prst="rect">
            <a:avLst/>
          </a:prstGeom>
          <a:noFill/>
          <a:ln/>
        </p:spPr>
        <p:txBody>
          <a:bodyPr wrap="squar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Comprehensive Approach</a:t>
            </a:r>
            <a:endParaRPr lang="en-US" sz="2187" dirty="0"/>
          </a:p>
        </p:txBody>
      </p:sp>
      <p:sp>
        <p:nvSpPr>
          <p:cNvPr id="6" name="Text 4"/>
          <p:cNvSpPr/>
          <p:nvPr/>
        </p:nvSpPr>
        <p:spPr>
          <a:xfrm>
            <a:off x="1760220" y="2965609"/>
            <a:ext cx="2371011" cy="3909417"/>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proposed language detection system using KNN algorithm provides a comprehensive solution that effectively identifies and classifies languages across a diverse range of text inputs.</a:t>
            </a:r>
            <a:endParaRPr lang="en-US" sz="1750" dirty="0"/>
          </a:p>
        </p:txBody>
      </p:sp>
      <p:sp>
        <p:nvSpPr>
          <p:cNvPr id="7" name="Text 5"/>
          <p:cNvSpPr/>
          <p:nvPr/>
        </p:nvSpPr>
        <p:spPr>
          <a:xfrm>
            <a:off x="4680823" y="2049066"/>
            <a:ext cx="2371011" cy="694373"/>
          </a:xfrm>
          <a:prstGeom prst="rect">
            <a:avLst/>
          </a:prstGeom>
          <a:noFill/>
          <a:ln/>
        </p:spPr>
        <p:txBody>
          <a:bodyPr wrap="squar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Accuracy and Efficiency</a:t>
            </a:r>
            <a:endParaRPr lang="en-US" sz="2187" dirty="0"/>
          </a:p>
        </p:txBody>
      </p:sp>
      <p:sp>
        <p:nvSpPr>
          <p:cNvPr id="8" name="Text 6"/>
          <p:cNvSpPr/>
          <p:nvPr/>
        </p:nvSpPr>
        <p:spPr>
          <a:xfrm>
            <a:off x="4680823" y="2965609"/>
            <a:ext cx="2371011" cy="355401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Through extensive training and optimization, the system demonstrates high accuracy in language prediction, making it a reliable tool for real-world applications.</a:t>
            </a:r>
            <a:endParaRPr lang="en-US" sz="1750" dirty="0"/>
          </a:p>
        </p:txBody>
      </p:sp>
      <p:sp>
        <p:nvSpPr>
          <p:cNvPr id="9" name="Text 7"/>
          <p:cNvSpPr/>
          <p:nvPr/>
        </p:nvSpPr>
        <p:spPr>
          <a:xfrm>
            <a:off x="7601426" y="2049066"/>
            <a:ext cx="2371011" cy="694373"/>
          </a:xfrm>
          <a:prstGeom prst="rect">
            <a:avLst/>
          </a:prstGeom>
          <a:noFill/>
          <a:ln/>
        </p:spPr>
        <p:txBody>
          <a:bodyPr wrap="squar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Adaptability and Scalability</a:t>
            </a:r>
            <a:endParaRPr lang="en-US" sz="2187" dirty="0"/>
          </a:p>
        </p:txBody>
      </p:sp>
      <p:sp>
        <p:nvSpPr>
          <p:cNvPr id="10" name="Text 8"/>
          <p:cNvSpPr/>
          <p:nvPr/>
        </p:nvSpPr>
        <p:spPr>
          <a:xfrm>
            <a:off x="7601426" y="2965609"/>
            <a:ext cx="2371011" cy="3198614"/>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modular design of the system allows for easy integration and seamless scalability, enabling it to accommodate growing language databases and user demands.</a:t>
            </a:r>
            <a:endParaRPr lang="en-US" sz="1750" dirty="0"/>
          </a:p>
        </p:txBody>
      </p:sp>
      <p:sp>
        <p:nvSpPr>
          <p:cNvPr id="11" name="Text 9"/>
          <p:cNvSpPr/>
          <p:nvPr/>
        </p:nvSpPr>
        <p:spPr>
          <a:xfrm>
            <a:off x="10522029" y="2049066"/>
            <a:ext cx="2371011" cy="694373"/>
          </a:xfrm>
          <a:prstGeom prst="rect">
            <a:avLst/>
          </a:prstGeom>
          <a:noFill/>
          <a:ln/>
        </p:spPr>
        <p:txBody>
          <a:bodyPr wrap="squar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Practical Applications</a:t>
            </a:r>
            <a:endParaRPr lang="en-US" sz="2187" dirty="0"/>
          </a:p>
        </p:txBody>
      </p:sp>
      <p:sp>
        <p:nvSpPr>
          <p:cNvPr id="12" name="Text 10"/>
          <p:cNvSpPr/>
          <p:nvPr/>
        </p:nvSpPr>
        <p:spPr>
          <a:xfrm>
            <a:off x="10522029" y="2965609"/>
            <a:ext cx="2371011" cy="4264819"/>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This language detection solution can be leveraged in a variety of industries, such as content management, translation services, and language-based analytics, providing valuable insights and enhancing user experiences.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en-IN"/>
          </a:p>
        </p:txBody>
      </p:sp>
      <p:sp>
        <p:nvSpPr>
          <p:cNvPr id="3" name="Shape 1"/>
          <p:cNvSpPr/>
          <p:nvPr/>
        </p:nvSpPr>
        <p:spPr>
          <a:xfrm>
            <a:off x="0" y="0"/>
            <a:ext cx="14630400" cy="8229600"/>
          </a:xfrm>
          <a:prstGeom prst="rect">
            <a:avLst/>
          </a:prstGeom>
          <a:solidFill>
            <a:srgbClr val="FFFAFA"/>
          </a:solidFill>
          <a:ln/>
        </p:spPr>
        <p:txBody>
          <a:bodyPr/>
          <a:lstStyle/>
          <a:p>
            <a:endParaRPr lang="en-IN"/>
          </a:p>
        </p:txBody>
      </p:sp>
      <p:sp>
        <p:nvSpPr>
          <p:cNvPr id="4" name="Text 2"/>
          <p:cNvSpPr/>
          <p:nvPr/>
        </p:nvSpPr>
        <p:spPr>
          <a:xfrm>
            <a:off x="1760220" y="1376720"/>
            <a:ext cx="5554980"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Future Scope</a:t>
            </a:r>
            <a:endParaRPr lang="en-US" sz="4374" dirty="0"/>
          </a:p>
        </p:txBody>
      </p:sp>
      <p:pic>
        <p:nvPicPr>
          <p:cNvPr id="5" name="Image 0" descr="preencoded.png"/>
          <p:cNvPicPr>
            <a:picLocks noChangeAspect="1"/>
          </p:cNvPicPr>
          <p:nvPr/>
        </p:nvPicPr>
        <p:blipFill>
          <a:blip r:embed="rId3"/>
          <a:stretch>
            <a:fillRect/>
          </a:stretch>
        </p:blipFill>
        <p:spPr>
          <a:xfrm>
            <a:off x="1760220" y="2515433"/>
            <a:ext cx="444341" cy="444341"/>
          </a:xfrm>
          <a:prstGeom prst="rect">
            <a:avLst/>
          </a:prstGeom>
        </p:spPr>
      </p:pic>
      <p:sp>
        <p:nvSpPr>
          <p:cNvPr id="6" name="Text 3"/>
          <p:cNvSpPr/>
          <p:nvPr/>
        </p:nvSpPr>
        <p:spPr>
          <a:xfrm>
            <a:off x="1760220" y="3181945"/>
            <a:ext cx="2527459" cy="694373"/>
          </a:xfrm>
          <a:prstGeom prst="rect">
            <a:avLst/>
          </a:prstGeom>
          <a:noFill/>
          <a:ln/>
        </p:spPr>
        <p:txBody>
          <a:bodyPr wrap="squar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Continuous Learning</a:t>
            </a:r>
            <a:endParaRPr lang="en-US" sz="2187" dirty="0"/>
          </a:p>
        </p:txBody>
      </p:sp>
      <p:sp>
        <p:nvSpPr>
          <p:cNvPr id="7" name="Text 4"/>
          <p:cNvSpPr/>
          <p:nvPr/>
        </p:nvSpPr>
        <p:spPr>
          <a:xfrm>
            <a:off x="1760220" y="4009549"/>
            <a:ext cx="2527459" cy="2843213"/>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Explore ways to further enhance the language detection model, incorporating advancements in deep learning and natural language processing techniques.</a:t>
            </a:r>
            <a:endParaRPr lang="en-US" sz="1750" dirty="0"/>
          </a:p>
        </p:txBody>
      </p:sp>
      <p:pic>
        <p:nvPicPr>
          <p:cNvPr id="8" name="Image 1" descr="preencoded.png"/>
          <p:cNvPicPr>
            <a:picLocks noChangeAspect="1"/>
          </p:cNvPicPr>
          <p:nvPr/>
        </p:nvPicPr>
        <p:blipFill>
          <a:blip r:embed="rId4"/>
          <a:stretch>
            <a:fillRect/>
          </a:stretch>
        </p:blipFill>
        <p:spPr>
          <a:xfrm>
            <a:off x="4620935" y="2515433"/>
            <a:ext cx="444341" cy="444341"/>
          </a:xfrm>
          <a:prstGeom prst="rect">
            <a:avLst/>
          </a:prstGeom>
        </p:spPr>
      </p:pic>
      <p:sp>
        <p:nvSpPr>
          <p:cNvPr id="9" name="Text 5"/>
          <p:cNvSpPr/>
          <p:nvPr/>
        </p:nvSpPr>
        <p:spPr>
          <a:xfrm>
            <a:off x="4620935" y="3181945"/>
            <a:ext cx="2527578" cy="694373"/>
          </a:xfrm>
          <a:prstGeom prst="rect">
            <a:avLst/>
          </a:prstGeom>
          <a:noFill/>
          <a:ln/>
        </p:spPr>
        <p:txBody>
          <a:bodyPr wrap="squar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Multilingual Support</a:t>
            </a:r>
            <a:endParaRPr lang="en-US" sz="2187" dirty="0"/>
          </a:p>
        </p:txBody>
      </p:sp>
      <p:sp>
        <p:nvSpPr>
          <p:cNvPr id="10" name="Text 6"/>
          <p:cNvSpPr/>
          <p:nvPr/>
        </p:nvSpPr>
        <p:spPr>
          <a:xfrm>
            <a:off x="4620935" y="4009549"/>
            <a:ext cx="2527578" cy="2132409"/>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Expand the model to support a wider range of languages, catering to an increasingly diverse global user base.</a:t>
            </a:r>
            <a:endParaRPr lang="en-US" sz="1750" dirty="0"/>
          </a:p>
        </p:txBody>
      </p:sp>
      <p:pic>
        <p:nvPicPr>
          <p:cNvPr id="11" name="Image 2" descr="preencoded.png"/>
          <p:cNvPicPr>
            <a:picLocks noChangeAspect="1"/>
          </p:cNvPicPr>
          <p:nvPr/>
        </p:nvPicPr>
        <p:blipFill>
          <a:blip r:embed="rId5"/>
          <a:stretch>
            <a:fillRect/>
          </a:stretch>
        </p:blipFill>
        <p:spPr>
          <a:xfrm>
            <a:off x="7481768" y="2515433"/>
            <a:ext cx="444341" cy="444341"/>
          </a:xfrm>
          <a:prstGeom prst="rect">
            <a:avLst/>
          </a:prstGeom>
        </p:spPr>
      </p:pic>
      <p:sp>
        <p:nvSpPr>
          <p:cNvPr id="12" name="Text 7"/>
          <p:cNvSpPr/>
          <p:nvPr/>
        </p:nvSpPr>
        <p:spPr>
          <a:xfrm>
            <a:off x="7481768" y="3181945"/>
            <a:ext cx="2527578" cy="694373"/>
          </a:xfrm>
          <a:prstGeom prst="rect">
            <a:avLst/>
          </a:prstGeom>
          <a:noFill/>
          <a:ln/>
        </p:spPr>
        <p:txBody>
          <a:bodyPr wrap="squar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Mobile Integration</a:t>
            </a:r>
            <a:endParaRPr lang="en-US" sz="2187" dirty="0"/>
          </a:p>
        </p:txBody>
      </p:sp>
      <p:sp>
        <p:nvSpPr>
          <p:cNvPr id="13" name="Text 8"/>
          <p:cNvSpPr/>
          <p:nvPr/>
        </p:nvSpPr>
        <p:spPr>
          <a:xfrm>
            <a:off x="7481768" y="4009549"/>
            <a:ext cx="2527578" cy="2487811"/>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Develop a mobile-friendly version of the language detection tool, enabling on-the-go language identification for users.</a:t>
            </a:r>
            <a:endParaRPr lang="en-US" sz="1750" dirty="0"/>
          </a:p>
        </p:txBody>
      </p:sp>
      <p:pic>
        <p:nvPicPr>
          <p:cNvPr id="14" name="Image 3" descr="preencoded.png"/>
          <p:cNvPicPr>
            <a:picLocks noChangeAspect="1"/>
          </p:cNvPicPr>
          <p:nvPr/>
        </p:nvPicPr>
        <p:blipFill>
          <a:blip r:embed="rId6"/>
          <a:stretch>
            <a:fillRect/>
          </a:stretch>
        </p:blipFill>
        <p:spPr>
          <a:xfrm>
            <a:off x="10342602" y="2515433"/>
            <a:ext cx="444341" cy="444341"/>
          </a:xfrm>
          <a:prstGeom prst="rect">
            <a:avLst/>
          </a:prstGeom>
        </p:spPr>
      </p:pic>
      <p:sp>
        <p:nvSpPr>
          <p:cNvPr id="15" name="Text 9"/>
          <p:cNvSpPr/>
          <p:nvPr/>
        </p:nvSpPr>
        <p:spPr>
          <a:xfrm>
            <a:off x="10342602" y="3181945"/>
            <a:ext cx="2527578" cy="694373"/>
          </a:xfrm>
          <a:prstGeom prst="rect">
            <a:avLst/>
          </a:prstGeom>
          <a:noFill/>
          <a:ln/>
        </p:spPr>
        <p:txBody>
          <a:bodyPr wrap="squar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Performance Optimization</a:t>
            </a:r>
            <a:endParaRPr lang="en-US" sz="2187" dirty="0"/>
          </a:p>
        </p:txBody>
      </p:sp>
      <p:sp>
        <p:nvSpPr>
          <p:cNvPr id="16" name="Text 10"/>
          <p:cNvSpPr/>
          <p:nvPr/>
        </p:nvSpPr>
        <p:spPr>
          <a:xfrm>
            <a:off x="10342602" y="4009549"/>
            <a:ext cx="2527578" cy="2487811"/>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Continuously monitor and optimize the model's performance, ensuring fast and accurate language detection for real-time applications.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B2E498-9C15-3EA9-EA91-73843A267DE8}"/>
              </a:ext>
            </a:extLst>
          </p:cNvPr>
          <p:cNvSpPr txBox="1"/>
          <p:nvPr/>
        </p:nvSpPr>
        <p:spPr>
          <a:xfrm>
            <a:off x="1951463" y="1488244"/>
            <a:ext cx="2553630" cy="584775"/>
          </a:xfrm>
          <a:prstGeom prst="rect">
            <a:avLst/>
          </a:prstGeom>
          <a:noFill/>
        </p:spPr>
        <p:txBody>
          <a:bodyPr wrap="square" rtlCol="0">
            <a:spAutoFit/>
          </a:bodyPr>
          <a:lstStyle/>
          <a:p>
            <a:r>
              <a:rPr lang="en-US" sz="3200" b="1" dirty="0"/>
              <a:t>REFERENCES:</a:t>
            </a:r>
            <a:endParaRPr lang="en-IN" sz="3200" b="1" dirty="0"/>
          </a:p>
        </p:txBody>
      </p:sp>
      <p:sp>
        <p:nvSpPr>
          <p:cNvPr id="3" name="TextBox 2">
            <a:extLst>
              <a:ext uri="{FF2B5EF4-FFF2-40B4-BE49-F238E27FC236}">
                <a16:creationId xmlns:a16="http://schemas.microsoft.com/office/drawing/2014/main" id="{F5347AEF-EB8A-8EE2-BB3A-E25274DDBD8D}"/>
              </a:ext>
            </a:extLst>
          </p:cNvPr>
          <p:cNvSpPr txBox="1"/>
          <p:nvPr/>
        </p:nvSpPr>
        <p:spPr>
          <a:xfrm>
            <a:off x="2274849" y="2375210"/>
            <a:ext cx="10459844"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t>Text Language Identification using K-nearest Neighbors" by Ram Kumar Sahu, Ankur Singh </a:t>
            </a:r>
            <a:r>
              <a:rPr lang="en-US" sz="2200" dirty="0" err="1"/>
              <a:t>Bist</a:t>
            </a:r>
            <a:r>
              <a:rPr lang="en-US" sz="2200" dirty="0"/>
              <a:t>, and Dipti Sharma (International Journal of Computer Applications, 2017).</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IN" sz="2200" dirty="0"/>
              <a:t>"An Improved Language Identification Algorithm Based on K-Nearest </a:t>
            </a:r>
            <a:r>
              <a:rPr lang="en-IN" sz="2200" dirty="0" err="1"/>
              <a:t>Neighbor</a:t>
            </a:r>
            <a:r>
              <a:rPr lang="en-IN" sz="2200" dirty="0"/>
              <a:t>" by Ying Xu, Ying Liu, and </a:t>
            </a:r>
            <a:r>
              <a:rPr lang="en-IN" sz="2200" dirty="0" err="1"/>
              <a:t>Xiangsheng</a:t>
            </a:r>
            <a:r>
              <a:rPr lang="en-IN" sz="2200" dirty="0"/>
              <a:t> Huang (International Conference on Web Information Systems Engineering, 2008)</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GitHub hosts various repositories with code implementations of language detection using KNN. Searching for repositories with relevant keywords like "language detection," "KNN," and "Python" can yield useful resources.</a:t>
            </a:r>
            <a:endParaRPr lang="en-IN" sz="2200" dirty="0"/>
          </a:p>
        </p:txBody>
      </p:sp>
    </p:spTree>
    <p:extLst>
      <p:ext uri="{BB962C8B-B14F-4D97-AF65-F5344CB8AC3E}">
        <p14:creationId xmlns:p14="http://schemas.microsoft.com/office/powerpoint/2010/main" val="397248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en-IN"/>
          </a:p>
        </p:txBody>
      </p:sp>
      <p:sp>
        <p:nvSpPr>
          <p:cNvPr id="3" name="Shape 1"/>
          <p:cNvSpPr/>
          <p:nvPr/>
        </p:nvSpPr>
        <p:spPr>
          <a:xfrm>
            <a:off x="0" y="0"/>
            <a:ext cx="14630400" cy="8229600"/>
          </a:xfrm>
          <a:prstGeom prst="rect">
            <a:avLst/>
          </a:prstGeom>
          <a:solidFill>
            <a:srgbClr val="FFFAFA"/>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323624"/>
            <a:ext cx="6665952" cy="833199"/>
          </a:xfrm>
          <a:prstGeom prst="rect">
            <a:avLst/>
          </a:prstGeom>
          <a:noFill/>
          <a:ln/>
        </p:spPr>
        <p:txBody>
          <a:bodyPr wrap="none" rtlCol="0" anchor="t"/>
          <a:lstStyle/>
          <a:p>
            <a:pPr marL="0" indent="0">
              <a:lnSpc>
                <a:spcPts val="6561"/>
              </a:lnSpc>
              <a:buNone/>
            </a:pPr>
            <a:r>
              <a:rPr lang="en-US" sz="5249" b="1" dirty="0">
                <a:solidFill>
                  <a:srgbClr val="1F1E1E"/>
                </a:solidFill>
                <a:latin typeface="Alexandria" pitchFamily="34" charset="0"/>
                <a:ea typeface="Alexandria" pitchFamily="34" charset="-122"/>
                <a:cs typeface="Alexandria" pitchFamily="34" charset="-120"/>
              </a:rPr>
              <a:t>Proposed System</a:t>
            </a:r>
            <a:endParaRPr lang="en-US" sz="5249" dirty="0"/>
          </a:p>
        </p:txBody>
      </p:sp>
      <p:sp>
        <p:nvSpPr>
          <p:cNvPr id="6" name="Text 3"/>
          <p:cNvSpPr/>
          <p:nvPr/>
        </p:nvSpPr>
        <p:spPr>
          <a:xfrm>
            <a:off x="833199" y="3490079"/>
            <a:ext cx="7477601" cy="1777008"/>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Our proposed system leverages cutting-edge artificial intelligence and machine learning techniques to provide highly accurate language detection. By employing a K-Nearest Neighbors (KNN) algorithm, we can quickly and efficiently identify the language of any given text with industry-leading precision.</a:t>
            </a:r>
            <a:endParaRPr lang="en-US" sz="1750" dirty="0"/>
          </a:p>
        </p:txBody>
      </p:sp>
      <p:sp>
        <p:nvSpPr>
          <p:cNvPr id="7" name="Shape 4"/>
          <p:cNvSpPr/>
          <p:nvPr/>
        </p:nvSpPr>
        <p:spPr>
          <a:xfrm>
            <a:off x="833199" y="5533668"/>
            <a:ext cx="355402" cy="355402"/>
          </a:xfrm>
          <a:prstGeom prst="roundRect">
            <a:avLst>
              <a:gd name="adj" fmla="val 25726039"/>
            </a:avLst>
          </a:prstGeom>
          <a:noFill/>
          <a:ln w="7620">
            <a:solidFill>
              <a:srgbClr val="FFFFFF"/>
            </a:solidFill>
            <a:prstDash val="solid"/>
          </a:ln>
        </p:spPr>
        <p:txBody>
          <a:bodyPr/>
          <a:lstStyle/>
          <a:p>
            <a:endParaRPr lang="en-IN"/>
          </a:p>
        </p:txBody>
      </p:sp>
      <p:sp>
        <p:nvSpPr>
          <p:cNvPr id="9" name="Text 5"/>
          <p:cNvSpPr/>
          <p:nvPr/>
        </p:nvSpPr>
        <p:spPr>
          <a:xfrm>
            <a:off x="1299686" y="5516999"/>
            <a:ext cx="2841546"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en-IN"/>
          </a:p>
        </p:txBody>
      </p:sp>
      <p:sp>
        <p:nvSpPr>
          <p:cNvPr id="3" name="Shape 1"/>
          <p:cNvSpPr/>
          <p:nvPr/>
        </p:nvSpPr>
        <p:spPr>
          <a:xfrm>
            <a:off x="0" y="0"/>
            <a:ext cx="14630400" cy="8229600"/>
          </a:xfrm>
          <a:prstGeom prst="rect">
            <a:avLst/>
          </a:prstGeom>
          <a:solidFill>
            <a:srgbClr val="FFFAFA"/>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AFA">
              <a:alpha val="85000"/>
            </a:srgbClr>
          </a:solidFill>
          <a:ln/>
        </p:spPr>
        <p:txBody>
          <a:bodyPr/>
          <a:lstStyle/>
          <a:p>
            <a:endParaRPr lang="en-IN"/>
          </a:p>
        </p:txBody>
      </p:sp>
      <p:sp>
        <p:nvSpPr>
          <p:cNvPr id="6" name="Text 3"/>
          <p:cNvSpPr/>
          <p:nvPr/>
        </p:nvSpPr>
        <p:spPr>
          <a:xfrm>
            <a:off x="1760220" y="2143244"/>
            <a:ext cx="5554980"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Problem statement</a:t>
            </a:r>
            <a:endParaRPr lang="en-US" sz="4374" dirty="0"/>
          </a:p>
        </p:txBody>
      </p:sp>
      <p:sp>
        <p:nvSpPr>
          <p:cNvPr id="7" name="Text 4"/>
          <p:cNvSpPr/>
          <p:nvPr/>
        </p:nvSpPr>
        <p:spPr>
          <a:xfrm>
            <a:off x="1760220" y="3170873"/>
            <a:ext cx="11109960" cy="142160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 The client is seeking to develop a language detection system using the K-Nearest Neighbors (KNN) algorithm. The goal is to create a robust system that can accurately identify the language of a given text input. This is an important functionality for various applications, such as multilingual content management, translation services, and language-specific analytics.</a:t>
            </a:r>
            <a:endParaRPr lang="en-US" sz="1750" dirty="0"/>
          </a:p>
        </p:txBody>
      </p:sp>
      <p:sp>
        <p:nvSpPr>
          <p:cNvPr id="8" name="Text 5"/>
          <p:cNvSpPr/>
          <p:nvPr/>
        </p:nvSpPr>
        <p:spPr>
          <a:xfrm>
            <a:off x="2115622" y="4842391"/>
            <a:ext cx="10754558"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3B3535"/>
                </a:solidFill>
                <a:latin typeface="Sora" pitchFamily="34" charset="0"/>
                <a:ea typeface="Sora" pitchFamily="34" charset="-122"/>
                <a:cs typeface="Sora" pitchFamily="34" charset="-120"/>
              </a:rPr>
              <a:t>Accurately detect the language of a given text input</a:t>
            </a:r>
            <a:endParaRPr lang="en-US" sz="1750" dirty="0"/>
          </a:p>
        </p:txBody>
      </p:sp>
      <p:sp>
        <p:nvSpPr>
          <p:cNvPr id="9" name="Text 6"/>
          <p:cNvSpPr/>
          <p:nvPr/>
        </p:nvSpPr>
        <p:spPr>
          <a:xfrm>
            <a:off x="2115622" y="5286613"/>
            <a:ext cx="10754558"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3B3535"/>
                </a:solidFill>
                <a:latin typeface="Sora" pitchFamily="34" charset="0"/>
                <a:ea typeface="Sora" pitchFamily="34" charset="-122"/>
                <a:cs typeface="Sora" pitchFamily="34" charset="-120"/>
              </a:rPr>
              <a:t>Handle a wide range of languages, including common and less common ones</a:t>
            </a:r>
            <a:endParaRPr lang="en-US" sz="1750" dirty="0"/>
          </a:p>
        </p:txBody>
      </p:sp>
      <p:sp>
        <p:nvSpPr>
          <p:cNvPr id="10" name="Text 7"/>
          <p:cNvSpPr/>
          <p:nvPr/>
        </p:nvSpPr>
        <p:spPr>
          <a:xfrm>
            <a:off x="2115622" y="5730835"/>
            <a:ext cx="10754558"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3B3535"/>
                </a:solidFill>
                <a:latin typeface="Sora" pitchFamily="34" charset="0"/>
                <a:ea typeface="Sora" pitchFamily="34" charset="-122"/>
                <a:cs typeface="Sora" pitchFamily="34" charset="-120"/>
              </a:rPr>
              <a:t>Provide fast and efficient language detection, even for large volumes of data</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en-IN"/>
          </a:p>
        </p:txBody>
      </p:sp>
      <p:sp>
        <p:nvSpPr>
          <p:cNvPr id="3" name="Shape 1"/>
          <p:cNvSpPr/>
          <p:nvPr/>
        </p:nvSpPr>
        <p:spPr>
          <a:xfrm>
            <a:off x="0" y="0"/>
            <a:ext cx="14630400" cy="8229600"/>
          </a:xfrm>
          <a:prstGeom prst="rect">
            <a:avLst/>
          </a:prstGeom>
          <a:solidFill>
            <a:srgbClr val="FFFAFA"/>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534722"/>
            <a:ext cx="5554980"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Proposed Solution</a:t>
            </a:r>
            <a:endParaRPr lang="en-US" sz="4374" dirty="0"/>
          </a:p>
        </p:txBody>
      </p:sp>
      <p:sp>
        <p:nvSpPr>
          <p:cNvPr id="6" name="Text 3"/>
          <p:cNvSpPr/>
          <p:nvPr/>
        </p:nvSpPr>
        <p:spPr>
          <a:xfrm>
            <a:off x="833199" y="3562350"/>
            <a:ext cx="7477601" cy="2132409"/>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proposed solution leverages the power of K-Nearest Neighbors (KNN), a supervised machine learning algorithm, to accurately detect the language of a given text input. The KNN model will be trained on a comprehensive dataset of text samples across multiple languages, enabling it to effectively classify new, unseen inputs.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en-IN"/>
          </a:p>
        </p:txBody>
      </p:sp>
      <p:sp>
        <p:nvSpPr>
          <p:cNvPr id="3" name="Shape 1"/>
          <p:cNvSpPr/>
          <p:nvPr/>
        </p:nvSpPr>
        <p:spPr>
          <a:xfrm>
            <a:off x="0" y="0"/>
            <a:ext cx="14630400" cy="8229600"/>
          </a:xfrm>
          <a:prstGeom prst="rect">
            <a:avLst/>
          </a:prstGeom>
          <a:solidFill>
            <a:srgbClr val="FFFAFA"/>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925473"/>
            <a:ext cx="5554980"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System Approach</a:t>
            </a:r>
            <a:endParaRPr lang="en-US" sz="4374" dirty="0"/>
          </a:p>
        </p:txBody>
      </p:sp>
      <p:sp>
        <p:nvSpPr>
          <p:cNvPr id="6" name="Shape 3"/>
          <p:cNvSpPr/>
          <p:nvPr/>
        </p:nvSpPr>
        <p:spPr>
          <a:xfrm>
            <a:off x="1144310" y="1953101"/>
            <a:ext cx="44410" cy="5351026"/>
          </a:xfrm>
          <a:prstGeom prst="roundRect">
            <a:avLst>
              <a:gd name="adj" fmla="val 225151"/>
            </a:avLst>
          </a:prstGeom>
          <a:solidFill>
            <a:srgbClr val="BBC2DC"/>
          </a:solidFill>
          <a:ln/>
        </p:spPr>
        <p:txBody>
          <a:bodyPr/>
          <a:lstStyle/>
          <a:p>
            <a:endParaRPr lang="en-IN"/>
          </a:p>
        </p:txBody>
      </p:sp>
      <p:sp>
        <p:nvSpPr>
          <p:cNvPr id="7" name="Shape 4"/>
          <p:cNvSpPr/>
          <p:nvPr/>
        </p:nvSpPr>
        <p:spPr>
          <a:xfrm>
            <a:off x="1416427" y="2354401"/>
            <a:ext cx="777597" cy="44410"/>
          </a:xfrm>
          <a:prstGeom prst="roundRect">
            <a:avLst>
              <a:gd name="adj" fmla="val 225151"/>
            </a:avLst>
          </a:prstGeom>
          <a:solidFill>
            <a:srgbClr val="BBC2DC"/>
          </a:solidFill>
          <a:ln/>
        </p:spPr>
        <p:txBody>
          <a:bodyPr/>
          <a:lstStyle/>
          <a:p>
            <a:endParaRPr lang="en-IN"/>
          </a:p>
        </p:txBody>
      </p:sp>
      <p:sp>
        <p:nvSpPr>
          <p:cNvPr id="8" name="Shape 5"/>
          <p:cNvSpPr/>
          <p:nvPr/>
        </p:nvSpPr>
        <p:spPr>
          <a:xfrm>
            <a:off x="916484" y="2126694"/>
            <a:ext cx="499943" cy="499943"/>
          </a:xfrm>
          <a:prstGeom prst="roundRect">
            <a:avLst>
              <a:gd name="adj" fmla="val 20000"/>
            </a:avLst>
          </a:prstGeom>
          <a:solidFill>
            <a:srgbClr val="D5DCF6"/>
          </a:solidFill>
          <a:ln w="7620">
            <a:solidFill>
              <a:srgbClr val="BBC2DC"/>
            </a:solidFill>
            <a:prstDash val="solid"/>
          </a:ln>
        </p:spPr>
        <p:txBody>
          <a:bodyPr/>
          <a:lstStyle/>
          <a:p>
            <a:endParaRPr lang="en-IN"/>
          </a:p>
        </p:txBody>
      </p:sp>
      <p:sp>
        <p:nvSpPr>
          <p:cNvPr id="9" name="Text 6"/>
          <p:cNvSpPr/>
          <p:nvPr/>
        </p:nvSpPr>
        <p:spPr>
          <a:xfrm>
            <a:off x="1100911" y="2168366"/>
            <a:ext cx="131088"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1</a:t>
            </a:r>
            <a:endParaRPr lang="en-US" sz="2624" dirty="0"/>
          </a:p>
        </p:txBody>
      </p:sp>
      <p:sp>
        <p:nvSpPr>
          <p:cNvPr id="10" name="Text 7"/>
          <p:cNvSpPr/>
          <p:nvPr/>
        </p:nvSpPr>
        <p:spPr>
          <a:xfrm>
            <a:off x="2388513" y="2175272"/>
            <a:ext cx="2777490"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Gather Data</a:t>
            </a:r>
            <a:endParaRPr lang="en-US" sz="2187" dirty="0"/>
          </a:p>
        </p:txBody>
      </p:sp>
      <p:sp>
        <p:nvSpPr>
          <p:cNvPr id="11" name="Text 8"/>
          <p:cNvSpPr/>
          <p:nvPr/>
        </p:nvSpPr>
        <p:spPr>
          <a:xfrm>
            <a:off x="2388513" y="2655689"/>
            <a:ext cx="7751088" cy="710803"/>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Collect a diverse dataset of text samples spanning multiple languages. Ensure the dataset is representative and balanced.</a:t>
            </a:r>
            <a:endParaRPr lang="en-US" sz="1750" dirty="0"/>
          </a:p>
        </p:txBody>
      </p:sp>
      <p:sp>
        <p:nvSpPr>
          <p:cNvPr id="12" name="Shape 9"/>
          <p:cNvSpPr/>
          <p:nvPr/>
        </p:nvSpPr>
        <p:spPr>
          <a:xfrm>
            <a:off x="1416427" y="4212134"/>
            <a:ext cx="777597" cy="44410"/>
          </a:xfrm>
          <a:prstGeom prst="roundRect">
            <a:avLst>
              <a:gd name="adj" fmla="val 225151"/>
            </a:avLst>
          </a:prstGeom>
          <a:solidFill>
            <a:srgbClr val="BBC2DC"/>
          </a:solidFill>
          <a:ln/>
        </p:spPr>
        <p:txBody>
          <a:bodyPr/>
          <a:lstStyle/>
          <a:p>
            <a:endParaRPr lang="en-IN"/>
          </a:p>
        </p:txBody>
      </p:sp>
      <p:sp>
        <p:nvSpPr>
          <p:cNvPr id="13" name="Shape 10"/>
          <p:cNvSpPr/>
          <p:nvPr/>
        </p:nvSpPr>
        <p:spPr>
          <a:xfrm>
            <a:off x="916484" y="3984427"/>
            <a:ext cx="499943" cy="499943"/>
          </a:xfrm>
          <a:prstGeom prst="roundRect">
            <a:avLst>
              <a:gd name="adj" fmla="val 20000"/>
            </a:avLst>
          </a:prstGeom>
          <a:solidFill>
            <a:srgbClr val="D5DCF6"/>
          </a:solidFill>
          <a:ln w="7620">
            <a:solidFill>
              <a:srgbClr val="BBC2DC"/>
            </a:solidFill>
            <a:prstDash val="solid"/>
          </a:ln>
        </p:spPr>
        <p:txBody>
          <a:bodyPr/>
          <a:lstStyle/>
          <a:p>
            <a:endParaRPr lang="en-IN"/>
          </a:p>
        </p:txBody>
      </p:sp>
      <p:sp>
        <p:nvSpPr>
          <p:cNvPr id="14" name="Text 11"/>
          <p:cNvSpPr/>
          <p:nvPr/>
        </p:nvSpPr>
        <p:spPr>
          <a:xfrm>
            <a:off x="1066860" y="4026098"/>
            <a:ext cx="199072"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2</a:t>
            </a:r>
            <a:endParaRPr lang="en-US" sz="2624" dirty="0"/>
          </a:p>
        </p:txBody>
      </p:sp>
      <p:sp>
        <p:nvSpPr>
          <p:cNvPr id="15" name="Text 12"/>
          <p:cNvSpPr/>
          <p:nvPr/>
        </p:nvSpPr>
        <p:spPr>
          <a:xfrm>
            <a:off x="2388513" y="4033004"/>
            <a:ext cx="2870716"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Feature Engineering</a:t>
            </a:r>
            <a:endParaRPr lang="en-US" sz="2187" dirty="0"/>
          </a:p>
        </p:txBody>
      </p:sp>
      <p:sp>
        <p:nvSpPr>
          <p:cNvPr id="16" name="Text 13"/>
          <p:cNvSpPr/>
          <p:nvPr/>
        </p:nvSpPr>
        <p:spPr>
          <a:xfrm>
            <a:off x="2388513" y="4513421"/>
            <a:ext cx="7751088" cy="710803"/>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Extract relevant linguistic features from the text samples, such as character n-grams, word frequencies, and syntax patterns.</a:t>
            </a:r>
            <a:endParaRPr lang="en-US" sz="1750" dirty="0"/>
          </a:p>
        </p:txBody>
      </p:sp>
      <p:sp>
        <p:nvSpPr>
          <p:cNvPr id="17" name="Shape 14"/>
          <p:cNvSpPr/>
          <p:nvPr/>
        </p:nvSpPr>
        <p:spPr>
          <a:xfrm>
            <a:off x="1416427" y="6069866"/>
            <a:ext cx="777597" cy="44410"/>
          </a:xfrm>
          <a:prstGeom prst="roundRect">
            <a:avLst>
              <a:gd name="adj" fmla="val 225151"/>
            </a:avLst>
          </a:prstGeom>
          <a:solidFill>
            <a:srgbClr val="BBC2DC"/>
          </a:solidFill>
          <a:ln/>
        </p:spPr>
        <p:txBody>
          <a:bodyPr/>
          <a:lstStyle/>
          <a:p>
            <a:endParaRPr lang="en-IN"/>
          </a:p>
        </p:txBody>
      </p:sp>
      <p:sp>
        <p:nvSpPr>
          <p:cNvPr id="18" name="Shape 15"/>
          <p:cNvSpPr/>
          <p:nvPr/>
        </p:nvSpPr>
        <p:spPr>
          <a:xfrm>
            <a:off x="916484" y="5842159"/>
            <a:ext cx="499943" cy="499943"/>
          </a:xfrm>
          <a:prstGeom prst="roundRect">
            <a:avLst>
              <a:gd name="adj" fmla="val 20000"/>
            </a:avLst>
          </a:prstGeom>
          <a:solidFill>
            <a:srgbClr val="D5DCF6"/>
          </a:solidFill>
          <a:ln w="7620">
            <a:solidFill>
              <a:srgbClr val="BBC2DC"/>
            </a:solidFill>
            <a:prstDash val="solid"/>
          </a:ln>
        </p:spPr>
        <p:txBody>
          <a:bodyPr/>
          <a:lstStyle/>
          <a:p>
            <a:endParaRPr lang="en-IN"/>
          </a:p>
        </p:txBody>
      </p:sp>
      <p:sp>
        <p:nvSpPr>
          <p:cNvPr id="19" name="Text 16"/>
          <p:cNvSpPr/>
          <p:nvPr/>
        </p:nvSpPr>
        <p:spPr>
          <a:xfrm>
            <a:off x="1066740" y="5883831"/>
            <a:ext cx="199311"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3</a:t>
            </a:r>
            <a:endParaRPr lang="en-US" sz="2624" dirty="0"/>
          </a:p>
        </p:txBody>
      </p:sp>
      <p:sp>
        <p:nvSpPr>
          <p:cNvPr id="20" name="Text 17"/>
          <p:cNvSpPr/>
          <p:nvPr/>
        </p:nvSpPr>
        <p:spPr>
          <a:xfrm>
            <a:off x="2388513" y="5890736"/>
            <a:ext cx="2777490"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Model Training</a:t>
            </a:r>
            <a:endParaRPr lang="en-US" sz="2187" dirty="0"/>
          </a:p>
        </p:txBody>
      </p:sp>
      <p:sp>
        <p:nvSpPr>
          <p:cNvPr id="21" name="Text 18"/>
          <p:cNvSpPr/>
          <p:nvPr/>
        </p:nvSpPr>
        <p:spPr>
          <a:xfrm>
            <a:off x="2388513" y="6371153"/>
            <a:ext cx="7751088" cy="710803"/>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Train a K-Nearest Neighbors (KNN) classifier on the engineered features to learn the unique patterns of each language.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en-IN"/>
          </a:p>
        </p:txBody>
      </p:sp>
      <p:sp>
        <p:nvSpPr>
          <p:cNvPr id="3" name="Shape 1"/>
          <p:cNvSpPr/>
          <p:nvPr/>
        </p:nvSpPr>
        <p:spPr>
          <a:xfrm>
            <a:off x="0" y="0"/>
            <a:ext cx="14630400" cy="8229600"/>
          </a:xfrm>
          <a:prstGeom prst="rect">
            <a:avLst/>
          </a:prstGeom>
          <a:solidFill>
            <a:srgbClr val="FFFAFA"/>
          </a:solidFill>
          <a:ln/>
        </p:spPr>
        <p:txBody>
          <a:bodyPr/>
          <a:lstStyle/>
          <a:p>
            <a:endParaRPr lang="en-IN"/>
          </a:p>
        </p:txBody>
      </p:sp>
      <p:sp>
        <p:nvSpPr>
          <p:cNvPr id="4" name="Text 2"/>
          <p:cNvSpPr/>
          <p:nvPr/>
        </p:nvSpPr>
        <p:spPr>
          <a:xfrm>
            <a:off x="1760220" y="709017"/>
            <a:ext cx="7763232"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Algorithm and Deployment</a:t>
            </a:r>
            <a:endParaRPr lang="en-US" sz="4374" dirty="0"/>
          </a:p>
        </p:txBody>
      </p:sp>
      <p:sp>
        <p:nvSpPr>
          <p:cNvPr id="5" name="Text 3"/>
          <p:cNvSpPr/>
          <p:nvPr/>
        </p:nvSpPr>
        <p:spPr>
          <a:xfrm>
            <a:off x="1760220" y="1936552"/>
            <a:ext cx="5283994" cy="2132409"/>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proposed language detection system utilizes a K-Nearest Neighbors (KNN) algorithm. This machine learning approach classifies an input text based on the similarities between its features and those of labeled training data.</a:t>
            </a:r>
            <a:endParaRPr lang="en-US" sz="1750" dirty="0"/>
          </a:p>
        </p:txBody>
      </p:sp>
      <p:sp>
        <p:nvSpPr>
          <p:cNvPr id="6" name="Text 4"/>
          <p:cNvSpPr/>
          <p:nvPr/>
        </p:nvSpPr>
        <p:spPr>
          <a:xfrm>
            <a:off x="1760220" y="4268867"/>
            <a:ext cx="5283994" cy="1777008"/>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trained KNN model will be deployed as a web service, allowing users to submit text and receive instant language identification. This scalable architecture can handle high volumes of requests efficiently.</a:t>
            </a:r>
            <a:endParaRPr lang="en-US" sz="1750" dirty="0"/>
          </a:p>
        </p:txBody>
      </p:sp>
      <p:pic>
        <p:nvPicPr>
          <p:cNvPr id="7" name="Image 0" descr="preencoded.png"/>
          <p:cNvPicPr>
            <a:picLocks noChangeAspect="1"/>
          </p:cNvPicPr>
          <p:nvPr/>
        </p:nvPicPr>
        <p:blipFill>
          <a:blip r:embed="rId3"/>
          <a:stretch>
            <a:fillRect/>
          </a:stretch>
        </p:blipFill>
        <p:spPr>
          <a:xfrm>
            <a:off x="7593806" y="1986558"/>
            <a:ext cx="5283994" cy="52839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en-IN"/>
          </a:p>
        </p:txBody>
      </p:sp>
      <p:sp>
        <p:nvSpPr>
          <p:cNvPr id="3" name="Shape 1"/>
          <p:cNvSpPr/>
          <p:nvPr/>
        </p:nvSpPr>
        <p:spPr>
          <a:xfrm>
            <a:off x="0" y="0"/>
            <a:ext cx="14630400" cy="11910536"/>
          </a:xfrm>
          <a:prstGeom prst="rect">
            <a:avLst/>
          </a:prstGeom>
          <a:solidFill>
            <a:srgbClr val="FFFAFA"/>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1944172"/>
          </a:xfrm>
          <a:prstGeom prst="rect">
            <a:avLst/>
          </a:prstGeom>
        </p:spPr>
      </p:pic>
      <p:sp>
        <p:nvSpPr>
          <p:cNvPr id="5" name="Text 2"/>
          <p:cNvSpPr/>
          <p:nvPr/>
        </p:nvSpPr>
        <p:spPr>
          <a:xfrm>
            <a:off x="3426738" y="2371844"/>
            <a:ext cx="4089202" cy="486013"/>
          </a:xfrm>
          <a:prstGeom prst="rect">
            <a:avLst/>
          </a:prstGeom>
          <a:noFill/>
          <a:ln/>
        </p:spPr>
        <p:txBody>
          <a:bodyPr wrap="none" rtlCol="0" anchor="t"/>
          <a:lstStyle/>
          <a:p>
            <a:pPr marL="0" indent="0">
              <a:lnSpc>
                <a:spcPts val="3827"/>
              </a:lnSpc>
              <a:buNone/>
            </a:pPr>
            <a:r>
              <a:rPr lang="en-US" sz="3062" b="1" dirty="0">
                <a:solidFill>
                  <a:srgbClr val="1F1E1E"/>
                </a:solidFill>
                <a:latin typeface="Alexandria" pitchFamily="34" charset="0"/>
                <a:ea typeface="Alexandria" pitchFamily="34" charset="-122"/>
                <a:cs typeface="Alexandria" pitchFamily="34" charset="-120"/>
              </a:rPr>
              <a:t>Training and Process</a:t>
            </a:r>
            <a:endParaRPr lang="en-US" sz="3062" dirty="0"/>
          </a:p>
        </p:txBody>
      </p:sp>
      <p:sp>
        <p:nvSpPr>
          <p:cNvPr id="6" name="Text 3"/>
          <p:cNvSpPr/>
          <p:nvPr/>
        </p:nvSpPr>
        <p:spPr>
          <a:xfrm>
            <a:off x="3426738" y="3091101"/>
            <a:ext cx="7776924" cy="1243608"/>
          </a:xfrm>
          <a:prstGeom prst="rect">
            <a:avLst/>
          </a:prstGeom>
          <a:noFill/>
          <a:ln/>
        </p:spPr>
        <p:txBody>
          <a:bodyPr wrap="square" rtlCol="0" anchor="t"/>
          <a:lstStyle/>
          <a:p>
            <a:pPr marL="0" indent="0">
              <a:lnSpc>
                <a:spcPts val="1960"/>
              </a:lnSpc>
              <a:buNone/>
            </a:pPr>
            <a:r>
              <a:rPr lang="en-US" sz="1225" dirty="0">
                <a:solidFill>
                  <a:srgbClr val="3B3535"/>
                </a:solidFill>
                <a:latin typeface="Sora" pitchFamily="34" charset="0"/>
                <a:ea typeface="Sora" pitchFamily="34" charset="-122"/>
                <a:cs typeface="Sora" pitchFamily="34" charset="-120"/>
              </a:rPr>
              <a:t>To train the language detection model, we will use a large dataset of text samples from various languages. We will preprocess the data by cleaning and tokenizing the text, then extract relevant features like word frequencies and n-grams. The model will be trained using a K-Nearest Neighbors (KNN) algorithm, which classifies each input text based on the language of its closest neighbors in the feature space.</a:t>
            </a:r>
            <a:endParaRPr lang="en-US" sz="1225" dirty="0"/>
          </a:p>
        </p:txBody>
      </p:sp>
      <p:sp>
        <p:nvSpPr>
          <p:cNvPr id="7" name="Text 4"/>
          <p:cNvSpPr/>
          <p:nvPr/>
        </p:nvSpPr>
        <p:spPr>
          <a:xfrm>
            <a:off x="3426738" y="4509611"/>
            <a:ext cx="7776924" cy="994886"/>
          </a:xfrm>
          <a:prstGeom prst="rect">
            <a:avLst/>
          </a:prstGeom>
          <a:noFill/>
          <a:ln/>
        </p:spPr>
        <p:txBody>
          <a:bodyPr wrap="square" rtlCol="0" anchor="t"/>
          <a:lstStyle/>
          <a:p>
            <a:pPr marL="0" indent="0">
              <a:lnSpc>
                <a:spcPts val="1960"/>
              </a:lnSpc>
              <a:buNone/>
            </a:pPr>
            <a:r>
              <a:rPr lang="en-US" sz="1225" dirty="0">
                <a:solidFill>
                  <a:srgbClr val="3B3535"/>
                </a:solidFill>
                <a:latin typeface="Sora" pitchFamily="34" charset="0"/>
                <a:ea typeface="Sora" pitchFamily="34" charset="-122"/>
                <a:cs typeface="Sora" pitchFamily="34" charset="-120"/>
              </a:rPr>
              <a:t>During the training process, we will carefully tune the hyperparameters of the KNN model, such as the number of neighbors (K) and the distance metric, to optimize the model's performance. We will also explore techniques like cross-validation and feature selection to further improve the model's accuracy.</a:t>
            </a:r>
            <a:endParaRPr lang="en-US" sz="1225" dirty="0"/>
          </a:p>
        </p:txBody>
      </p:sp>
      <p:pic>
        <p:nvPicPr>
          <p:cNvPr id="8" name="Image 1" descr="preencoded.png"/>
          <p:cNvPicPr>
            <a:picLocks noChangeAspect="1"/>
          </p:cNvPicPr>
          <p:nvPr/>
        </p:nvPicPr>
        <p:blipFill>
          <a:blip r:embed="rId4"/>
          <a:stretch>
            <a:fillRect/>
          </a:stretch>
        </p:blipFill>
        <p:spPr>
          <a:xfrm>
            <a:off x="3426738" y="5679400"/>
            <a:ext cx="7776924" cy="58034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en-IN"/>
          </a:p>
        </p:txBody>
      </p:sp>
      <p:sp>
        <p:nvSpPr>
          <p:cNvPr id="3" name="Shape 1"/>
          <p:cNvSpPr/>
          <p:nvPr/>
        </p:nvSpPr>
        <p:spPr>
          <a:xfrm>
            <a:off x="0" y="0"/>
            <a:ext cx="14630400" cy="8230553"/>
          </a:xfrm>
          <a:prstGeom prst="rect">
            <a:avLst/>
          </a:prstGeom>
          <a:solidFill>
            <a:srgbClr val="FFFAFA"/>
          </a:solidFill>
          <a:ln/>
        </p:spPr>
        <p:txBody>
          <a:bodyPr/>
          <a:lstStyle/>
          <a:p>
            <a:endParaRPr lang="en-IN"/>
          </a:p>
        </p:txBody>
      </p:sp>
      <p:sp>
        <p:nvSpPr>
          <p:cNvPr id="4" name="Text 2"/>
          <p:cNvSpPr/>
          <p:nvPr/>
        </p:nvSpPr>
        <p:spPr>
          <a:xfrm>
            <a:off x="3250525" y="447080"/>
            <a:ext cx="4064556" cy="508040"/>
          </a:xfrm>
          <a:prstGeom prst="rect">
            <a:avLst/>
          </a:prstGeom>
          <a:noFill/>
          <a:ln/>
        </p:spPr>
        <p:txBody>
          <a:bodyPr wrap="none" rtlCol="0" anchor="t"/>
          <a:lstStyle/>
          <a:p>
            <a:pPr marL="0" indent="0">
              <a:lnSpc>
                <a:spcPts val="4001"/>
              </a:lnSpc>
              <a:buNone/>
            </a:pPr>
            <a:r>
              <a:rPr lang="en-US" sz="3200" b="1" dirty="0">
                <a:solidFill>
                  <a:srgbClr val="1F1E1E"/>
                </a:solidFill>
                <a:latin typeface="Alexandria" pitchFamily="34" charset="0"/>
                <a:ea typeface="Alexandria" pitchFamily="34" charset="-122"/>
                <a:cs typeface="Alexandria" pitchFamily="34" charset="-120"/>
              </a:rPr>
              <a:t>Prediction Process</a:t>
            </a:r>
            <a:endParaRPr lang="en-US" sz="3200" dirty="0"/>
          </a:p>
        </p:txBody>
      </p:sp>
      <p:pic>
        <p:nvPicPr>
          <p:cNvPr id="5" name="Image 0" descr="preencoded.png"/>
          <p:cNvPicPr>
            <a:picLocks noChangeAspect="1"/>
          </p:cNvPicPr>
          <p:nvPr/>
        </p:nvPicPr>
        <p:blipFill>
          <a:blip r:embed="rId3"/>
          <a:stretch>
            <a:fillRect/>
          </a:stretch>
        </p:blipFill>
        <p:spPr>
          <a:xfrm>
            <a:off x="3250525" y="1280279"/>
            <a:ext cx="812840" cy="1300639"/>
          </a:xfrm>
          <a:prstGeom prst="rect">
            <a:avLst/>
          </a:prstGeom>
        </p:spPr>
      </p:pic>
      <p:sp>
        <p:nvSpPr>
          <p:cNvPr id="6" name="Text 3"/>
          <p:cNvSpPr/>
          <p:nvPr/>
        </p:nvSpPr>
        <p:spPr>
          <a:xfrm>
            <a:off x="4307205" y="1442799"/>
            <a:ext cx="2032278" cy="253960"/>
          </a:xfrm>
          <a:prstGeom prst="rect">
            <a:avLst/>
          </a:prstGeom>
          <a:noFill/>
          <a:ln/>
        </p:spPr>
        <p:txBody>
          <a:bodyPr wrap="none" rtlCol="0" anchor="t"/>
          <a:lstStyle/>
          <a:p>
            <a:pPr marL="0" indent="0" algn="l">
              <a:lnSpc>
                <a:spcPts val="2000"/>
              </a:lnSpc>
              <a:buNone/>
            </a:pPr>
            <a:r>
              <a:rPr lang="en-US" sz="1600" b="1" dirty="0">
                <a:solidFill>
                  <a:srgbClr val="3B3535"/>
                </a:solidFill>
                <a:latin typeface="Alexandria" pitchFamily="34" charset="0"/>
                <a:ea typeface="Alexandria" pitchFamily="34" charset="-122"/>
                <a:cs typeface="Alexandria" pitchFamily="34" charset="-120"/>
              </a:rPr>
              <a:t>Data Preparation</a:t>
            </a:r>
            <a:endParaRPr lang="en-US" sz="1600" dirty="0"/>
          </a:p>
        </p:txBody>
      </p:sp>
      <p:sp>
        <p:nvSpPr>
          <p:cNvPr id="7" name="Text 4"/>
          <p:cNvSpPr/>
          <p:nvPr/>
        </p:nvSpPr>
        <p:spPr>
          <a:xfrm>
            <a:off x="4307205" y="1794272"/>
            <a:ext cx="7072551" cy="260152"/>
          </a:xfrm>
          <a:prstGeom prst="rect">
            <a:avLst/>
          </a:prstGeom>
          <a:noFill/>
          <a:ln/>
        </p:spPr>
        <p:txBody>
          <a:bodyPr wrap="none" rtlCol="0" anchor="t"/>
          <a:lstStyle/>
          <a:p>
            <a:pPr marL="0" indent="0" algn="l">
              <a:lnSpc>
                <a:spcPts val="2048"/>
              </a:lnSpc>
              <a:buNone/>
            </a:pPr>
            <a:r>
              <a:rPr lang="en-US" sz="1280" dirty="0">
                <a:solidFill>
                  <a:srgbClr val="3B3535"/>
                </a:solidFill>
                <a:latin typeface="Sora" pitchFamily="34" charset="0"/>
                <a:ea typeface="Sora" pitchFamily="34" charset="-122"/>
                <a:cs typeface="Sora" pitchFamily="34" charset="-120"/>
              </a:rPr>
              <a:t>Clean and preprocess the text data for accurate language prediction.</a:t>
            </a:r>
            <a:endParaRPr lang="en-US" sz="1280" dirty="0"/>
          </a:p>
        </p:txBody>
      </p:sp>
      <p:pic>
        <p:nvPicPr>
          <p:cNvPr id="8" name="Image 1" descr="preencoded.png"/>
          <p:cNvPicPr>
            <a:picLocks noChangeAspect="1"/>
          </p:cNvPicPr>
          <p:nvPr/>
        </p:nvPicPr>
        <p:blipFill>
          <a:blip r:embed="rId4"/>
          <a:stretch>
            <a:fillRect/>
          </a:stretch>
        </p:blipFill>
        <p:spPr>
          <a:xfrm>
            <a:off x="3250525" y="2580918"/>
            <a:ext cx="812840" cy="1300639"/>
          </a:xfrm>
          <a:prstGeom prst="rect">
            <a:avLst/>
          </a:prstGeom>
        </p:spPr>
      </p:pic>
      <p:sp>
        <p:nvSpPr>
          <p:cNvPr id="9" name="Text 5"/>
          <p:cNvSpPr/>
          <p:nvPr/>
        </p:nvSpPr>
        <p:spPr>
          <a:xfrm>
            <a:off x="4307205" y="2743438"/>
            <a:ext cx="2032278" cy="253960"/>
          </a:xfrm>
          <a:prstGeom prst="rect">
            <a:avLst/>
          </a:prstGeom>
          <a:noFill/>
          <a:ln/>
        </p:spPr>
        <p:txBody>
          <a:bodyPr wrap="none" rtlCol="0" anchor="t"/>
          <a:lstStyle/>
          <a:p>
            <a:pPr marL="0" indent="0" algn="l">
              <a:lnSpc>
                <a:spcPts val="2000"/>
              </a:lnSpc>
              <a:buNone/>
            </a:pPr>
            <a:r>
              <a:rPr lang="en-US" sz="1600" b="1" dirty="0">
                <a:solidFill>
                  <a:srgbClr val="3B3535"/>
                </a:solidFill>
                <a:latin typeface="Alexandria" pitchFamily="34" charset="0"/>
                <a:ea typeface="Alexandria" pitchFamily="34" charset="-122"/>
                <a:cs typeface="Alexandria" pitchFamily="34" charset="-120"/>
              </a:rPr>
              <a:t>Feature Extraction</a:t>
            </a:r>
            <a:endParaRPr lang="en-US" sz="1600" dirty="0"/>
          </a:p>
        </p:txBody>
      </p:sp>
      <p:sp>
        <p:nvSpPr>
          <p:cNvPr id="10" name="Text 6"/>
          <p:cNvSpPr/>
          <p:nvPr/>
        </p:nvSpPr>
        <p:spPr>
          <a:xfrm>
            <a:off x="4307205" y="3094911"/>
            <a:ext cx="7072551" cy="520303"/>
          </a:xfrm>
          <a:prstGeom prst="rect">
            <a:avLst/>
          </a:prstGeom>
          <a:noFill/>
          <a:ln/>
        </p:spPr>
        <p:txBody>
          <a:bodyPr wrap="square" rtlCol="0" anchor="t"/>
          <a:lstStyle/>
          <a:p>
            <a:pPr marL="0" indent="0" algn="l">
              <a:lnSpc>
                <a:spcPts val="2048"/>
              </a:lnSpc>
              <a:buNone/>
            </a:pPr>
            <a:r>
              <a:rPr lang="en-US" sz="1280" dirty="0">
                <a:solidFill>
                  <a:srgbClr val="3B3535"/>
                </a:solidFill>
                <a:latin typeface="Sora" pitchFamily="34" charset="0"/>
                <a:ea typeface="Sora" pitchFamily="34" charset="-122"/>
                <a:cs typeface="Sora" pitchFamily="34" charset="-120"/>
              </a:rPr>
              <a:t>Extract relevant linguistic features from the text, such as word frequencies and n-grams.</a:t>
            </a:r>
            <a:endParaRPr lang="en-US" sz="1280" dirty="0"/>
          </a:p>
        </p:txBody>
      </p:sp>
      <p:pic>
        <p:nvPicPr>
          <p:cNvPr id="11" name="Image 2" descr="preencoded.png"/>
          <p:cNvPicPr>
            <a:picLocks noChangeAspect="1"/>
          </p:cNvPicPr>
          <p:nvPr/>
        </p:nvPicPr>
        <p:blipFill>
          <a:blip r:embed="rId5"/>
          <a:stretch>
            <a:fillRect/>
          </a:stretch>
        </p:blipFill>
        <p:spPr>
          <a:xfrm>
            <a:off x="3250525" y="3881557"/>
            <a:ext cx="812840" cy="1300639"/>
          </a:xfrm>
          <a:prstGeom prst="rect">
            <a:avLst/>
          </a:prstGeom>
        </p:spPr>
      </p:pic>
      <p:sp>
        <p:nvSpPr>
          <p:cNvPr id="12" name="Text 7"/>
          <p:cNvSpPr/>
          <p:nvPr/>
        </p:nvSpPr>
        <p:spPr>
          <a:xfrm>
            <a:off x="4307205" y="4044077"/>
            <a:ext cx="2032278" cy="253960"/>
          </a:xfrm>
          <a:prstGeom prst="rect">
            <a:avLst/>
          </a:prstGeom>
          <a:noFill/>
          <a:ln/>
        </p:spPr>
        <p:txBody>
          <a:bodyPr wrap="none" rtlCol="0" anchor="t"/>
          <a:lstStyle/>
          <a:p>
            <a:pPr marL="0" indent="0" algn="l">
              <a:lnSpc>
                <a:spcPts val="2000"/>
              </a:lnSpc>
              <a:buNone/>
            </a:pPr>
            <a:r>
              <a:rPr lang="en-US" sz="1600" b="1" dirty="0">
                <a:solidFill>
                  <a:srgbClr val="3B3535"/>
                </a:solidFill>
                <a:latin typeface="Alexandria" pitchFamily="34" charset="0"/>
                <a:ea typeface="Alexandria" pitchFamily="34" charset="-122"/>
                <a:cs typeface="Alexandria" pitchFamily="34" charset="-120"/>
              </a:rPr>
              <a:t>Model Training</a:t>
            </a:r>
            <a:endParaRPr lang="en-US" sz="1600" dirty="0"/>
          </a:p>
        </p:txBody>
      </p:sp>
      <p:sp>
        <p:nvSpPr>
          <p:cNvPr id="13" name="Text 8"/>
          <p:cNvSpPr/>
          <p:nvPr/>
        </p:nvSpPr>
        <p:spPr>
          <a:xfrm>
            <a:off x="4307205" y="4395549"/>
            <a:ext cx="7072551" cy="260152"/>
          </a:xfrm>
          <a:prstGeom prst="rect">
            <a:avLst/>
          </a:prstGeom>
          <a:noFill/>
          <a:ln/>
        </p:spPr>
        <p:txBody>
          <a:bodyPr wrap="none" rtlCol="0" anchor="t"/>
          <a:lstStyle/>
          <a:p>
            <a:pPr marL="0" indent="0" algn="l">
              <a:lnSpc>
                <a:spcPts val="2048"/>
              </a:lnSpc>
              <a:buNone/>
            </a:pPr>
            <a:r>
              <a:rPr lang="en-US" sz="1280" dirty="0">
                <a:solidFill>
                  <a:srgbClr val="3B3535"/>
                </a:solidFill>
                <a:latin typeface="Sora" pitchFamily="34" charset="0"/>
                <a:ea typeface="Sora" pitchFamily="34" charset="-122"/>
                <a:cs typeface="Sora" pitchFamily="34" charset="-120"/>
              </a:rPr>
              <a:t>Train the KNN classifier on the prepared dataset to learn the language patterns.</a:t>
            </a:r>
            <a:endParaRPr lang="en-US" sz="1280" dirty="0"/>
          </a:p>
        </p:txBody>
      </p:sp>
      <p:pic>
        <p:nvPicPr>
          <p:cNvPr id="14" name="Image 3" descr="preencoded.png"/>
          <p:cNvPicPr>
            <a:picLocks noChangeAspect="1"/>
          </p:cNvPicPr>
          <p:nvPr/>
        </p:nvPicPr>
        <p:blipFill>
          <a:blip r:embed="rId6"/>
          <a:stretch>
            <a:fillRect/>
          </a:stretch>
        </p:blipFill>
        <p:spPr>
          <a:xfrm>
            <a:off x="3250525" y="5182195"/>
            <a:ext cx="812840" cy="1300639"/>
          </a:xfrm>
          <a:prstGeom prst="rect">
            <a:avLst/>
          </a:prstGeom>
        </p:spPr>
      </p:pic>
      <p:sp>
        <p:nvSpPr>
          <p:cNvPr id="15" name="Text 9"/>
          <p:cNvSpPr/>
          <p:nvPr/>
        </p:nvSpPr>
        <p:spPr>
          <a:xfrm>
            <a:off x="4307205" y="5344716"/>
            <a:ext cx="2032278" cy="253960"/>
          </a:xfrm>
          <a:prstGeom prst="rect">
            <a:avLst/>
          </a:prstGeom>
          <a:noFill/>
          <a:ln/>
        </p:spPr>
        <p:txBody>
          <a:bodyPr wrap="none" rtlCol="0" anchor="t"/>
          <a:lstStyle/>
          <a:p>
            <a:pPr marL="0" indent="0" algn="l">
              <a:lnSpc>
                <a:spcPts val="2000"/>
              </a:lnSpc>
              <a:buNone/>
            </a:pPr>
            <a:r>
              <a:rPr lang="en-US" sz="1600" b="1" dirty="0">
                <a:solidFill>
                  <a:srgbClr val="3B3535"/>
                </a:solidFill>
                <a:latin typeface="Alexandria" pitchFamily="34" charset="0"/>
                <a:ea typeface="Alexandria" pitchFamily="34" charset="-122"/>
                <a:cs typeface="Alexandria" pitchFamily="34" charset="-120"/>
              </a:rPr>
              <a:t>Prediction</a:t>
            </a:r>
            <a:endParaRPr lang="en-US" sz="1600" dirty="0"/>
          </a:p>
        </p:txBody>
      </p:sp>
      <p:sp>
        <p:nvSpPr>
          <p:cNvPr id="16" name="Text 10"/>
          <p:cNvSpPr/>
          <p:nvPr/>
        </p:nvSpPr>
        <p:spPr>
          <a:xfrm>
            <a:off x="4307205" y="5696188"/>
            <a:ext cx="7072551" cy="260152"/>
          </a:xfrm>
          <a:prstGeom prst="rect">
            <a:avLst/>
          </a:prstGeom>
          <a:noFill/>
          <a:ln/>
        </p:spPr>
        <p:txBody>
          <a:bodyPr wrap="none" rtlCol="0" anchor="t"/>
          <a:lstStyle/>
          <a:p>
            <a:pPr marL="0" indent="0" algn="l">
              <a:lnSpc>
                <a:spcPts val="2048"/>
              </a:lnSpc>
              <a:buNone/>
            </a:pPr>
            <a:r>
              <a:rPr lang="en-US" sz="1280" dirty="0">
                <a:solidFill>
                  <a:srgbClr val="3B3535"/>
                </a:solidFill>
                <a:latin typeface="Sora" pitchFamily="34" charset="0"/>
                <a:ea typeface="Sora" pitchFamily="34" charset="-122"/>
                <a:cs typeface="Sora" pitchFamily="34" charset="-120"/>
              </a:rPr>
              <a:t>Apply the trained model to new, unseen text to predict the language it is written in.</a:t>
            </a:r>
            <a:endParaRPr lang="en-US" sz="1280" dirty="0"/>
          </a:p>
        </p:txBody>
      </p:sp>
      <p:pic>
        <p:nvPicPr>
          <p:cNvPr id="17" name="Image 4" descr="preencoded.png"/>
          <p:cNvPicPr>
            <a:picLocks noChangeAspect="1"/>
          </p:cNvPicPr>
          <p:nvPr/>
        </p:nvPicPr>
        <p:blipFill>
          <a:blip r:embed="rId7"/>
          <a:stretch>
            <a:fillRect/>
          </a:stretch>
        </p:blipFill>
        <p:spPr>
          <a:xfrm>
            <a:off x="3250525" y="6482834"/>
            <a:ext cx="812840" cy="1300639"/>
          </a:xfrm>
          <a:prstGeom prst="rect">
            <a:avLst/>
          </a:prstGeom>
        </p:spPr>
      </p:pic>
      <p:sp>
        <p:nvSpPr>
          <p:cNvPr id="18" name="Text 11"/>
          <p:cNvSpPr/>
          <p:nvPr/>
        </p:nvSpPr>
        <p:spPr>
          <a:xfrm>
            <a:off x="4307205" y="6645354"/>
            <a:ext cx="2032278" cy="253960"/>
          </a:xfrm>
          <a:prstGeom prst="rect">
            <a:avLst/>
          </a:prstGeom>
          <a:noFill/>
          <a:ln/>
        </p:spPr>
        <p:txBody>
          <a:bodyPr wrap="none" rtlCol="0" anchor="t"/>
          <a:lstStyle/>
          <a:p>
            <a:pPr marL="0" indent="0" algn="l">
              <a:lnSpc>
                <a:spcPts val="2000"/>
              </a:lnSpc>
              <a:buNone/>
            </a:pPr>
            <a:r>
              <a:rPr lang="en-US" sz="1600" b="1" dirty="0">
                <a:solidFill>
                  <a:srgbClr val="3B3535"/>
                </a:solidFill>
                <a:latin typeface="Alexandria" pitchFamily="34" charset="0"/>
                <a:ea typeface="Alexandria" pitchFamily="34" charset="-122"/>
                <a:cs typeface="Alexandria" pitchFamily="34" charset="-120"/>
              </a:rPr>
              <a:t>Evaluation</a:t>
            </a:r>
            <a:endParaRPr lang="en-US" sz="1600" dirty="0"/>
          </a:p>
        </p:txBody>
      </p:sp>
      <p:sp>
        <p:nvSpPr>
          <p:cNvPr id="19" name="Text 12"/>
          <p:cNvSpPr/>
          <p:nvPr/>
        </p:nvSpPr>
        <p:spPr>
          <a:xfrm>
            <a:off x="4307205" y="6996827"/>
            <a:ext cx="7072551" cy="260152"/>
          </a:xfrm>
          <a:prstGeom prst="rect">
            <a:avLst/>
          </a:prstGeom>
          <a:noFill/>
          <a:ln/>
        </p:spPr>
        <p:txBody>
          <a:bodyPr wrap="none" rtlCol="0" anchor="t"/>
          <a:lstStyle/>
          <a:p>
            <a:pPr marL="0" indent="0" algn="l">
              <a:lnSpc>
                <a:spcPts val="2048"/>
              </a:lnSpc>
              <a:buNone/>
            </a:pPr>
            <a:r>
              <a:rPr lang="en-US" sz="1280" dirty="0">
                <a:solidFill>
                  <a:srgbClr val="3B3535"/>
                </a:solidFill>
                <a:latin typeface="Sora" pitchFamily="34" charset="0"/>
                <a:ea typeface="Sora" pitchFamily="34" charset="-122"/>
                <a:cs typeface="Sora" pitchFamily="34" charset="-120"/>
              </a:rPr>
              <a:t>Assess the model's performance using metrics like accuracy, precision, and recall.</a:t>
            </a:r>
            <a:endParaRPr lang="en-US" sz="128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en-IN"/>
          </a:p>
        </p:txBody>
      </p:sp>
      <p:sp>
        <p:nvSpPr>
          <p:cNvPr id="3" name="Shape 1"/>
          <p:cNvSpPr/>
          <p:nvPr/>
        </p:nvSpPr>
        <p:spPr>
          <a:xfrm>
            <a:off x="0" y="0"/>
            <a:ext cx="14630400" cy="8229600"/>
          </a:xfrm>
          <a:prstGeom prst="rect">
            <a:avLst/>
          </a:prstGeom>
          <a:solidFill>
            <a:srgbClr val="FFFAFA"/>
          </a:solidFill>
          <a:ln/>
        </p:spPr>
        <p:txBody>
          <a:bodyPr/>
          <a:lstStyle/>
          <a:p>
            <a:endParaRPr lang="en-IN"/>
          </a:p>
        </p:txBody>
      </p:sp>
      <p:sp>
        <p:nvSpPr>
          <p:cNvPr id="4" name="Text 2"/>
          <p:cNvSpPr/>
          <p:nvPr/>
        </p:nvSpPr>
        <p:spPr>
          <a:xfrm>
            <a:off x="1760220" y="1282422"/>
            <a:ext cx="5554980"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Result</a:t>
            </a:r>
            <a:endParaRPr lang="en-US" sz="4374" dirty="0"/>
          </a:p>
        </p:txBody>
      </p:sp>
      <p:sp>
        <p:nvSpPr>
          <p:cNvPr id="5" name="Shape 3"/>
          <p:cNvSpPr/>
          <p:nvPr/>
        </p:nvSpPr>
        <p:spPr>
          <a:xfrm>
            <a:off x="1760220" y="2650331"/>
            <a:ext cx="388739" cy="388739"/>
          </a:xfrm>
          <a:prstGeom prst="roundRect">
            <a:avLst>
              <a:gd name="adj" fmla="val 25722"/>
            </a:avLst>
          </a:prstGeom>
          <a:solidFill>
            <a:srgbClr val="D5DCF6"/>
          </a:solidFill>
          <a:ln w="7620">
            <a:solidFill>
              <a:srgbClr val="BBC2DC"/>
            </a:solidFill>
            <a:prstDash val="solid"/>
          </a:ln>
        </p:spPr>
        <p:txBody>
          <a:bodyPr/>
          <a:lstStyle/>
          <a:p>
            <a:endParaRPr lang="en-IN"/>
          </a:p>
        </p:txBody>
      </p:sp>
      <p:sp>
        <p:nvSpPr>
          <p:cNvPr id="6" name="Text 4"/>
          <p:cNvSpPr/>
          <p:nvPr/>
        </p:nvSpPr>
        <p:spPr>
          <a:xfrm>
            <a:off x="2371130" y="2671048"/>
            <a:ext cx="4164330"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Accurate Language Detection</a:t>
            </a:r>
            <a:endParaRPr lang="en-US" sz="2187" dirty="0"/>
          </a:p>
        </p:txBody>
      </p:sp>
      <p:sp>
        <p:nvSpPr>
          <p:cNvPr id="7" name="Text 5"/>
          <p:cNvSpPr/>
          <p:nvPr/>
        </p:nvSpPr>
        <p:spPr>
          <a:xfrm>
            <a:off x="2371130" y="3151465"/>
            <a:ext cx="4832985" cy="142160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proposed KNN-based language detection system achieved high accuracy in correctly identifying the language of the input text.</a:t>
            </a:r>
            <a:endParaRPr lang="en-US" sz="1750" dirty="0"/>
          </a:p>
        </p:txBody>
      </p:sp>
      <p:sp>
        <p:nvSpPr>
          <p:cNvPr id="8" name="Shape 6"/>
          <p:cNvSpPr/>
          <p:nvPr/>
        </p:nvSpPr>
        <p:spPr>
          <a:xfrm>
            <a:off x="7426285" y="2650331"/>
            <a:ext cx="388739" cy="388739"/>
          </a:xfrm>
          <a:prstGeom prst="roundRect">
            <a:avLst>
              <a:gd name="adj" fmla="val 25722"/>
            </a:avLst>
          </a:prstGeom>
          <a:solidFill>
            <a:srgbClr val="D5DCF6"/>
          </a:solidFill>
          <a:ln w="7620">
            <a:solidFill>
              <a:srgbClr val="BBC2DC"/>
            </a:solidFill>
            <a:prstDash val="solid"/>
          </a:ln>
        </p:spPr>
        <p:txBody>
          <a:bodyPr/>
          <a:lstStyle/>
          <a:p>
            <a:endParaRPr lang="en-IN"/>
          </a:p>
        </p:txBody>
      </p:sp>
      <p:sp>
        <p:nvSpPr>
          <p:cNvPr id="9" name="Text 7"/>
          <p:cNvSpPr/>
          <p:nvPr/>
        </p:nvSpPr>
        <p:spPr>
          <a:xfrm>
            <a:off x="8037195" y="2671048"/>
            <a:ext cx="2789634"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Efficient Processing</a:t>
            </a:r>
            <a:endParaRPr lang="en-US" sz="2187" dirty="0"/>
          </a:p>
        </p:txBody>
      </p:sp>
      <p:sp>
        <p:nvSpPr>
          <p:cNvPr id="10" name="Text 8"/>
          <p:cNvSpPr/>
          <p:nvPr/>
        </p:nvSpPr>
        <p:spPr>
          <a:xfrm>
            <a:off x="8037195" y="3151465"/>
            <a:ext cx="4832985" cy="1066205"/>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system processed the input rapidly, demonstrating its ability to handle real-time language detection requirements.</a:t>
            </a:r>
            <a:endParaRPr lang="en-US" sz="1750" dirty="0"/>
          </a:p>
        </p:txBody>
      </p:sp>
      <p:sp>
        <p:nvSpPr>
          <p:cNvPr id="11" name="Shape 9"/>
          <p:cNvSpPr/>
          <p:nvPr/>
        </p:nvSpPr>
        <p:spPr>
          <a:xfrm>
            <a:off x="1760220" y="5024438"/>
            <a:ext cx="388739" cy="388739"/>
          </a:xfrm>
          <a:prstGeom prst="roundRect">
            <a:avLst>
              <a:gd name="adj" fmla="val 25722"/>
            </a:avLst>
          </a:prstGeom>
          <a:solidFill>
            <a:srgbClr val="D5DCF6"/>
          </a:solidFill>
          <a:ln w="7620">
            <a:solidFill>
              <a:srgbClr val="BBC2DC"/>
            </a:solidFill>
            <a:prstDash val="solid"/>
          </a:ln>
        </p:spPr>
        <p:txBody>
          <a:bodyPr/>
          <a:lstStyle/>
          <a:p>
            <a:endParaRPr lang="en-IN"/>
          </a:p>
        </p:txBody>
      </p:sp>
      <p:sp>
        <p:nvSpPr>
          <p:cNvPr id="12" name="Text 10"/>
          <p:cNvSpPr/>
          <p:nvPr/>
        </p:nvSpPr>
        <p:spPr>
          <a:xfrm>
            <a:off x="2371130" y="5045154"/>
            <a:ext cx="2902625"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Robust Performance</a:t>
            </a:r>
            <a:endParaRPr lang="en-US" sz="2187" dirty="0"/>
          </a:p>
        </p:txBody>
      </p:sp>
      <p:sp>
        <p:nvSpPr>
          <p:cNvPr id="13" name="Text 11"/>
          <p:cNvSpPr/>
          <p:nvPr/>
        </p:nvSpPr>
        <p:spPr>
          <a:xfrm>
            <a:off x="2371130" y="5525572"/>
            <a:ext cx="4832985" cy="142160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system exhibited resilience, maintaining its accuracy even when tested with diverse language samples and edge cases.</a:t>
            </a:r>
            <a:endParaRPr lang="en-US" sz="1750" dirty="0"/>
          </a:p>
        </p:txBody>
      </p:sp>
      <p:sp>
        <p:nvSpPr>
          <p:cNvPr id="14" name="Shape 12"/>
          <p:cNvSpPr/>
          <p:nvPr/>
        </p:nvSpPr>
        <p:spPr>
          <a:xfrm>
            <a:off x="7426285" y="5024438"/>
            <a:ext cx="388739" cy="388739"/>
          </a:xfrm>
          <a:prstGeom prst="roundRect">
            <a:avLst>
              <a:gd name="adj" fmla="val 25722"/>
            </a:avLst>
          </a:prstGeom>
          <a:solidFill>
            <a:srgbClr val="D5DCF6"/>
          </a:solidFill>
          <a:ln w="7620">
            <a:solidFill>
              <a:srgbClr val="BBC2DC"/>
            </a:solidFill>
            <a:prstDash val="solid"/>
          </a:ln>
        </p:spPr>
        <p:txBody>
          <a:bodyPr/>
          <a:lstStyle/>
          <a:p>
            <a:endParaRPr lang="en-IN"/>
          </a:p>
        </p:txBody>
      </p:sp>
      <p:sp>
        <p:nvSpPr>
          <p:cNvPr id="15" name="Text 13"/>
          <p:cNvSpPr/>
          <p:nvPr/>
        </p:nvSpPr>
        <p:spPr>
          <a:xfrm>
            <a:off x="8037195" y="5045154"/>
            <a:ext cx="3045976"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Practical Deployment</a:t>
            </a:r>
            <a:endParaRPr lang="en-US" sz="2187" dirty="0"/>
          </a:p>
        </p:txBody>
      </p:sp>
      <p:sp>
        <p:nvSpPr>
          <p:cNvPr id="16" name="Text 14"/>
          <p:cNvSpPr/>
          <p:nvPr/>
        </p:nvSpPr>
        <p:spPr>
          <a:xfrm>
            <a:off x="8037195" y="5525572"/>
            <a:ext cx="4832985" cy="142160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KNN-based approach proved well-suited for practical deployment, offering a balance of performance and resource efficiency.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TotalTime>
  <Words>987</Words>
  <Application>Microsoft Office PowerPoint</Application>
  <PresentationFormat>Custom</PresentationFormat>
  <Paragraphs>84</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Alexandria</vt:lpstr>
      <vt:lpstr>Arial</vt:lpstr>
      <vt:lpstr>Sora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vignesh D</cp:lastModifiedBy>
  <cp:revision>2</cp:revision>
  <dcterms:created xsi:type="dcterms:W3CDTF">2024-04-01T08:51:32Z</dcterms:created>
  <dcterms:modified xsi:type="dcterms:W3CDTF">2024-04-04T17:13:10Z</dcterms:modified>
</cp:coreProperties>
</file>