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</p:sldMasterIdLst>
  <p:notesMasterIdLst>
    <p:notesMasterId r:id="rId9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</p:sldIdLst>
  <p:sldSz cx="9144000" cy="5143500" type="screen16x9"/>
  <p:notesSz cx="9144000" cy="5143500"/>
  <p:embeddedFontLst>
    <p:embeddedFont>
      <p:font typeface="GFGPTV+EBGaramond-Bold" panose="02000500000000000000"/>
      <p:regular r:id="rId10"/>
    </p:embeddedFont>
    <p:embeddedFont>
      <p:font typeface="ICENJR+EBGaramond-SemiBold" panose="02000500000000000000" pitchFamily="2"/>
      <p:regular r:id="rId11"/>
    </p:embeddedFont>
    <p:embeddedFont>
      <p:font typeface="JEFVDM+EBGaramond-Regular" panose="02000500000000000000"/>
      <p:regular r:id="rId12"/>
    </p:embeddedFont>
    <p:embeddedFont>
      <p:font typeface="LDQACA+Arial-BoldMT" panose="02000500000000000000" pitchFamily="2"/>
      <p:regular r:id="rId13"/>
    </p:embeddedFont>
    <p:embeddedFont>
      <p:font typeface="QVNEMU+PublicSans-BoldItalic" panose="02000500000000000000"/>
      <p:regular r:id="rId14"/>
    </p:embeddedFont>
    <p:embeddedFont>
      <p:font typeface="TGKIGI+EBGaramond-Medium" panose="02000500000000000000" pitchFamily="2"/>
      <p:regular r:id="rId15"/>
    </p:embeddedFont>
    <p:embeddedFont>
      <p:font typeface="THTUKK+CourierNewPSMT" panose="02000500000000000000" pitchFamily="2"/>
      <p:regular r:id="rId16"/>
    </p:embeddedFont>
    <p:embeddedFont>
      <p:font typeface="TKGTNS+PublicSans-Bold" panose="02000500000000000000" pitchFamily="2"/>
      <p:regular r:id="rId17"/>
    </p:embeddedFont>
    <p:embeddedFont>
      <p:font typeface="TMHSAO+ArialMT" panose="02000500000000000000" pitchFamily="2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font" Target="fonts/font9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font" Target="fonts/font8.fntdata" /><Relationship Id="rId2" Type="http://schemas.openxmlformats.org/officeDocument/2006/relationships/slide" Target="slides/slide1.xml" /><Relationship Id="rId16" Type="http://schemas.openxmlformats.org/officeDocument/2006/relationships/font" Target="fonts/font7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10" Type="http://schemas.openxmlformats.org/officeDocument/2006/relationships/font" Target="fonts/font1.fntdata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1048582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584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hyperlink" Target="https://github.com/RohithJ944/Todo-list" TargetMode="Externa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8587" name="object 3"/>
          <p:cNvSpPr txBox="1"/>
          <p:nvPr/>
        </p:nvSpPr>
        <p:spPr>
          <a:xfrm>
            <a:off x="352680" y="2692811"/>
            <a:ext cx="1867052" cy="10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TKGTNS+PublicSans-Bold"/>
                <a:cs typeface="TKGTNS+PublicSans-Bold"/>
              </a:rPr>
              <a:t>“ToDo-List”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TKGTNS+PublicSans-Bold"/>
                <a:cs typeface="TKGTNS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8589" name="object 3"/>
          <p:cNvSpPr txBox="1"/>
          <p:nvPr/>
        </p:nvSpPr>
        <p:spPr>
          <a:xfrm>
            <a:off x="234710" y="847429"/>
            <a:ext cx="2293494" cy="117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GFGPTV+EBGaramond-Bold"/>
                <a:cs typeface="GFGPTV+EBGaramond-Bold"/>
              </a:rPr>
              <a:t>YourꢀProjectꢀName</a:t>
            </a:r>
          </a:p>
          <a:p>
            <a:pPr marL="1424" marR="0">
              <a:lnSpc>
                <a:spcPts val="1652"/>
              </a:lnSpc>
              <a:spcBef>
                <a:spcPts val="1743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HTUKK+CourierNewPSMT"/>
                <a:cs typeface="THTUKK+CourierNewPSMT"/>
              </a:rPr>
              <a:t>▪</a:t>
            </a:r>
            <a:r>
              <a:rPr sz="1400" spc="10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GKIGI+EBGaramond-Medium"/>
                <a:cs typeface="TGKIGI+EBGaramond-Medium"/>
              </a:rPr>
              <a:t>YourꢀProjectꢀIntroduction</a:t>
            </a:r>
          </a:p>
          <a:p>
            <a:pPr marL="193029" marR="0">
              <a:lnSpc>
                <a:spcPts val="1564"/>
              </a:lnSpc>
              <a:spcBef>
                <a:spcPts val="2006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LDQACA+Arial-BoldMT"/>
                <a:cs typeface="LDQACA+Arial-BoldMT"/>
              </a:rPr>
              <a:t>LMS Username</a:t>
            </a:r>
          </a:p>
        </p:txBody>
      </p:sp>
      <p:sp>
        <p:nvSpPr>
          <p:cNvPr id="1048590" name="object 4"/>
          <p:cNvSpPr txBox="1"/>
          <p:nvPr/>
        </p:nvSpPr>
        <p:spPr>
          <a:xfrm>
            <a:off x="2084895" y="1814260"/>
            <a:ext cx="2204002" cy="99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3633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LDQACA+Arial-BoldMT"/>
                <a:cs typeface="LDQACA+Arial-BoldMT"/>
              </a:rPr>
              <a:t>Name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lang="en-US" altLang="en-US">
                <a:solidFill>
                  <a:srgbClr val="FFFFFF"/>
                </a:solidFill>
              </a:rPr>
              <a:t>S.KABIL</a:t>
            </a:r>
            <a:endParaRPr lang="zh-CN" altLang="en-US"/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48591" name="object 5"/>
          <p:cNvSpPr txBox="1"/>
          <p:nvPr/>
        </p:nvSpPr>
        <p:spPr>
          <a:xfrm>
            <a:off x="4014472" y="1814260"/>
            <a:ext cx="646385" cy="203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LDQACA+Arial-BoldMT"/>
                <a:cs typeface="LDQACA+Arial-BoldMT"/>
              </a:rPr>
              <a:t>Batch</a:t>
            </a:r>
          </a:p>
        </p:txBody>
      </p:sp>
      <p:sp>
        <p:nvSpPr>
          <p:cNvPr id="1048592" name="object 6"/>
          <p:cNvSpPr txBox="1"/>
          <p:nvPr/>
        </p:nvSpPr>
        <p:spPr>
          <a:xfrm>
            <a:off x="236134" y="2210470"/>
            <a:ext cx="943471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FFFFFF"/>
                </a:solidFill>
              </a:rPr>
              <a:t>2115a812</a:t>
            </a:r>
          </a:p>
        </p:txBody>
      </p:sp>
      <p:sp>
        <p:nvSpPr>
          <p:cNvPr id="1048593" name="object 7"/>
          <p:cNvSpPr txBox="1"/>
          <p:nvPr/>
        </p:nvSpPr>
        <p:spPr>
          <a:xfrm>
            <a:off x="3919198" y="2210470"/>
            <a:ext cx="3698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olidFill>
                  <a:srgbClr val="FFFFFF"/>
                </a:solidFill>
              </a:rPr>
              <a:t>A8_11</a:t>
            </a:r>
            <a:endParaRPr lang="zh-CN" altLang="en-US"/>
          </a:p>
        </p:txBody>
      </p:sp>
      <p:sp>
        <p:nvSpPr>
          <p:cNvPr id="1048594" name="object 8"/>
          <p:cNvSpPr txBox="1"/>
          <p:nvPr/>
        </p:nvSpPr>
        <p:spPr>
          <a:xfrm>
            <a:off x="236134" y="3108697"/>
            <a:ext cx="943471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endParaRPr/>
          </a:p>
        </p:txBody>
      </p:sp>
      <p:sp>
        <p:nvSpPr>
          <p:cNvPr id="1048595" name="object 9"/>
          <p:cNvSpPr txBox="1"/>
          <p:nvPr/>
        </p:nvSpPr>
        <p:spPr>
          <a:xfrm>
            <a:off x="2084895" y="3108697"/>
            <a:ext cx="1575147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endParaRPr/>
          </a:p>
        </p:txBody>
      </p:sp>
      <p:sp>
        <p:nvSpPr>
          <p:cNvPr id="1048596" name="object 10"/>
          <p:cNvSpPr txBox="1"/>
          <p:nvPr/>
        </p:nvSpPr>
        <p:spPr>
          <a:xfrm>
            <a:off x="3919198" y="3108697"/>
            <a:ext cx="369875" cy="203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8598" name="object 3"/>
          <p:cNvSpPr txBox="1"/>
          <p:nvPr/>
        </p:nvSpPr>
        <p:spPr>
          <a:xfrm>
            <a:off x="537204" y="286701"/>
            <a:ext cx="920038" cy="279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GFGPTV+EBGaramond-Bold"/>
                <a:cs typeface="GFGPTV+EBGaramond-Bold"/>
              </a:rPr>
              <a:t>Taskꢀ-ꢀ2</a:t>
            </a:r>
          </a:p>
        </p:txBody>
      </p:sp>
      <p:sp>
        <p:nvSpPr>
          <p:cNvPr id="1048599" name="object 4"/>
          <p:cNvSpPr txBox="1"/>
          <p:nvPr/>
        </p:nvSpPr>
        <p:spPr>
          <a:xfrm>
            <a:off x="573300" y="646143"/>
            <a:ext cx="2900743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6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GFGPTV+EBGaramond-Bold"/>
                <a:cs typeface="GFGPTV+EBGaramond-Bold"/>
              </a:rPr>
              <a:t>CreateꢀUIꢀandꢀimplementꢀvariousꢀcomponentsꢀusingꢀreact</a:t>
            </a:r>
          </a:p>
        </p:txBody>
      </p:sp>
      <p:sp>
        <p:nvSpPr>
          <p:cNvPr id="1048600" name="object 5"/>
          <p:cNvSpPr txBox="1"/>
          <p:nvPr/>
        </p:nvSpPr>
        <p:spPr>
          <a:xfrm>
            <a:off x="744750" y="950920"/>
            <a:ext cx="220991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●</a:t>
            </a:r>
          </a:p>
        </p:txBody>
      </p:sp>
      <p:sp>
        <p:nvSpPr>
          <p:cNvPr id="1048601" name="object 6"/>
          <p:cNvSpPr txBox="1"/>
          <p:nvPr/>
        </p:nvSpPr>
        <p:spPr>
          <a:xfrm>
            <a:off x="1030500" y="945264"/>
            <a:ext cx="2895943" cy="578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SplitꢀdesignꢀintoꢀcomponentsꢀandꢀHigherꢀorderꢀComponents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Defineꢀstructureꢀofꢀtheꢀcomponents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Setꢀtheꢀbasicꢀuiꢀcomponentsꢀwithꢀdummyꢀdata</a:t>
            </a:r>
          </a:p>
        </p:txBody>
      </p:sp>
      <p:sp>
        <p:nvSpPr>
          <p:cNvPr id="1048602" name="object 7"/>
          <p:cNvSpPr txBox="1"/>
          <p:nvPr/>
        </p:nvSpPr>
        <p:spPr>
          <a:xfrm>
            <a:off x="573300" y="1534249"/>
            <a:ext cx="3581972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6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GFGPTV+EBGaramond-Bold"/>
                <a:cs typeface="GFGPTV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1048603" name="object 8"/>
          <p:cNvSpPr txBox="1"/>
          <p:nvPr/>
        </p:nvSpPr>
        <p:spPr>
          <a:xfrm>
            <a:off x="744750" y="1839026"/>
            <a:ext cx="220991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4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●</a:t>
            </a:r>
          </a:p>
        </p:txBody>
      </p:sp>
      <p:sp>
        <p:nvSpPr>
          <p:cNvPr id="1048604" name="object 9"/>
          <p:cNvSpPr txBox="1"/>
          <p:nvPr/>
        </p:nvSpPr>
        <p:spPr>
          <a:xfrm>
            <a:off x="1030500" y="1833370"/>
            <a:ext cx="2693060" cy="877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Pointꢀbaseꢀapiꢀtoꢀtheꢀseversꢀbaseꢀurlꢀ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Designꢀapiꢀcallsꢀforꢀeachꢀelementꢀ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Handleꢀerrorsꢀinꢀtheꢀoutput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Renderꢀoutputꢀofꢀapisꢀtoꢀdifferentꢀlowꢀlevelꢀcomponents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Secureꢀcontentꢀofꢀpostꢀapisx</a:t>
            </a:r>
          </a:p>
        </p:txBody>
      </p:sp>
      <p:sp>
        <p:nvSpPr>
          <p:cNvPr id="1048605" name="object 10"/>
          <p:cNvSpPr txBox="1"/>
          <p:nvPr/>
        </p:nvSpPr>
        <p:spPr>
          <a:xfrm>
            <a:off x="537187" y="2701869"/>
            <a:ext cx="1748942" cy="241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GFGPTV+EBGaramond-Bold"/>
                <a:cs typeface="GFGPTV+EBGaramond-Bold"/>
              </a:rPr>
              <a:t>EvaluationꢀMetric:</a:t>
            </a:r>
          </a:p>
        </p:txBody>
      </p:sp>
      <p:sp>
        <p:nvSpPr>
          <p:cNvPr id="1048606" name="object 11"/>
          <p:cNvSpPr txBox="1"/>
          <p:nvPr/>
        </p:nvSpPr>
        <p:spPr>
          <a:xfrm>
            <a:off x="676899" y="2994399"/>
            <a:ext cx="3020618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●</a:t>
            </a:r>
            <a:r>
              <a:rPr sz="1400" spc="1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100%ꢀCompletionꢀofꢀtheꢀaboveꢀtasks</a:t>
            </a:r>
          </a:p>
        </p:txBody>
      </p:sp>
      <p:sp>
        <p:nvSpPr>
          <p:cNvPr id="1048607" name="object 12"/>
          <p:cNvSpPr txBox="1"/>
          <p:nvPr/>
        </p:nvSpPr>
        <p:spPr>
          <a:xfrm>
            <a:off x="638230" y="3595836"/>
            <a:ext cx="1717306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TKGTNS+PublicSans-Bold"/>
                <a:cs typeface="TKGTNS+PublicSans-Bold"/>
              </a:rPr>
              <a:t>Learning Outcome</a:t>
            </a:r>
          </a:p>
        </p:txBody>
      </p:sp>
      <p:sp>
        <p:nvSpPr>
          <p:cNvPr id="1048608" name="object 13"/>
          <p:cNvSpPr txBox="1"/>
          <p:nvPr/>
        </p:nvSpPr>
        <p:spPr>
          <a:xfrm>
            <a:off x="733300" y="4010689"/>
            <a:ext cx="243854" cy="772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9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HTUKK+CourierNewPSMT"/>
                <a:cs typeface="THTUKK+CourierNewPSMT"/>
              </a:rPr>
              <a:t>▪</a:t>
            </a:r>
          </a:p>
        </p:txBody>
      </p:sp>
      <p:sp>
        <p:nvSpPr>
          <p:cNvPr id="1048609" name="object 14"/>
          <p:cNvSpPr txBox="1"/>
          <p:nvPr/>
        </p:nvSpPr>
        <p:spPr>
          <a:xfrm>
            <a:off x="1038100" y="4003148"/>
            <a:ext cx="3270351" cy="130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1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DevelopingꢀcomplicatedꢀUIꢀusingꢀreactꢀcomponents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415"/>
              </a:lnSpc>
              <a:spcBef>
                <a:spcPts val="13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Gettingꢀfamiliarꢀwithꢀdifferentꢀtypeꢀofꢀapiꢀcalls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GKIGI+EBGaramond-Medium"/>
                <a:cs typeface="TGKIGI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8611" name="object 3"/>
          <p:cNvSpPr txBox="1"/>
          <p:nvPr/>
        </p:nvSpPr>
        <p:spPr>
          <a:xfrm>
            <a:off x="537204" y="286701"/>
            <a:ext cx="2309241" cy="279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FGPTV+EBGaramond-Bold"/>
                <a:cs typeface="GFGPTV+EBGaramond-Bold"/>
              </a:rPr>
              <a:t>Step-WiseꢀDescription</a:t>
            </a:r>
          </a:p>
        </p:txBody>
      </p:sp>
      <p:sp>
        <p:nvSpPr>
          <p:cNvPr id="1048612" name="object 4"/>
          <p:cNvSpPr txBox="1"/>
          <p:nvPr/>
        </p:nvSpPr>
        <p:spPr>
          <a:xfrm>
            <a:off x="829055" y="826034"/>
            <a:ext cx="3811829" cy="80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EF4444"/>
                </a:solidFill>
                <a:latin typeface="TMHSAO+ArialMT"/>
                <a:cs typeface="TMHSAO+ArialMT"/>
              </a:rPr>
              <a:t>•</a:t>
            </a:r>
            <a:r>
              <a:rPr sz="1850" spc="1088" dirty="0">
                <a:solidFill>
                  <a:srgbClr val="EF4444"/>
                </a:solidFill>
                <a:latin typeface="TMHSAO+ArialMT"/>
                <a:cs typeface="TMHSAO+ArialMT"/>
              </a:rPr>
              <a:t> </a:t>
            </a:r>
            <a:r>
              <a:rPr sz="1800" dirty="0">
                <a:solidFill>
                  <a:srgbClr val="EF4444"/>
                </a:solidFill>
                <a:latin typeface="JEFVDM+EBGaramond-Regular"/>
                <a:cs typeface="JEFVDM+EBGaramond-Regular"/>
              </a:rPr>
              <a:t>Openꢀyourꢀprojectꢀinꢀyourꢀcodeꢀeditor.</a:t>
            </a:r>
          </a:p>
        </p:txBody>
      </p:sp>
      <p:sp>
        <p:nvSpPr>
          <p:cNvPr id="1048613" name="object 5"/>
          <p:cNvSpPr txBox="1"/>
          <p:nvPr/>
        </p:nvSpPr>
        <p:spPr>
          <a:xfrm>
            <a:off x="829055" y="1100354"/>
            <a:ext cx="8113166" cy="4007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EF4444"/>
                </a:solidFill>
                <a:latin typeface="TMHSAO+ArialMT"/>
                <a:cs typeface="TMHSAO+ArialMT"/>
              </a:rPr>
              <a:t>•</a:t>
            </a:r>
            <a:r>
              <a:rPr sz="1850" spc="1088" dirty="0">
                <a:solidFill>
                  <a:srgbClr val="EF4444"/>
                </a:solidFill>
                <a:latin typeface="TMHSAO+ArialMT"/>
                <a:cs typeface="TMHSAO+ArialMT"/>
              </a:rPr>
              <a:t> </a:t>
            </a:r>
            <a:r>
              <a:rPr sz="1800" dirty="0">
                <a:solidFill>
                  <a:srgbClr val="EF4444"/>
                </a:solidFill>
                <a:latin typeface="JEFVDM+EBGaramond-Regular"/>
                <a:cs typeface="JEFVDM+EBGaramond-Regular"/>
              </a:rPr>
              <a:t>CreateꢀaꢀnewꢀcomponentꢀcalledꢀTodoListꢀusingꢀtheꢀ‘functionꢀ‘ꢀorꢀ‘class’ꢀsyntax.</a:t>
            </a:r>
          </a:p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EF4444"/>
                </a:solidFill>
                <a:latin typeface="TMHSAO+ArialMT"/>
                <a:cs typeface="TMHSAO+ArialMT"/>
              </a:rPr>
              <a:t>•</a:t>
            </a:r>
            <a:r>
              <a:rPr sz="1850" spc="1088" dirty="0">
                <a:solidFill>
                  <a:srgbClr val="EF4444"/>
                </a:solidFill>
                <a:latin typeface="TMHSAO+ArialMT"/>
                <a:cs typeface="TMHSAO+ArialMT"/>
              </a:rPr>
              <a:t> </a:t>
            </a:r>
            <a:r>
              <a:rPr sz="1800" dirty="0">
                <a:solidFill>
                  <a:srgbClr val="EF4444"/>
                </a:solidFill>
                <a:latin typeface="JEFVDM+EBGaramond-Regular"/>
                <a:cs typeface="JEFVDM+EBGaramond-Regular"/>
              </a:rPr>
              <a:t>InꢀtheꢀTodoListꢀcomponent,ꢀcreateꢀaꢀfunctionꢀcalledꢀ‘addTodo’ꢀthatꢀtakesꢀtext.</a:t>
            </a:r>
          </a:p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EF4444"/>
                </a:solidFill>
                <a:latin typeface="TMHSAO+ArialMT"/>
                <a:cs typeface="TMHSAO+ArialMT"/>
              </a:rPr>
              <a:t>•</a:t>
            </a:r>
            <a:r>
              <a:rPr sz="1850" spc="1088" dirty="0">
                <a:solidFill>
                  <a:srgbClr val="EF4444"/>
                </a:solidFill>
                <a:latin typeface="TMHSAO+ArialMT"/>
                <a:cs typeface="TMHSAO+ArialMT"/>
              </a:rPr>
              <a:t> </a:t>
            </a:r>
            <a:r>
              <a:rPr sz="1800" dirty="0">
                <a:solidFill>
                  <a:srgbClr val="EF4444"/>
                </a:solidFill>
                <a:latin typeface="JEFVDM+EBGaramond-Regular"/>
                <a:cs typeface="JEFVDM+EBGaramond-Regular"/>
              </a:rPr>
              <a:t>InꢀtheꢀTodoListꢀcomponent,ꢀcreateꢀaꢀfunctionꢀcalledꢀadd.jx,update.jxandꢀotherꢀrequiredꢀ</a:t>
            </a:r>
          </a:p>
          <a:p>
            <a:pPr marL="285750" marR="0">
              <a:lnSpc>
                <a:spcPts val="2100"/>
              </a:lnSpc>
              <a:spcBef>
                <a:spcPts val="59"/>
              </a:spcBef>
              <a:spcAft>
                <a:spcPts val="0"/>
              </a:spcAft>
            </a:pPr>
            <a:r>
              <a:rPr sz="1800" dirty="0">
                <a:solidFill>
                  <a:srgbClr val="EF4444"/>
                </a:solidFill>
                <a:latin typeface="JEFVDM+EBGaramond-Regular"/>
                <a:cs typeface="JEFVDM+EBGaramond-Regular"/>
              </a:rPr>
              <a:t>files.</a:t>
            </a:r>
          </a:p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EF4444"/>
                </a:solidFill>
                <a:latin typeface="TMHSAO+ArialMT"/>
                <a:cs typeface="TMHSAO+ArialMT"/>
              </a:rPr>
              <a:t>•</a:t>
            </a:r>
            <a:r>
              <a:rPr sz="1850" spc="1088" dirty="0">
                <a:solidFill>
                  <a:srgbClr val="EF4444"/>
                </a:solidFill>
                <a:latin typeface="TMHSAO+ArialMT"/>
                <a:cs typeface="TMHSAO+ArialMT"/>
              </a:rPr>
              <a:t> </a:t>
            </a:r>
            <a:r>
              <a:rPr sz="1800" dirty="0">
                <a:solidFill>
                  <a:srgbClr val="EF4444"/>
                </a:solidFill>
                <a:latin typeface="JEFVDM+EBGaramond-Regular"/>
                <a:cs typeface="JEFVDM+EBGaramond-Regular"/>
              </a:rPr>
              <a:t>Thenꢀdownloadꢀpakagesꢀlikeꢀfontawesomeꢀtoꢀaddꢀextraꢀelementꢀinꢀtheꢀtodolist.</a:t>
            </a:r>
          </a:p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EF4444"/>
                </a:solidFill>
                <a:latin typeface="TMHSAO+ArialMT"/>
                <a:cs typeface="TMHSAO+ArialMT"/>
              </a:rPr>
              <a:t>•</a:t>
            </a:r>
            <a:r>
              <a:rPr sz="1850" spc="1088" dirty="0">
                <a:solidFill>
                  <a:srgbClr val="EF4444"/>
                </a:solidFill>
                <a:latin typeface="TMHSAO+ArialMT"/>
                <a:cs typeface="TMHSAO+ArialMT"/>
              </a:rPr>
              <a:t> </a:t>
            </a:r>
            <a:r>
              <a:rPr sz="1800" dirty="0">
                <a:solidFill>
                  <a:srgbClr val="EF4444"/>
                </a:solidFill>
                <a:latin typeface="JEFVDM+EBGaramond-Regular"/>
                <a:cs typeface="JEFVDM+EBGaramond-Regular"/>
              </a:rPr>
              <a:t>Addꢀallꢀtheꢀrequiredꢀfunctionalitiesꢀtoꢀitꢀinꢀtheꢀformꢀogꢀfunctonsꢀ&amp;ꢀprops.</a:t>
            </a:r>
          </a:p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EF4444"/>
                </a:solidFill>
                <a:latin typeface="TMHSAO+ArialMT"/>
                <a:cs typeface="TMHSAO+ArialMT"/>
              </a:rPr>
              <a:t>•</a:t>
            </a:r>
            <a:r>
              <a:rPr sz="1850" spc="1088" dirty="0">
                <a:solidFill>
                  <a:srgbClr val="EF4444"/>
                </a:solidFill>
                <a:latin typeface="TMHSAO+ArialMT"/>
                <a:cs typeface="TMHSAO+ArialMT"/>
              </a:rPr>
              <a:t> </a:t>
            </a:r>
            <a:r>
              <a:rPr sz="1800" dirty="0">
                <a:solidFill>
                  <a:srgbClr val="EF4444"/>
                </a:solidFill>
                <a:latin typeface="JEFVDM+EBGaramond-Regular"/>
                <a:cs typeface="JEFVDM+EBGaramond-Regular"/>
              </a:rPr>
              <a:t>AfterꢀsettingꢀallꢀbasicꢀelementsꢀthenꢀexecuteꢀtheꢀcodeꢀwhichꢀgivesꢀourꢀTodolist.</a:t>
            </a:r>
          </a:p>
        </p:txBody>
      </p:sp>
      <p:sp>
        <p:nvSpPr>
          <p:cNvPr id="1048614" name="object 6"/>
          <p:cNvSpPr txBox="1"/>
          <p:nvPr/>
        </p:nvSpPr>
        <p:spPr>
          <a:xfrm>
            <a:off x="638229" y="3582351"/>
            <a:ext cx="2263292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FGPTV+EBGaramond-Bold"/>
                <a:cs typeface="GFGPTV+EBGaramond-Bold"/>
              </a:rPr>
              <a:t>Summaryꢀofꢀyourꢀtask</a:t>
            </a:r>
          </a:p>
        </p:txBody>
      </p:sp>
      <p:sp>
        <p:nvSpPr>
          <p:cNvPr id="1048615" name="object 7"/>
          <p:cNvSpPr txBox="1"/>
          <p:nvPr/>
        </p:nvSpPr>
        <p:spPr>
          <a:xfrm>
            <a:off x="1127760" y="4245950"/>
            <a:ext cx="5651392" cy="62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TMHSAO+ArialMT"/>
                <a:cs typeface="TMHSAO+ArialMT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TMHSAO+ArialMT"/>
                <a:cs typeface="TMHSAO+ArialMT"/>
              </a:rPr>
              <a:t> </a:t>
            </a:r>
            <a:r>
              <a:rPr sz="1400" dirty="0">
                <a:solidFill>
                  <a:srgbClr val="FF0000"/>
                </a:solidFill>
                <a:latin typeface="TMHSAO+ArialMT"/>
                <a:cs typeface="TMHSAO+ArialMT"/>
              </a:rPr>
              <a:t>After performing all the above steps we get our own Todolist.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TMHSAO+ArialMT"/>
                <a:cs typeface="TMHSAO+ArialMT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TMHSAO+ArialMT"/>
                <a:cs typeface="TMHSAO+ArialMT"/>
              </a:rPr>
              <a:t> </a:t>
            </a:r>
            <a:r>
              <a:rPr sz="1400" dirty="0">
                <a:solidFill>
                  <a:srgbClr val="FF0000"/>
                </a:solidFill>
                <a:latin typeface="TMHSAO+ArialMT"/>
                <a:cs typeface="TMHSAO+ArialMT"/>
              </a:rPr>
              <a:t>The frontend of the Todolist is made of basic html &amp;css for Styling.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TMHSAO+ArialMT"/>
                <a:cs typeface="TMHSAO+ArialMT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TMHSAO+ArialMT"/>
                <a:cs typeface="TMHSAO+ArialMT"/>
              </a:rPr>
              <a:t> </a:t>
            </a:r>
            <a:r>
              <a:rPr sz="1400" dirty="0">
                <a:solidFill>
                  <a:srgbClr val="FF0000"/>
                </a:solidFill>
                <a:latin typeface="TMHSAO+ArialMT"/>
                <a:cs typeface="TMHSAO+ArialMT"/>
              </a:rPr>
              <a:t>Now we can add our Todos in our Todolist.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8617" name="object 3"/>
          <p:cNvSpPr txBox="1"/>
          <p:nvPr/>
        </p:nvSpPr>
        <p:spPr>
          <a:xfrm>
            <a:off x="284724" y="221774"/>
            <a:ext cx="2988868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FGPTV+EBGaramond-Bold"/>
                <a:cs typeface="GFGPTV+EBGaramond-Bold"/>
              </a:rPr>
              <a:t>AssessmentꢀParameter</a:t>
            </a:r>
          </a:p>
        </p:txBody>
      </p:sp>
      <p:sp>
        <p:nvSpPr>
          <p:cNvPr id="1048618" name="object 4"/>
          <p:cNvSpPr txBox="1"/>
          <p:nvPr/>
        </p:nvSpPr>
        <p:spPr>
          <a:xfrm>
            <a:off x="1073672" y="975995"/>
            <a:ext cx="1542414" cy="4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SetupꢀProjectꢀforꢀCalculatorꢀ</a:t>
            </a:r>
          </a:p>
          <a:p>
            <a:pPr marL="1023937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project</a:t>
            </a:r>
          </a:p>
        </p:txBody>
      </p:sp>
      <p:sp>
        <p:nvSpPr>
          <p:cNvPr id="1048619" name="object 5"/>
          <p:cNvSpPr txBox="1"/>
          <p:nvPr/>
        </p:nvSpPr>
        <p:spPr>
          <a:xfrm>
            <a:off x="6706940" y="975995"/>
            <a:ext cx="1537842" cy="4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Setupꢀbasicꢀstructureꢀofꢀtext-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editorꢀproject</a:t>
            </a:r>
          </a:p>
        </p:txBody>
      </p:sp>
      <p:sp>
        <p:nvSpPr>
          <p:cNvPr id="1048620" name="object 6"/>
          <p:cNvSpPr txBox="1"/>
          <p:nvPr/>
        </p:nvSpPr>
        <p:spPr>
          <a:xfrm>
            <a:off x="565025" y="2203510"/>
            <a:ext cx="1869185" cy="613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Createꢀaꢀmainꢀcomponentꢀwithꢀtheꢀ</a:t>
            </a:r>
          </a:p>
          <a:p>
            <a:pPr marL="33020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outerꢀstructureꢀofꢀcalculator</a:t>
            </a:r>
          </a:p>
        </p:txBody>
      </p:sp>
      <p:sp>
        <p:nvSpPr>
          <p:cNvPr id="1048621" name="object 7"/>
          <p:cNvSpPr txBox="1"/>
          <p:nvPr/>
        </p:nvSpPr>
        <p:spPr>
          <a:xfrm>
            <a:off x="6878577" y="2203501"/>
            <a:ext cx="1612900" cy="4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Createꢀmainꢀcomponentꢀwithꢀ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allꢀfeatureꢀbuttons</a:t>
            </a:r>
          </a:p>
        </p:txBody>
      </p:sp>
      <p:sp>
        <p:nvSpPr>
          <p:cNvPr id="1048622" name="object 8"/>
          <p:cNvSpPr txBox="1"/>
          <p:nvPr/>
        </p:nvSpPr>
        <p:spPr>
          <a:xfrm>
            <a:off x="4055551" y="2291185"/>
            <a:ext cx="1198016" cy="279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FGPTV+EBGaramond-Bold"/>
                <a:cs typeface="GFGPTV+EBGaramond-Bold"/>
              </a:rPr>
              <a:t>Check-List</a:t>
            </a:r>
          </a:p>
        </p:txBody>
      </p:sp>
      <p:sp>
        <p:nvSpPr>
          <p:cNvPr id="1048623" name="object 9"/>
          <p:cNvSpPr txBox="1"/>
          <p:nvPr/>
        </p:nvSpPr>
        <p:spPr>
          <a:xfrm>
            <a:off x="1069970" y="3463737"/>
            <a:ext cx="1534540" cy="6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Createꢀaꢀbuttonꢀcomponentꢀ</a:t>
            </a:r>
          </a:p>
          <a:p>
            <a:pPr marL="331787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withꢀonꢀclickꢀhandler</a:t>
            </a:r>
          </a:p>
        </p:txBody>
      </p:sp>
      <p:sp>
        <p:nvSpPr>
          <p:cNvPr id="1048624" name="object 10"/>
          <p:cNvSpPr txBox="1"/>
          <p:nvPr/>
        </p:nvSpPr>
        <p:spPr>
          <a:xfrm>
            <a:off x="6693713" y="3463737"/>
            <a:ext cx="1513840" cy="461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Createꢀaꢀjsonꢀobjectꢀtoꢀstoreꢀ</a:t>
            </a:r>
          </a:p>
          <a:p>
            <a:pPr marL="0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dataꢀforꢀtextꢀeditor</a:t>
            </a:r>
          </a:p>
        </p:txBody>
      </p:sp>
      <p:sp>
        <p:nvSpPr>
          <p:cNvPr id="1048625" name="object 11"/>
          <p:cNvSpPr txBox="1"/>
          <p:nvPr/>
        </p:nvSpPr>
        <p:spPr>
          <a:xfrm>
            <a:off x="2042082" y="4273436"/>
            <a:ext cx="1557147" cy="6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Createꢀaꢀ`ꢀevaluateExpresion`ꢀ</a:t>
            </a:r>
          </a:p>
          <a:p>
            <a:pPr marL="128587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functionꢀtoꢀevaluateꢀvalue</a:t>
            </a:r>
          </a:p>
        </p:txBody>
      </p:sp>
      <p:sp>
        <p:nvSpPr>
          <p:cNvPr id="1048626" name="object 12"/>
          <p:cNvSpPr txBox="1"/>
          <p:nvPr/>
        </p:nvSpPr>
        <p:spPr>
          <a:xfrm>
            <a:off x="5676365" y="4349636"/>
            <a:ext cx="1386078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JEFVDM+EBGaramond-Regular"/>
                <a:cs typeface="JEFVDM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8628" name="object 3"/>
          <p:cNvSpPr txBox="1"/>
          <p:nvPr/>
        </p:nvSpPr>
        <p:spPr>
          <a:xfrm>
            <a:off x="3629445" y="894406"/>
            <a:ext cx="21835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QVNEMU+PublicSans-BoldItalic"/>
                <a:cs typeface="QVNEMU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QVNEMU+PublicSans-BoldItalic"/>
                <a:cs typeface="QVNEMU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QVNEMU+PublicSans-BoldItalic"/>
                <a:cs typeface="QVNEMU+PublicSans-BoldItalic"/>
              </a:rPr>
              <a:t>Github</a:t>
            </a:r>
          </a:p>
        </p:txBody>
      </p:sp>
      <p:sp>
        <p:nvSpPr>
          <p:cNvPr id="1048629" name="object 4"/>
          <p:cNvSpPr txBox="1"/>
          <p:nvPr/>
        </p:nvSpPr>
        <p:spPr>
          <a:xfrm>
            <a:off x="4053138" y="2148198"/>
            <a:ext cx="301515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RMX2193</dc:creator>
  <cp:lastModifiedBy>Unknown User</cp:lastModifiedBy>
  <cp:revision>2</cp:revision>
  <dcterms:created xsi:type="dcterms:W3CDTF">2023-04-06T04:25:34Z</dcterms:created>
  <dcterms:modified xsi:type="dcterms:W3CDTF">2023-04-17T15:21:14Z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0c5dd066dfbd48df8059f545a4d14bf3</vt:lpwstr>
  </property>
</Properties>
</file>