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 Target="slide10.xml"/><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6.jpeg"/><Relationship Id="rId5" Type="http://schemas.openxmlformats.org/officeDocument/2006/relationships/image" Target="../media/image15.jpeg"/><Relationship Id="rId4" Type="http://schemas.openxmlformats.org/officeDocument/2006/relationships/image" Target="../media/image14.jpe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 Id="rId4" Type="http://schemas.openxmlformats.org/officeDocument/2006/relationships/image" Target="../media/image1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6396734" y="2067305"/>
            <a:ext cx="3052065" cy="509114"/>
          </a:xfrm>
          <a:prstGeom prst="rect">
            <a:avLst/>
          </a:prstGeom>
        </p:spPr>
        <p:txBody>
          <a:bodyPr vert="horz" wrap="square" lIns="0" tIns="16510" rIns="0" bIns="0" rtlCol="0">
            <a:spAutoFit/>
          </a:bodyPr>
          <a:lstStyle/>
          <a:p>
            <a:pPr marL="12700">
              <a:lnSpc>
                <a:spcPct val="100000"/>
              </a:lnSpc>
              <a:spcBef>
                <a:spcPts val="130"/>
              </a:spcBef>
            </a:pPr>
            <a:r>
              <a:rPr lang="en-US" sz="3200" dirty="0" err="1">
                <a:latin typeface="Trebuchet MS"/>
                <a:cs typeface="Trebuchet MS"/>
              </a:rPr>
              <a:t>Kabilan</a:t>
            </a:r>
            <a:r>
              <a:rPr lang="en-US" sz="3200" dirty="0">
                <a:latin typeface="Trebuchet MS"/>
                <a:cs typeface="Trebuchet MS"/>
              </a:rPr>
              <a:t>. NL</a:t>
            </a:r>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2D936B"/>
                </a:solidFill>
                <a:latin typeface="Trebuchet MS"/>
                <a:cs typeface="Trebuchet MS"/>
              </a:rPr>
              <a:t>Final</a:t>
            </a:r>
            <a:r>
              <a:rPr sz="2400" b="1" spc="-40" dirty="0">
                <a:solidFill>
                  <a:srgbClr val="2D936B"/>
                </a:solidFill>
                <a:latin typeface="Trebuchet MS"/>
                <a:cs typeface="Trebuchet MS"/>
              </a:rPr>
              <a:t> </a:t>
            </a:r>
            <a:r>
              <a:rPr lang="en-IN" sz="2400" b="1" spc="-10" dirty="0">
                <a:solidFill>
                  <a:srgbClr val="2D936B"/>
                </a:solidFill>
                <a:latin typeface="Trebuchet MS"/>
                <a:cs typeface="Trebuchet MS"/>
              </a:rPr>
              <a:t>Project</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11" name="Text Placeholder 10">
            <a:extLst>
              <a:ext uri="{FF2B5EF4-FFF2-40B4-BE49-F238E27FC236}">
                <a16:creationId xmlns:a16="http://schemas.microsoft.com/office/drawing/2014/main" id="{45F76DC4-01AE-6C1C-03DB-BCBAEA6B7857}"/>
              </a:ext>
            </a:extLst>
          </p:cNvPr>
          <p:cNvSpPr>
            <a:spLocks noGrp="1"/>
          </p:cNvSpPr>
          <p:nvPr>
            <p:ph type="body" idx="1"/>
          </p:nvPr>
        </p:nvSpPr>
        <p:spPr>
          <a:xfrm>
            <a:off x="609600" y="1527878"/>
            <a:ext cx="10972800" cy="5170646"/>
          </a:xfrm>
        </p:spPr>
        <p:txBody>
          <a:bodyPr/>
          <a:lstStyle/>
          <a:p>
            <a:r>
              <a:rPr lang="en-US" sz="2800" dirty="0">
                <a:latin typeface="Times New Roman" panose="02020603050405020304" pitchFamily="18" charset="0"/>
                <a:cs typeface="Times New Roman" panose="02020603050405020304" pitchFamily="18" charset="0"/>
              </a:rPr>
              <a:t> </a:t>
            </a:r>
            <a:r>
              <a:rPr lang="en-US" sz="2800" b="1" dirty="0">
                <a:latin typeface="Times New Roman" panose="02020603050405020304" pitchFamily="18" charset="0"/>
                <a:cs typeface="Times New Roman" panose="02020603050405020304" pitchFamily="18" charset="0"/>
              </a:rPr>
              <a:t>Output of Real-Time Image</a:t>
            </a:r>
          </a:p>
          <a:p>
            <a:endParaRPr lang="en-US" sz="2800" b="1" dirty="0">
              <a:latin typeface="Times New Roman" panose="02020603050405020304" pitchFamily="18" charset="0"/>
              <a:cs typeface="Times New Roman" panose="02020603050405020304" pitchFamily="18" charset="0"/>
            </a:endParaRPr>
          </a:p>
          <a:p>
            <a:endParaRPr lang="en-US" sz="2800" b="1" dirty="0">
              <a:latin typeface="Times New Roman" panose="02020603050405020304" pitchFamily="18" charset="0"/>
              <a:cs typeface="Times New Roman" panose="02020603050405020304" pitchFamily="18" charset="0"/>
            </a:endParaRPr>
          </a:p>
          <a:p>
            <a:endParaRPr lang="en-US" sz="2800" b="1" dirty="0">
              <a:latin typeface="Times New Roman" panose="02020603050405020304" pitchFamily="18" charset="0"/>
              <a:cs typeface="Times New Roman" panose="02020603050405020304" pitchFamily="18" charset="0"/>
            </a:endParaRPr>
          </a:p>
          <a:p>
            <a:endParaRPr lang="en-US" sz="2800" b="1" dirty="0">
              <a:latin typeface="Times New Roman" panose="02020603050405020304" pitchFamily="18" charset="0"/>
              <a:cs typeface="Times New Roman" panose="02020603050405020304" pitchFamily="18" charset="0"/>
            </a:endParaRPr>
          </a:p>
          <a:p>
            <a:endParaRPr lang="en-US" sz="2800" b="1" dirty="0">
              <a:latin typeface="Times New Roman" panose="02020603050405020304" pitchFamily="18" charset="0"/>
              <a:cs typeface="Times New Roman" panose="02020603050405020304" pitchFamily="18" charset="0"/>
            </a:endParaRPr>
          </a:p>
          <a:p>
            <a:endParaRPr lang="en-US" sz="2800" b="1" dirty="0">
              <a:latin typeface="Times New Roman" panose="02020603050405020304" pitchFamily="18" charset="0"/>
              <a:cs typeface="Times New Roman" panose="02020603050405020304" pitchFamily="18" charset="0"/>
            </a:endParaRPr>
          </a:p>
          <a:p>
            <a:endParaRPr lang="en-US" sz="2800" b="1" dirty="0">
              <a:latin typeface="Times New Roman" panose="02020603050405020304" pitchFamily="18" charset="0"/>
              <a:cs typeface="Times New Roman" panose="02020603050405020304" pitchFamily="18" charset="0"/>
            </a:endParaRPr>
          </a:p>
          <a:p>
            <a:endParaRPr lang="en-US" sz="2800" b="1" dirty="0">
              <a:latin typeface="Times New Roman" panose="02020603050405020304" pitchFamily="18" charset="0"/>
              <a:cs typeface="Times New Roman" panose="02020603050405020304" pitchFamily="18" charset="0"/>
            </a:endParaRPr>
          </a:p>
          <a:p>
            <a:endParaRPr lang="en-US" sz="2800" b="1" dirty="0">
              <a:latin typeface="Times New Roman" panose="02020603050405020304" pitchFamily="18" charset="0"/>
              <a:cs typeface="Times New Roman" panose="02020603050405020304" pitchFamily="18" charset="0"/>
            </a:endParaRPr>
          </a:p>
          <a:p>
            <a:endParaRPr lang="en-US" sz="2800" b="1" dirty="0">
              <a:latin typeface="Times New Roman" panose="02020603050405020304" pitchFamily="18" charset="0"/>
              <a:cs typeface="Times New Roman" panose="02020603050405020304" pitchFamily="18" charset="0"/>
            </a:endParaRPr>
          </a:p>
          <a:p>
            <a:r>
              <a:rPr lang="en-US" sz="2800" dirty="0" err="1">
                <a:latin typeface="Times New Roman" panose="02020603050405020304" pitchFamily="18" charset="0"/>
                <a:cs typeface="Times New Roman" panose="02020603050405020304" pitchFamily="18" charset="0"/>
              </a:rPr>
              <a:t>Github</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Link:</a:t>
            </a:r>
            <a:r>
              <a:rPr lang="en-US" sz="2400" dirty="0" err="1">
                <a:latin typeface="Times New Roman" panose="02020603050405020304" pitchFamily="18" charset="0"/>
                <a:cs typeface="Times New Roman" panose="02020603050405020304" pitchFamily="18" charset="0"/>
                <a:hlinkClick r:id="rId3" action="ppaction://hlinksldjump"/>
              </a:rPr>
              <a:t>https</a:t>
            </a:r>
            <a:r>
              <a:rPr lang="en-US" sz="2400" dirty="0">
                <a:latin typeface="Times New Roman" panose="02020603050405020304" pitchFamily="18" charset="0"/>
                <a:cs typeface="Times New Roman" panose="02020603050405020304" pitchFamily="18" charset="0"/>
                <a:hlinkClick r:id="rId3" action="ppaction://hlinksldjump"/>
              </a:rPr>
              <a:t>://github.com/</a:t>
            </a:r>
            <a:r>
              <a:rPr lang="en-US" sz="2400" dirty="0" err="1">
                <a:latin typeface="Times New Roman" panose="02020603050405020304" pitchFamily="18" charset="0"/>
                <a:cs typeface="Times New Roman" panose="02020603050405020304" pitchFamily="18" charset="0"/>
                <a:hlinkClick r:id="rId3" action="ppaction://hlinksldjump"/>
              </a:rPr>
              <a:t>KABILANnl</a:t>
            </a:r>
            <a:r>
              <a:rPr lang="en-US" sz="2400" dirty="0">
                <a:latin typeface="Times New Roman" panose="02020603050405020304" pitchFamily="18" charset="0"/>
                <a:cs typeface="Times New Roman" panose="02020603050405020304" pitchFamily="18" charset="0"/>
                <a:hlinkClick r:id="rId3" action="ppaction://hlinksldjump"/>
              </a:rPr>
              <a:t>/NM_GEN_AI_241054</a:t>
            </a:r>
            <a:endParaRPr lang="en-IN" sz="2400" dirty="0">
              <a:latin typeface="Times New Roman" panose="02020603050405020304" pitchFamily="18" charset="0"/>
              <a:cs typeface="Times New Roman" panose="02020603050405020304" pitchFamily="18" charset="0"/>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dirty="0"/>
          </a:p>
        </p:txBody>
      </p:sp>
      <p:sp>
        <p:nvSpPr>
          <p:cNvPr id="12" name="object 4">
            <a:extLst>
              <a:ext uri="{FF2B5EF4-FFF2-40B4-BE49-F238E27FC236}">
                <a16:creationId xmlns:a16="http://schemas.microsoft.com/office/drawing/2014/main" id="{2EBF8666-68CF-3DD9-1DCD-36EB1DEA4EF2}"/>
              </a:ext>
            </a:extLst>
          </p:cNvPr>
          <p:cNvSpPr/>
          <p:nvPr/>
        </p:nvSpPr>
        <p:spPr>
          <a:xfrm>
            <a:off x="2190196" y="2442521"/>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pic>
        <p:nvPicPr>
          <p:cNvPr id="14" name="Picture 13">
            <a:extLst>
              <a:ext uri="{FF2B5EF4-FFF2-40B4-BE49-F238E27FC236}">
                <a16:creationId xmlns:a16="http://schemas.microsoft.com/office/drawing/2014/main" id="{F057AD94-494C-2BE3-C236-18886D9D489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6832" y="2426322"/>
            <a:ext cx="2052485" cy="2338668"/>
          </a:xfrm>
          <a:prstGeom prst="rect">
            <a:avLst/>
          </a:prstGeom>
        </p:spPr>
      </p:pic>
      <p:pic>
        <p:nvPicPr>
          <p:cNvPr id="15" name="Picture 14">
            <a:extLst>
              <a:ext uri="{FF2B5EF4-FFF2-40B4-BE49-F238E27FC236}">
                <a16:creationId xmlns:a16="http://schemas.microsoft.com/office/drawing/2014/main" id="{4001012F-9881-05DC-7840-DB234AD4C58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16832" y="4933607"/>
            <a:ext cx="4159968" cy="628993"/>
          </a:xfrm>
          <a:prstGeom prst="rect">
            <a:avLst/>
          </a:prstGeom>
        </p:spPr>
      </p:pic>
      <p:pic>
        <p:nvPicPr>
          <p:cNvPr id="17" name="Picture 16">
            <a:extLst>
              <a:ext uri="{FF2B5EF4-FFF2-40B4-BE49-F238E27FC236}">
                <a16:creationId xmlns:a16="http://schemas.microsoft.com/office/drawing/2014/main" id="{CD791CB0-94E2-6405-9F95-289335E73F5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562600" y="1643696"/>
            <a:ext cx="5221793" cy="4294644"/>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558165" y="385444"/>
            <a:ext cx="9764395" cy="1119216"/>
          </a:xfrm>
          <a:prstGeom prst="rect">
            <a:avLst/>
          </a:prstGeom>
        </p:spPr>
        <p:txBody>
          <a:bodyPr vert="horz" wrap="square" lIns="0" tIns="460692" rIns="0" bIns="0" rtlCol="0">
            <a:spAutoFit/>
          </a:bodyPr>
          <a:lstStyle/>
          <a:p>
            <a:pPr marL="193675">
              <a:lnSpc>
                <a:spcPct val="100000"/>
              </a:lnSpc>
              <a:spcBef>
                <a:spcPts val="130"/>
              </a:spcBef>
            </a:pPr>
            <a:r>
              <a:rPr sz="4250" dirty="0"/>
              <a:t>PROJECT</a:t>
            </a:r>
            <a:r>
              <a:rPr sz="4250" spc="-90" dirty="0"/>
              <a:t> </a:t>
            </a:r>
            <a:r>
              <a:rPr sz="4250" spc="-10" dirty="0"/>
              <a:t>TITLE</a:t>
            </a:r>
            <a:endParaRPr sz="4250" dirty="0"/>
          </a:p>
        </p:txBody>
      </p:sp>
      <p:sp>
        <p:nvSpPr>
          <p:cNvPr id="21" name="Text Placeholder 20">
            <a:extLst>
              <a:ext uri="{FF2B5EF4-FFF2-40B4-BE49-F238E27FC236}">
                <a16:creationId xmlns:a16="http://schemas.microsoft.com/office/drawing/2014/main" id="{B4AB83E7-1C1C-071E-1AE5-CFA8D025EBDE}"/>
              </a:ext>
            </a:extLst>
          </p:cNvPr>
          <p:cNvSpPr>
            <a:spLocks noGrp="1"/>
          </p:cNvSpPr>
          <p:nvPr>
            <p:ph type="body" idx="1"/>
          </p:nvPr>
        </p:nvSpPr>
        <p:spPr>
          <a:xfrm>
            <a:off x="762000" y="2308870"/>
            <a:ext cx="10972800" cy="738664"/>
          </a:xfrm>
        </p:spPr>
        <p:txBody>
          <a:bodyPr/>
          <a:lstStyle/>
          <a:p>
            <a:r>
              <a:rPr lang="en-US" sz="4800" dirty="0">
                <a:latin typeface="Times New Roman" panose="02020603050405020304" pitchFamily="18" charset="0"/>
                <a:cs typeface="Times New Roman" panose="02020603050405020304" pitchFamily="18" charset="0"/>
              </a:rPr>
              <a:t>Image Caption Generator</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48418" y="185789"/>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73279" rIns="0" bIns="0" rtlCol="0">
            <a:spAutoFit/>
          </a:bodyPr>
          <a:lstStyle/>
          <a:p>
            <a:pPr marL="193675">
              <a:lnSpc>
                <a:spcPct val="100000"/>
              </a:lnSpc>
              <a:spcBef>
                <a:spcPts val="105"/>
              </a:spcBef>
            </a:pPr>
            <a:r>
              <a:rPr spc="-10" dirty="0"/>
              <a:t>AGENDA</a:t>
            </a:r>
          </a:p>
        </p:txBody>
      </p:sp>
      <p:sp>
        <p:nvSpPr>
          <p:cNvPr id="23" name="Text Placeholder 22">
            <a:extLst>
              <a:ext uri="{FF2B5EF4-FFF2-40B4-BE49-F238E27FC236}">
                <a16:creationId xmlns:a16="http://schemas.microsoft.com/office/drawing/2014/main" id="{26691682-B8DC-1BA3-705D-5630E60B5CE2}"/>
              </a:ext>
            </a:extLst>
          </p:cNvPr>
          <p:cNvSpPr>
            <a:spLocks noGrp="1"/>
          </p:cNvSpPr>
          <p:nvPr>
            <p:ph type="body" idx="1"/>
          </p:nvPr>
        </p:nvSpPr>
        <p:spPr>
          <a:xfrm>
            <a:off x="742714" y="1252374"/>
            <a:ext cx="10972800" cy="5016758"/>
          </a:xfrm>
        </p:spPr>
        <p:txBody>
          <a:bodyPr/>
          <a:lstStyle/>
          <a:p>
            <a:r>
              <a:rPr lang="en-US" sz="2800" dirty="0">
                <a:latin typeface="Times New Roman" panose="02020603050405020304" pitchFamily="18" charset="0"/>
                <a:cs typeface="Times New Roman" panose="02020603050405020304" pitchFamily="18" charset="0"/>
              </a:rPr>
              <a:t>The agenda of the project appears to be to develop an image captioning system. Image captioning is the task of automatically generating textual descriptions or captions for images. The main goals and agenda of this project can be summarized as follows:</a:t>
            </a:r>
          </a:p>
          <a:p>
            <a:endParaRPr lang="en-US" sz="2800" dirty="0">
              <a:latin typeface="Times New Roman" panose="02020603050405020304" pitchFamily="18" charset="0"/>
              <a:cs typeface="Times New Roman" panose="02020603050405020304" pitchFamily="18" charset="0"/>
            </a:endParaRPr>
          </a:p>
          <a:p>
            <a:pPr marL="3086100" lvl="6" indent="-342900">
              <a:buFont typeface="+mj-lt"/>
              <a:buAutoNum type="arabicParenR"/>
            </a:pPr>
            <a:r>
              <a:rPr lang="en-US" sz="2800" dirty="0">
                <a:latin typeface="Times New Roman" panose="02020603050405020304" pitchFamily="18" charset="0"/>
                <a:cs typeface="Times New Roman" panose="02020603050405020304" pitchFamily="18" charset="0"/>
              </a:rPr>
              <a:t>Data Preparation</a:t>
            </a:r>
          </a:p>
          <a:p>
            <a:pPr marL="3086100" lvl="6" indent="-342900">
              <a:buFont typeface="+mj-lt"/>
              <a:buAutoNum type="arabicParenR"/>
            </a:pPr>
            <a:r>
              <a:rPr lang="en-IN" sz="2800" dirty="0">
                <a:latin typeface="Times New Roman" panose="02020603050405020304" pitchFamily="18" charset="0"/>
                <a:cs typeface="Times New Roman" panose="02020603050405020304" pitchFamily="18" charset="0"/>
              </a:rPr>
              <a:t>Model Architecture</a:t>
            </a:r>
            <a:endParaRPr lang="en-US" sz="2800" dirty="0">
              <a:latin typeface="Times New Roman" panose="02020603050405020304" pitchFamily="18" charset="0"/>
              <a:cs typeface="Times New Roman" panose="02020603050405020304" pitchFamily="18" charset="0"/>
            </a:endParaRPr>
          </a:p>
          <a:p>
            <a:pPr marL="3086100" lvl="6" indent="-342900">
              <a:buFont typeface="+mj-lt"/>
              <a:buAutoNum type="arabicParenR"/>
            </a:pPr>
            <a:r>
              <a:rPr lang="en-IN" sz="2800" dirty="0">
                <a:latin typeface="Times New Roman" panose="02020603050405020304" pitchFamily="18" charset="0"/>
                <a:cs typeface="Times New Roman" panose="02020603050405020304" pitchFamily="18" charset="0"/>
              </a:rPr>
              <a:t>Training</a:t>
            </a:r>
            <a:endParaRPr lang="en-US" sz="2800" dirty="0">
              <a:latin typeface="Times New Roman" panose="02020603050405020304" pitchFamily="18" charset="0"/>
              <a:cs typeface="Times New Roman" panose="02020603050405020304" pitchFamily="18" charset="0"/>
            </a:endParaRPr>
          </a:p>
          <a:p>
            <a:pPr marL="3086100" lvl="6" indent="-342900">
              <a:buFont typeface="+mj-lt"/>
              <a:buAutoNum type="arabicParenR"/>
            </a:pPr>
            <a:r>
              <a:rPr lang="en-IN" sz="2800" dirty="0">
                <a:latin typeface="Times New Roman" panose="02020603050405020304" pitchFamily="18" charset="0"/>
                <a:cs typeface="Times New Roman" panose="02020603050405020304" pitchFamily="18" charset="0"/>
              </a:rPr>
              <a:t>Evaluation</a:t>
            </a:r>
            <a:endParaRPr lang="en-US" sz="2800" dirty="0">
              <a:latin typeface="Times New Roman" panose="02020603050405020304" pitchFamily="18" charset="0"/>
              <a:cs typeface="Times New Roman" panose="02020603050405020304" pitchFamily="18" charset="0"/>
            </a:endParaRPr>
          </a:p>
          <a:p>
            <a:pPr marL="3086100" lvl="6" indent="-342900">
              <a:buFont typeface="+mj-lt"/>
              <a:buAutoNum type="arabicParenR"/>
            </a:pPr>
            <a:r>
              <a:rPr lang="en-IN" sz="2800" dirty="0">
                <a:latin typeface="Times New Roman" panose="02020603050405020304" pitchFamily="18" charset="0"/>
                <a:cs typeface="Times New Roman" panose="02020603050405020304" pitchFamily="18" charset="0"/>
              </a:rPr>
              <a:t>Fine-tuning and Optimization</a:t>
            </a:r>
          </a:p>
          <a:p>
            <a:pPr marL="3086100" lvl="6" indent="-342900">
              <a:buFont typeface="+mj-lt"/>
              <a:buAutoNum type="arabicParenR"/>
            </a:pPr>
            <a:r>
              <a:rPr lang="en-IN" sz="2800" dirty="0">
                <a:latin typeface="Times New Roman" panose="02020603050405020304" pitchFamily="18" charset="0"/>
                <a:cs typeface="Times New Roman" panose="02020603050405020304" pitchFamily="18" charset="0"/>
              </a:rPr>
              <a:t>Application</a:t>
            </a:r>
          </a:p>
          <a:p>
            <a:pPr marL="342900" indent="-342900">
              <a:buFont typeface="+mj-lt"/>
              <a:buAutoNum type="arabicParenR"/>
            </a:pPr>
            <a:endParaRPr lang="en-IN" dirty="0">
              <a:latin typeface="Times New Roman" panose="02020603050405020304" pitchFamily="18" charset="0"/>
              <a:cs typeface="Times New Roman" panose="02020603050405020304" pitchFamily="18" charset="0"/>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558008" y="714653"/>
            <a:ext cx="9764395" cy="1122362"/>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dirty="0"/>
          </a:p>
        </p:txBody>
      </p:sp>
      <p:sp>
        <p:nvSpPr>
          <p:cNvPr id="9" name="Text Placeholder 8">
            <a:extLst>
              <a:ext uri="{FF2B5EF4-FFF2-40B4-BE49-F238E27FC236}">
                <a16:creationId xmlns:a16="http://schemas.microsoft.com/office/drawing/2014/main" id="{67C67219-BDA1-5343-261F-C0EF9B1EC071}"/>
              </a:ext>
            </a:extLst>
          </p:cNvPr>
          <p:cNvSpPr>
            <a:spLocks noGrp="1"/>
          </p:cNvSpPr>
          <p:nvPr>
            <p:ph type="body" idx="1"/>
          </p:nvPr>
        </p:nvSpPr>
        <p:spPr>
          <a:xfrm>
            <a:off x="545718" y="2017990"/>
            <a:ext cx="10972800" cy="3877985"/>
          </a:xfrm>
        </p:spPr>
        <p:txBody>
          <a:bodyPr/>
          <a:lstStyle/>
          <a:p>
            <a:r>
              <a:rPr lang="en-US" sz="2800" dirty="0">
                <a:latin typeface="Times New Roman" panose="02020603050405020304" pitchFamily="18" charset="0"/>
                <a:cs typeface="Times New Roman" panose="02020603050405020304" pitchFamily="18" charset="0"/>
              </a:rPr>
              <a:t>The problem statement of the project is to develop an effective image captioning system. More specifically, the project aims to address the following challenges:</a:t>
            </a:r>
          </a:p>
          <a:p>
            <a:endParaRPr lang="en-US" sz="2800" dirty="0">
              <a:latin typeface="Times New Roman" panose="02020603050405020304" pitchFamily="18" charset="0"/>
              <a:cs typeface="Times New Roman" panose="02020603050405020304" pitchFamily="18" charset="0"/>
            </a:endParaRPr>
          </a:p>
          <a:p>
            <a:pPr marL="742950" indent="-742950">
              <a:buFont typeface="+mj-lt"/>
              <a:buAutoNum type="arabicParenR"/>
            </a:pPr>
            <a:r>
              <a:rPr lang="en-IN" sz="2800" dirty="0">
                <a:latin typeface="Times New Roman" panose="02020603050405020304" pitchFamily="18" charset="0"/>
                <a:cs typeface="Times New Roman" panose="02020603050405020304" pitchFamily="18" charset="0"/>
              </a:rPr>
              <a:t>Automatic Image Description</a:t>
            </a:r>
          </a:p>
          <a:p>
            <a:pPr marL="742950" indent="-742950">
              <a:buFont typeface="+mj-lt"/>
              <a:buAutoNum type="arabicParenR"/>
            </a:pPr>
            <a:r>
              <a:rPr lang="en-IN" sz="2800" dirty="0">
                <a:latin typeface="Times New Roman" panose="02020603050405020304" pitchFamily="18" charset="0"/>
                <a:cs typeface="Times New Roman" panose="02020603050405020304" pitchFamily="18" charset="0"/>
              </a:rPr>
              <a:t>Understanding Visual Content</a:t>
            </a:r>
          </a:p>
          <a:p>
            <a:pPr marL="742950" indent="-742950">
              <a:buFont typeface="+mj-lt"/>
              <a:buAutoNum type="arabicParenR"/>
            </a:pPr>
            <a:r>
              <a:rPr lang="en-IN" sz="2800" dirty="0">
                <a:latin typeface="Times New Roman" panose="02020603050405020304" pitchFamily="18" charset="0"/>
                <a:cs typeface="Times New Roman" panose="02020603050405020304" pitchFamily="18" charset="0"/>
              </a:rPr>
              <a:t>Complex Relationship Learning</a:t>
            </a:r>
          </a:p>
          <a:p>
            <a:pPr marL="742950" indent="-742950">
              <a:buFont typeface="+mj-lt"/>
              <a:buAutoNum type="arabicParenR"/>
            </a:pPr>
            <a:r>
              <a:rPr lang="en-IN" sz="2800" dirty="0">
                <a:latin typeface="Times New Roman" panose="02020603050405020304" pitchFamily="18" charset="0"/>
                <a:cs typeface="Times New Roman" panose="02020603050405020304" pitchFamily="18" charset="0"/>
              </a:rPr>
              <a:t>Natural Language Generation</a:t>
            </a:r>
          </a:p>
          <a:p>
            <a:pPr marL="742950" indent="-742950">
              <a:buFont typeface="+mj-lt"/>
              <a:buAutoNum type="arabicParenR"/>
            </a:pPr>
            <a:r>
              <a:rPr lang="en-IN" sz="2800" dirty="0">
                <a:latin typeface="Times New Roman" panose="02020603050405020304" pitchFamily="18" charset="0"/>
                <a:cs typeface="Times New Roman" panose="02020603050405020304" pitchFamily="18" charset="0"/>
              </a:rPr>
              <a:t>Scalability and Efficiency</a:t>
            </a: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609600" y="896938"/>
            <a:ext cx="9764395" cy="1122362"/>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endParaRPr sz="4250" dirty="0"/>
          </a:p>
        </p:txBody>
      </p:sp>
      <p:sp>
        <p:nvSpPr>
          <p:cNvPr id="9" name="Text Placeholder 8">
            <a:extLst>
              <a:ext uri="{FF2B5EF4-FFF2-40B4-BE49-F238E27FC236}">
                <a16:creationId xmlns:a16="http://schemas.microsoft.com/office/drawing/2014/main" id="{6A6834D7-FA1B-40A6-00E0-45B7D327A43D}"/>
              </a:ext>
            </a:extLst>
          </p:cNvPr>
          <p:cNvSpPr>
            <a:spLocks noGrp="1"/>
          </p:cNvSpPr>
          <p:nvPr>
            <p:ph type="body" idx="1"/>
          </p:nvPr>
        </p:nvSpPr>
        <p:spPr>
          <a:xfrm>
            <a:off x="609600" y="2087535"/>
            <a:ext cx="10972800" cy="3877985"/>
          </a:xfrm>
        </p:spPr>
        <p:txBody>
          <a:bodyPr/>
          <a:lstStyle/>
          <a:p>
            <a:r>
              <a:rPr lang="en-US" sz="2800" dirty="0">
                <a:latin typeface="Times New Roman" panose="02020603050405020304" pitchFamily="18" charset="0"/>
                <a:cs typeface="Times New Roman" panose="02020603050405020304" pitchFamily="18" charset="0"/>
              </a:rPr>
              <a:t>The project overview involves the following key components and steps:</a:t>
            </a:r>
          </a:p>
          <a:p>
            <a:endParaRPr lang="en-US" sz="2800" dirty="0">
              <a:latin typeface="Times New Roman" panose="02020603050405020304" pitchFamily="18" charset="0"/>
              <a:cs typeface="Times New Roman" panose="02020603050405020304" pitchFamily="18" charset="0"/>
            </a:endParaRPr>
          </a:p>
          <a:p>
            <a:pPr marL="514350" indent="-514350">
              <a:buFont typeface="+mj-lt"/>
              <a:buAutoNum type="arabicParenR"/>
            </a:pPr>
            <a:r>
              <a:rPr lang="en-IN" sz="2800" dirty="0">
                <a:latin typeface="Times New Roman" panose="02020603050405020304" pitchFamily="18" charset="0"/>
                <a:cs typeface="Times New Roman" panose="02020603050405020304" pitchFamily="18" charset="0"/>
              </a:rPr>
              <a:t>Data Collection</a:t>
            </a:r>
          </a:p>
          <a:p>
            <a:pPr marL="514350" indent="-514350">
              <a:buFont typeface="+mj-lt"/>
              <a:buAutoNum type="arabicParenR"/>
            </a:pPr>
            <a:r>
              <a:rPr lang="en-IN" sz="2800" dirty="0">
                <a:latin typeface="Times New Roman" panose="02020603050405020304" pitchFamily="18" charset="0"/>
                <a:cs typeface="Times New Roman" panose="02020603050405020304" pitchFamily="18" charset="0"/>
              </a:rPr>
              <a:t>Data Preprocessing</a:t>
            </a:r>
          </a:p>
          <a:p>
            <a:pPr marL="514350" indent="-514350">
              <a:buFont typeface="+mj-lt"/>
              <a:buAutoNum type="arabicParenR"/>
            </a:pPr>
            <a:r>
              <a:rPr lang="en-IN" sz="2800" dirty="0">
                <a:latin typeface="Times New Roman" panose="02020603050405020304" pitchFamily="18" charset="0"/>
                <a:cs typeface="Times New Roman" panose="02020603050405020304" pitchFamily="18" charset="0"/>
              </a:rPr>
              <a:t>Feature Extraction</a:t>
            </a:r>
          </a:p>
          <a:p>
            <a:pPr marL="514350" indent="-514350">
              <a:buFont typeface="+mj-lt"/>
              <a:buAutoNum type="arabicParenR"/>
            </a:pPr>
            <a:r>
              <a:rPr lang="en-IN" sz="2800" dirty="0">
                <a:latin typeface="Times New Roman" panose="02020603050405020304" pitchFamily="18" charset="0"/>
                <a:cs typeface="Times New Roman" panose="02020603050405020304" pitchFamily="18" charset="0"/>
              </a:rPr>
              <a:t>Tokenization</a:t>
            </a:r>
          </a:p>
          <a:p>
            <a:pPr marL="514350" indent="-514350">
              <a:buFont typeface="+mj-lt"/>
              <a:buAutoNum type="arabicParenR"/>
            </a:pPr>
            <a:r>
              <a:rPr lang="en-IN" sz="2800" dirty="0">
                <a:latin typeface="Times New Roman" panose="02020603050405020304" pitchFamily="18" charset="0"/>
                <a:cs typeface="Times New Roman" panose="02020603050405020304" pitchFamily="18" charset="0"/>
              </a:rPr>
              <a:t>Model Architectures</a:t>
            </a:r>
          </a:p>
          <a:p>
            <a:pPr marL="514350" indent="-514350">
              <a:buFont typeface="+mj-lt"/>
              <a:buAutoNum type="arabicParenR"/>
            </a:pPr>
            <a:r>
              <a:rPr lang="en-IN" sz="2800" dirty="0">
                <a:latin typeface="Times New Roman" panose="02020603050405020304" pitchFamily="18" charset="0"/>
                <a:cs typeface="Times New Roman" panose="02020603050405020304" pitchFamily="18" charset="0"/>
              </a:rPr>
              <a:t>Training</a:t>
            </a:r>
          </a:p>
          <a:p>
            <a:pPr marL="514350" indent="-514350">
              <a:buFont typeface="+mj-lt"/>
              <a:buAutoNum type="arabicParenR"/>
            </a:pPr>
            <a:r>
              <a:rPr lang="en-IN" sz="2800" dirty="0">
                <a:latin typeface="Times New Roman" panose="02020603050405020304" pitchFamily="18" charset="0"/>
                <a:cs typeface="Times New Roman" panose="02020603050405020304" pitchFamily="18" charset="0"/>
              </a:rPr>
              <a:t>Caption Generation</a:t>
            </a: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533400" y="632190"/>
            <a:ext cx="9764395" cy="1122362"/>
          </a:xfrm>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dirty="0"/>
          </a:p>
        </p:txBody>
      </p:sp>
      <p:sp>
        <p:nvSpPr>
          <p:cNvPr id="7" name="Text Placeholder 6">
            <a:extLst>
              <a:ext uri="{FF2B5EF4-FFF2-40B4-BE49-F238E27FC236}">
                <a16:creationId xmlns:a16="http://schemas.microsoft.com/office/drawing/2014/main" id="{EB40DA76-7115-55D8-5D4D-B9D7E197BCFC}"/>
              </a:ext>
            </a:extLst>
          </p:cNvPr>
          <p:cNvSpPr>
            <a:spLocks noGrp="1"/>
          </p:cNvSpPr>
          <p:nvPr>
            <p:ph type="body" idx="1"/>
          </p:nvPr>
        </p:nvSpPr>
        <p:spPr>
          <a:xfrm>
            <a:off x="691945" y="2103769"/>
            <a:ext cx="10972800" cy="4308872"/>
          </a:xfrm>
        </p:spPr>
        <p:txBody>
          <a:bodyPr/>
          <a:lstStyle/>
          <a:p>
            <a:r>
              <a:rPr lang="en-US" sz="2800" dirty="0">
                <a:latin typeface="Times New Roman" panose="02020603050405020304" pitchFamily="18" charset="0"/>
                <a:cs typeface="Times New Roman" panose="02020603050405020304" pitchFamily="18" charset="0"/>
              </a:rPr>
              <a:t>The image captioning project could serve a variety of end users across different domains and industries. Some potential end users include:</a:t>
            </a:r>
          </a:p>
          <a:p>
            <a:endParaRPr lang="en-US" sz="2800" dirty="0">
              <a:latin typeface="Times New Roman" panose="02020603050405020304" pitchFamily="18" charset="0"/>
              <a:cs typeface="Times New Roman" panose="02020603050405020304" pitchFamily="18" charset="0"/>
            </a:endParaRPr>
          </a:p>
          <a:p>
            <a:pPr marL="514350" indent="-514350">
              <a:buFont typeface="+mj-lt"/>
              <a:buAutoNum type="arabicParenR"/>
            </a:pPr>
            <a:r>
              <a:rPr lang="en-IN" sz="2800" dirty="0">
                <a:latin typeface="Times New Roman" panose="02020603050405020304" pitchFamily="18" charset="0"/>
                <a:cs typeface="Times New Roman" panose="02020603050405020304" pitchFamily="18" charset="0"/>
              </a:rPr>
              <a:t>Visually Impaired Individuals</a:t>
            </a:r>
            <a:endParaRPr lang="en-US" sz="2800" dirty="0">
              <a:latin typeface="Times New Roman" panose="02020603050405020304" pitchFamily="18" charset="0"/>
              <a:cs typeface="Times New Roman" panose="02020603050405020304" pitchFamily="18" charset="0"/>
            </a:endParaRPr>
          </a:p>
          <a:p>
            <a:pPr marL="514350" indent="-514350">
              <a:buFont typeface="+mj-lt"/>
              <a:buAutoNum type="arabicParenR"/>
            </a:pPr>
            <a:r>
              <a:rPr lang="en-US" sz="2800" dirty="0">
                <a:latin typeface="Times New Roman" panose="02020603050405020304" pitchFamily="18" charset="0"/>
                <a:cs typeface="Times New Roman" panose="02020603050405020304" pitchFamily="18" charset="0"/>
              </a:rPr>
              <a:t>Content Creators and Social Media Users</a:t>
            </a:r>
          </a:p>
          <a:p>
            <a:pPr marL="514350" indent="-514350">
              <a:buFont typeface="+mj-lt"/>
              <a:buAutoNum type="arabicParenR"/>
            </a:pPr>
            <a:r>
              <a:rPr lang="en-IN" sz="2800" dirty="0">
                <a:latin typeface="Times New Roman" panose="02020603050405020304" pitchFamily="18" charset="0"/>
                <a:cs typeface="Times New Roman" panose="02020603050405020304" pitchFamily="18" charset="0"/>
              </a:rPr>
              <a:t>Image Search Engines</a:t>
            </a:r>
            <a:endParaRPr lang="en-US" sz="2800" dirty="0">
              <a:latin typeface="Times New Roman" panose="02020603050405020304" pitchFamily="18" charset="0"/>
              <a:cs typeface="Times New Roman" panose="02020603050405020304" pitchFamily="18" charset="0"/>
            </a:endParaRPr>
          </a:p>
          <a:p>
            <a:pPr marL="514350" indent="-514350">
              <a:buFont typeface="+mj-lt"/>
              <a:buAutoNum type="arabicParenR"/>
            </a:pPr>
            <a:r>
              <a:rPr lang="en-IN" sz="2800" dirty="0">
                <a:latin typeface="Times New Roman" panose="02020603050405020304" pitchFamily="18" charset="0"/>
                <a:cs typeface="Times New Roman" panose="02020603050405020304" pitchFamily="18" charset="0"/>
              </a:rPr>
              <a:t>E-commerce Platform</a:t>
            </a:r>
            <a:r>
              <a:rPr lang="en-US" sz="2800" dirty="0">
                <a:latin typeface="Times New Roman" panose="02020603050405020304" pitchFamily="18" charset="0"/>
                <a:cs typeface="Times New Roman" panose="02020603050405020304" pitchFamily="18" charset="0"/>
              </a:rPr>
              <a:t>s</a:t>
            </a:r>
          </a:p>
          <a:p>
            <a:pPr marL="514350" indent="-514350">
              <a:buFont typeface="+mj-lt"/>
              <a:buAutoNum type="arabicParenR"/>
            </a:pPr>
            <a:r>
              <a:rPr lang="en-IN" sz="2800" dirty="0">
                <a:latin typeface="Times New Roman" panose="02020603050405020304" pitchFamily="18" charset="0"/>
                <a:cs typeface="Times New Roman" panose="02020603050405020304" pitchFamily="18" charset="0"/>
              </a:rPr>
              <a:t>Healthcare Professionals</a:t>
            </a:r>
            <a:endParaRPr lang="en-US" sz="2800" dirty="0">
              <a:latin typeface="Times New Roman" panose="02020603050405020304" pitchFamily="18" charset="0"/>
              <a:cs typeface="Times New Roman" panose="02020603050405020304" pitchFamily="18" charset="0"/>
            </a:endParaRPr>
          </a:p>
          <a:p>
            <a:pPr marL="514350" indent="-514350">
              <a:buFont typeface="+mj-lt"/>
              <a:buAutoNum type="arabicParenR"/>
            </a:pPr>
            <a:r>
              <a:rPr lang="en-US" sz="2800" dirty="0">
                <a:latin typeface="Times New Roman" panose="02020603050405020304" pitchFamily="18" charset="0"/>
                <a:cs typeface="Times New Roman" panose="02020603050405020304" pitchFamily="18" charset="0"/>
              </a:rPr>
              <a:t>Computer Vision Researchers and Developers</a:t>
            </a:r>
          </a:p>
          <a:p>
            <a:endParaRPr lang="en-IN" sz="2800" dirty="0">
              <a:latin typeface="Times New Roman" panose="02020603050405020304" pitchFamily="18" charset="0"/>
              <a:cs typeface="Times New Roman" panose="02020603050405020304" pitchFamily="18" charset="0"/>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pic>
        <p:nvPicPr>
          <p:cNvPr id="6" name="object 6"/>
          <p:cNvPicPr/>
          <p:nvPr/>
        </p:nvPicPr>
        <p:blipFill>
          <a:blip r:embed="rId2" cstate="print"/>
          <a:stretch>
            <a:fillRect/>
          </a:stretch>
        </p:blipFill>
        <p:spPr>
          <a:xfrm>
            <a:off x="723900" y="6172200"/>
            <a:ext cx="2181225" cy="4857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485775" rIns="0" bIns="0" rtlCol="0">
            <a:spAutoFit/>
          </a:bodyPr>
          <a:lstStyle/>
          <a:p>
            <a:pPr marL="12700">
              <a:lnSpc>
                <a:spcPct val="100000"/>
              </a:lnSpc>
              <a:spcBef>
                <a:spcPts val="105"/>
              </a:spcBef>
            </a:pPr>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endParaRPr sz="3600" dirty="0"/>
          </a:p>
        </p:txBody>
      </p:sp>
      <p:sp>
        <p:nvSpPr>
          <p:cNvPr id="8" name="Text Placeholder 7">
            <a:extLst>
              <a:ext uri="{FF2B5EF4-FFF2-40B4-BE49-F238E27FC236}">
                <a16:creationId xmlns:a16="http://schemas.microsoft.com/office/drawing/2014/main" id="{212DDF6E-5FD7-EE40-292C-840EA124AF42}"/>
              </a:ext>
            </a:extLst>
          </p:cNvPr>
          <p:cNvSpPr>
            <a:spLocks noGrp="1"/>
          </p:cNvSpPr>
          <p:nvPr>
            <p:ph type="body" idx="1"/>
          </p:nvPr>
        </p:nvSpPr>
        <p:spPr>
          <a:xfrm>
            <a:off x="2841523" y="2141589"/>
            <a:ext cx="10972800" cy="4739759"/>
          </a:xfrm>
        </p:spPr>
        <p:txBody>
          <a:bodyPr/>
          <a:lstStyle/>
          <a:p>
            <a:r>
              <a:rPr lang="en-US" sz="2800" dirty="0">
                <a:latin typeface="Times New Roman" panose="02020603050405020304" pitchFamily="18" charset="0"/>
                <a:cs typeface="Times New Roman" panose="02020603050405020304" pitchFamily="18" charset="0"/>
              </a:rPr>
              <a:t>The solution and value proposition of the image captioning</a:t>
            </a:r>
          </a:p>
          <a:p>
            <a:r>
              <a:rPr lang="en-US" sz="2800" dirty="0">
                <a:latin typeface="Times New Roman" panose="02020603050405020304" pitchFamily="18" charset="0"/>
                <a:cs typeface="Times New Roman" panose="02020603050405020304" pitchFamily="18" charset="0"/>
              </a:rPr>
              <a:t>project lie in its ability to automatically generate descriptive </a:t>
            </a:r>
          </a:p>
          <a:p>
            <a:r>
              <a:rPr lang="en-US" sz="2800" dirty="0">
                <a:latin typeface="Times New Roman" panose="02020603050405020304" pitchFamily="18" charset="0"/>
                <a:cs typeface="Times New Roman" panose="02020603050405020304" pitchFamily="18" charset="0"/>
              </a:rPr>
              <a:t>captions for </a:t>
            </a:r>
            <a:r>
              <a:rPr lang="en-US" sz="2800" dirty="0" err="1">
                <a:latin typeface="Times New Roman" panose="02020603050405020304" pitchFamily="18" charset="0"/>
                <a:cs typeface="Times New Roman" panose="02020603050405020304" pitchFamily="18" charset="0"/>
              </a:rPr>
              <a:t>images.It</a:t>
            </a:r>
            <a:r>
              <a:rPr lang="en-US" sz="2800" dirty="0">
                <a:latin typeface="Times New Roman" panose="02020603050405020304" pitchFamily="18" charset="0"/>
                <a:cs typeface="Times New Roman" panose="02020603050405020304" pitchFamily="18" charset="0"/>
              </a:rPr>
              <a:t> includes:</a:t>
            </a:r>
          </a:p>
          <a:p>
            <a:endParaRPr lang="en-IN" sz="2800" dirty="0">
              <a:latin typeface="Times New Roman" panose="02020603050405020304" pitchFamily="18" charset="0"/>
              <a:cs typeface="Times New Roman" panose="02020603050405020304" pitchFamily="18" charset="0"/>
            </a:endParaRPr>
          </a:p>
          <a:p>
            <a:pPr marL="514350" indent="-514350">
              <a:buFont typeface="+mj-lt"/>
              <a:buAutoNum type="arabicParenR"/>
            </a:pPr>
            <a:r>
              <a:rPr lang="en-IN" sz="2800" dirty="0">
                <a:latin typeface="Times New Roman" panose="02020603050405020304" pitchFamily="18" charset="0"/>
                <a:cs typeface="Times New Roman" panose="02020603050405020304" pitchFamily="18" charset="0"/>
              </a:rPr>
              <a:t>Automatic Image Description</a:t>
            </a:r>
          </a:p>
          <a:p>
            <a:pPr marL="514350" indent="-514350">
              <a:buFont typeface="+mj-lt"/>
              <a:buAutoNum type="arabicParenR"/>
            </a:pPr>
            <a:r>
              <a:rPr lang="en-IN" sz="2800" dirty="0">
                <a:latin typeface="Times New Roman" panose="02020603050405020304" pitchFamily="18" charset="0"/>
                <a:cs typeface="Times New Roman" panose="02020603050405020304" pitchFamily="18" charset="0"/>
              </a:rPr>
              <a:t>Enhanced Accessibility</a:t>
            </a:r>
          </a:p>
          <a:p>
            <a:pPr marL="514350" indent="-514350">
              <a:buFont typeface="+mj-lt"/>
              <a:buAutoNum type="arabicParenR"/>
            </a:pPr>
            <a:r>
              <a:rPr lang="en-IN" sz="2800" dirty="0">
                <a:latin typeface="Times New Roman" panose="02020603050405020304" pitchFamily="18" charset="0"/>
                <a:cs typeface="Times New Roman" panose="02020603050405020304" pitchFamily="18" charset="0"/>
              </a:rPr>
              <a:t>Improved User Experience</a:t>
            </a:r>
          </a:p>
          <a:p>
            <a:pPr marL="514350" indent="-514350">
              <a:buFont typeface="+mj-lt"/>
              <a:buAutoNum type="arabicParenR"/>
            </a:pPr>
            <a:r>
              <a:rPr lang="en-IN" sz="2800" dirty="0">
                <a:latin typeface="Times New Roman" panose="02020603050405020304" pitchFamily="18" charset="0"/>
                <a:cs typeface="Times New Roman" panose="02020603050405020304" pitchFamily="18" charset="0"/>
              </a:rPr>
              <a:t>Efficiency and Scalability</a:t>
            </a:r>
          </a:p>
          <a:p>
            <a:pPr marL="514350" indent="-514350">
              <a:buFont typeface="+mj-lt"/>
              <a:buAutoNum type="arabicParenR"/>
            </a:pPr>
            <a:r>
              <a:rPr lang="en-IN" sz="2800" dirty="0">
                <a:latin typeface="Times New Roman" panose="02020603050405020304" pitchFamily="18" charset="0"/>
                <a:cs typeface="Times New Roman" panose="02020603050405020304" pitchFamily="18" charset="0"/>
              </a:rPr>
              <a:t>Time and Cost Savings</a:t>
            </a:r>
          </a:p>
          <a:p>
            <a:pPr marL="514350" indent="-514350">
              <a:buFont typeface="+mj-lt"/>
              <a:buAutoNum type="arabicParenR"/>
            </a:pPr>
            <a:r>
              <a:rPr lang="en-IN" sz="2800" dirty="0">
                <a:latin typeface="Times New Roman" panose="02020603050405020304" pitchFamily="18" charset="0"/>
                <a:cs typeface="Times New Roman" panose="02020603050405020304" pitchFamily="18" charset="0"/>
              </a:rPr>
              <a:t>Versatility and Adaptability</a:t>
            </a:r>
          </a:p>
          <a:p>
            <a:pPr marL="514350" indent="-514350">
              <a:buFont typeface="+mj-lt"/>
              <a:buAutoNum type="arabicParenR"/>
            </a:pPr>
            <a:endParaRPr lang="en-IN" sz="2800" dirty="0">
              <a:latin typeface="Times New Roman" panose="02020603050405020304" pitchFamily="18" charset="0"/>
              <a:cs typeface="Times New Roman" panose="02020603050405020304" pitchFamily="18" charset="0"/>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pic>
        <p:nvPicPr>
          <p:cNvPr id="7" name="object 7"/>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YOUR </a:t>
            </a:r>
            <a:r>
              <a:rPr sz="4250" spc="-10" dirty="0"/>
              <a:t>SOLUTION</a:t>
            </a:r>
            <a:endParaRPr sz="4250"/>
          </a:p>
        </p:txBody>
      </p:sp>
      <p:sp>
        <p:nvSpPr>
          <p:cNvPr id="9" name="Text Placeholder 8">
            <a:extLst>
              <a:ext uri="{FF2B5EF4-FFF2-40B4-BE49-F238E27FC236}">
                <a16:creationId xmlns:a16="http://schemas.microsoft.com/office/drawing/2014/main" id="{5D24C23E-3B91-9DD3-90D7-1FDC10742784}"/>
              </a:ext>
            </a:extLst>
          </p:cNvPr>
          <p:cNvSpPr>
            <a:spLocks noGrp="1"/>
          </p:cNvSpPr>
          <p:nvPr>
            <p:ph type="body" idx="1"/>
          </p:nvPr>
        </p:nvSpPr>
        <p:spPr>
          <a:xfrm>
            <a:off x="2381250" y="2206944"/>
            <a:ext cx="10972800" cy="3877985"/>
          </a:xfrm>
        </p:spPr>
        <p:txBody>
          <a:bodyPr/>
          <a:lstStyle/>
          <a:p>
            <a:r>
              <a:rPr lang="en-US" sz="2800" dirty="0">
                <a:latin typeface="Times New Roman" panose="02020603050405020304" pitchFamily="18" charset="0"/>
                <a:cs typeface="Times New Roman" panose="02020603050405020304" pitchFamily="18" charset="0"/>
              </a:rPr>
              <a:t>The "wow" factor in the solution of the image captioning project</a:t>
            </a:r>
          </a:p>
          <a:p>
            <a:r>
              <a:rPr lang="en-US" sz="2800" dirty="0">
                <a:latin typeface="Times New Roman" panose="02020603050405020304" pitchFamily="18" charset="0"/>
                <a:cs typeface="Times New Roman" panose="02020603050405020304" pitchFamily="18" charset="0"/>
              </a:rPr>
              <a:t>lies in its ability to seamlessly bridge the gap between visual </a:t>
            </a:r>
          </a:p>
          <a:p>
            <a:r>
              <a:rPr lang="en-US" sz="2800" dirty="0">
                <a:latin typeface="Times New Roman" panose="02020603050405020304" pitchFamily="18" charset="0"/>
                <a:cs typeface="Times New Roman" panose="02020603050405020304" pitchFamily="18" charset="0"/>
              </a:rPr>
              <a:t>content and natural language. Here are some aspects that </a:t>
            </a:r>
          </a:p>
          <a:p>
            <a:r>
              <a:rPr lang="en-US" sz="2800" dirty="0">
                <a:latin typeface="Times New Roman" panose="02020603050405020304" pitchFamily="18" charset="0"/>
                <a:cs typeface="Times New Roman" panose="02020603050405020304" pitchFamily="18" charset="0"/>
              </a:rPr>
              <a:t>contribute to the "wow" factor:</a:t>
            </a:r>
          </a:p>
          <a:p>
            <a:endParaRPr lang="en-US" sz="2800" dirty="0">
              <a:latin typeface="Times New Roman" panose="02020603050405020304" pitchFamily="18" charset="0"/>
              <a:cs typeface="Times New Roman" panose="02020603050405020304" pitchFamily="18" charset="0"/>
            </a:endParaRPr>
          </a:p>
          <a:p>
            <a:pPr marL="514350" indent="-514350">
              <a:buFont typeface="+mj-lt"/>
              <a:buAutoNum type="arabicParenR"/>
            </a:pPr>
            <a:r>
              <a:rPr lang="en-US" sz="2800" dirty="0">
                <a:latin typeface="Times New Roman" panose="02020603050405020304" pitchFamily="18" charset="0"/>
                <a:cs typeface="Times New Roman" panose="02020603050405020304" pitchFamily="18" charset="0"/>
              </a:rPr>
              <a:t>Automated Description Generation</a:t>
            </a:r>
          </a:p>
          <a:p>
            <a:pPr marL="514350" indent="-514350">
              <a:buFont typeface="+mj-lt"/>
              <a:buAutoNum type="arabicParenR"/>
            </a:pPr>
            <a:r>
              <a:rPr lang="en-US" sz="2800" dirty="0">
                <a:latin typeface="Times New Roman" panose="02020603050405020304" pitchFamily="18" charset="0"/>
                <a:cs typeface="Times New Roman" panose="02020603050405020304" pitchFamily="18" charset="0"/>
              </a:rPr>
              <a:t>Real-time Captioning</a:t>
            </a:r>
          </a:p>
          <a:p>
            <a:pPr marL="514350" indent="-514350">
              <a:buFont typeface="+mj-lt"/>
              <a:buAutoNum type="arabicParenR"/>
            </a:pPr>
            <a:r>
              <a:rPr lang="en-IN" sz="2800" dirty="0">
                <a:latin typeface="Times New Roman" panose="02020603050405020304" pitchFamily="18" charset="0"/>
                <a:cs typeface="Times New Roman" panose="02020603050405020304" pitchFamily="18" charset="0"/>
              </a:rPr>
              <a:t>User Experience Enhancement</a:t>
            </a:r>
          </a:p>
          <a:p>
            <a:pPr marL="514350" indent="-514350">
              <a:buFont typeface="+mj-lt"/>
              <a:buAutoNum type="arabicParenR"/>
            </a:pPr>
            <a:r>
              <a:rPr lang="it-IT" sz="2800" dirty="0">
                <a:latin typeface="Times New Roman" panose="02020603050405020304" pitchFamily="18" charset="0"/>
                <a:cs typeface="Times New Roman" panose="02020603050405020304" pitchFamily="18" charset="0"/>
              </a:rPr>
              <a:t>Innovation in AI and Computer Vision</a:t>
            </a:r>
            <a:endParaRPr lang="en-IN" sz="2800" dirty="0">
              <a:latin typeface="Times New Roman" panose="02020603050405020304" pitchFamily="18" charset="0"/>
              <a:cs typeface="Times New Roman" panose="02020603050405020304" pitchFamily="18" charset="0"/>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8" name="object 8"/>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pc="-10" dirty="0"/>
              <a:t>MODELLING</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dirty="0"/>
          </a:p>
        </p:txBody>
      </p:sp>
      <p:pic>
        <p:nvPicPr>
          <p:cNvPr id="13" name="Picture 12">
            <a:extLst>
              <a:ext uri="{FF2B5EF4-FFF2-40B4-BE49-F238E27FC236}">
                <a16:creationId xmlns:a16="http://schemas.microsoft.com/office/drawing/2014/main" id="{7CD3B507-74CD-D612-EF40-F857BC33A2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9774" y="1699933"/>
            <a:ext cx="4060825" cy="2338668"/>
          </a:xfrm>
          <a:prstGeom prst="rect">
            <a:avLst/>
          </a:prstGeom>
        </p:spPr>
      </p:pic>
      <p:pic>
        <p:nvPicPr>
          <p:cNvPr id="15" name="Picture 14">
            <a:extLst>
              <a:ext uri="{FF2B5EF4-FFF2-40B4-BE49-F238E27FC236}">
                <a16:creationId xmlns:a16="http://schemas.microsoft.com/office/drawing/2014/main" id="{C025C0DC-71E2-36D2-D6BB-41AA9EE5F5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9774" y="4222125"/>
            <a:ext cx="4060825" cy="2536043"/>
          </a:xfrm>
          <a:prstGeom prst="rect">
            <a:avLst/>
          </a:prstGeom>
        </p:spPr>
      </p:pic>
      <p:pic>
        <p:nvPicPr>
          <p:cNvPr id="19" name="Picture 18">
            <a:extLst>
              <a:ext uri="{FF2B5EF4-FFF2-40B4-BE49-F238E27FC236}">
                <a16:creationId xmlns:a16="http://schemas.microsoft.com/office/drawing/2014/main" id="{6845BF8A-B145-1370-D22F-201B91498DE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34000" y="2884015"/>
            <a:ext cx="4552950" cy="2536043"/>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142</TotalTime>
  <Words>338</Words>
  <Application>Microsoft Office PowerPoint</Application>
  <PresentationFormat>Widescreen</PresentationFormat>
  <Paragraphs>87</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Calibri</vt:lpstr>
      <vt:lpstr>Times New Roman</vt:lpstr>
      <vt:lpstr>Trebuchet MS</vt:lpstr>
      <vt:lpstr>Office Theme</vt:lpstr>
      <vt:lpstr>PowerPoint Presentation</vt:lpstr>
      <vt:lpstr>PROJECT TITLE</vt:lpstr>
      <vt:lpstr>AGENDA</vt:lpstr>
      <vt:lpstr>PROBLEM STATEMENT</vt:lpstr>
      <vt:lpstr>PROJECT OVERVIEW</vt:lpstr>
      <vt:lpstr>WHO ARE THE END USERS?</vt:lpstr>
      <vt:lpstr>YOUR SOLUTION AND ITS VALUE PROPOSITION</vt:lpstr>
      <vt:lpstr>THE WOW IN YOUR SOLUTION</vt:lpstr>
      <vt:lpstr>MODELLING</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Franclin E</dc:creator>
  <cp:lastModifiedBy>Franclin E</cp:lastModifiedBy>
  <cp:revision>7</cp:revision>
  <dcterms:created xsi:type="dcterms:W3CDTF">2024-04-04T13:13:49Z</dcterms:created>
  <dcterms:modified xsi:type="dcterms:W3CDTF">2024-04-05T13:50:57Z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2024-04-04T00:00:00Z</vt:filetime>
  </property>
</Properties>
</file>