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1" r:id="rId3"/>
    <p:sldId id="256" r:id="rId4"/>
    <p:sldId id="266" r:id="rId5"/>
    <p:sldId id="258" r:id="rId6"/>
    <p:sldId id="259" r:id="rId7"/>
    <p:sldId id="260" r:id="rId8"/>
    <p:sldId id="279" r:id="rId9"/>
    <p:sldId id="262" r:id="rId10"/>
    <p:sldId id="274" r:id="rId11"/>
    <p:sldId id="277" r:id="rId12"/>
    <p:sldId id="278" r:id="rId13"/>
    <p:sldId id="276" r:id="rId14"/>
    <p:sldId id="275" r:id="rId15"/>
    <p:sldId id="267" r:id="rId16"/>
    <p:sldId id="268" r:id="rId17"/>
    <p:sldId id="269" r:id="rId18"/>
    <p:sldId id="270" r:id="rId19"/>
    <p:sldId id="272" r:id="rId20"/>
    <p:sldId id="271" r:id="rId21"/>
    <p:sldId id="263" r:id="rId22"/>
    <p:sldId id="264" r:id="rId23"/>
    <p:sldId id="265"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2876C0-75EF-4B89-AD10-E94E289A71F0}"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C20265-6279-4948-8DC1-9AAE1C391DF3}" type="slidenum">
              <a:rPr lang="es-MX" smtClean="0"/>
              <a:t>‹#›</a:t>
            </a:fld>
            <a:endParaRPr lang="es-MX"/>
          </a:p>
        </p:txBody>
      </p:sp>
      <p:sp>
        <p:nvSpPr>
          <p:cNvPr id="8" name="Line 7"/>
          <p:cNvSpPr>
            <a:spLocks noChangeShapeType="1"/>
          </p:cNvSpPr>
          <p:nvPr userDrawn="1"/>
        </p:nvSpPr>
        <p:spPr bwMode="auto">
          <a:xfrm>
            <a:off x="0" y="884238"/>
            <a:ext cx="9144000" cy="0"/>
          </a:xfrm>
          <a:prstGeom prst="line">
            <a:avLst/>
          </a:prstGeom>
          <a:noFill/>
          <a:ln w="12700">
            <a:solidFill>
              <a:srgbClr val="00009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9" name="Rectangle 8"/>
          <p:cNvSpPr>
            <a:spLocks noChangeArrowheads="1"/>
          </p:cNvSpPr>
          <p:nvPr userDrawn="1"/>
        </p:nvSpPr>
        <p:spPr bwMode="gray">
          <a:xfrm>
            <a:off x="0" y="0"/>
            <a:ext cx="1811338" cy="965200"/>
          </a:xfrm>
          <a:prstGeom prst="rect">
            <a:avLst/>
          </a:prstGeom>
          <a:gradFill rotWithShape="0">
            <a:gsLst>
              <a:gs pos="0">
                <a:srgbClr val="3366CC"/>
              </a:gs>
              <a:gs pos="100000">
                <a:srgbClr val="000090"/>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es-MX" sz="2400">
              <a:solidFill>
                <a:srgbClr val="003366"/>
              </a:solidFill>
              <a:effectLst>
                <a:outerShdw blurRad="38100" dist="38100" dir="2700000" algn="tl">
                  <a:srgbClr val="000000"/>
                </a:outerShdw>
              </a:effectLst>
              <a:latin typeface="Tahoma" charset="0"/>
            </a:endParaRPr>
          </a:p>
        </p:txBody>
      </p:sp>
      <p:sp>
        <p:nvSpPr>
          <p:cNvPr id="10" name="Rectangle 9"/>
          <p:cNvSpPr>
            <a:spLocks noChangeArrowheads="1"/>
          </p:cNvSpPr>
          <p:nvPr userDrawn="1"/>
        </p:nvSpPr>
        <p:spPr bwMode="auto">
          <a:xfrm>
            <a:off x="633413" y="120650"/>
            <a:ext cx="8510587" cy="758825"/>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MX" smtClean="0"/>
          </a:p>
        </p:txBody>
      </p:sp>
      <p:sp>
        <p:nvSpPr>
          <p:cNvPr id="11" name="Rectangle 13"/>
          <p:cNvSpPr txBox="1">
            <a:spLocks noChangeArrowheads="1"/>
          </p:cNvSpPr>
          <p:nvPr userDrawn="1"/>
        </p:nvSpPr>
        <p:spPr bwMode="auto">
          <a:xfrm>
            <a:off x="711200" y="184150"/>
            <a:ext cx="7788275"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rtlCol="0" anchor="ctr" anchorCtr="0" compatLnSpc="1">
            <a:prstTxWarp prst="textNoShape">
              <a:avLst/>
            </a:prstTxWarp>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dirty="0" smtClean="0"/>
          </a:p>
        </p:txBody>
      </p:sp>
    </p:spTree>
    <p:extLst>
      <p:ext uri="{BB962C8B-B14F-4D97-AF65-F5344CB8AC3E}">
        <p14:creationId xmlns:p14="http://schemas.microsoft.com/office/powerpoint/2010/main" val="144935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876C0-75EF-4B89-AD10-E94E289A71F0}"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C20265-6279-4948-8DC1-9AAE1C391DF3}" type="slidenum">
              <a:rPr lang="es-MX" smtClean="0"/>
              <a:t>‹#›</a:t>
            </a:fld>
            <a:endParaRPr lang="es-MX"/>
          </a:p>
        </p:txBody>
      </p:sp>
    </p:spTree>
    <p:extLst>
      <p:ext uri="{BB962C8B-B14F-4D97-AF65-F5344CB8AC3E}">
        <p14:creationId xmlns:p14="http://schemas.microsoft.com/office/powerpoint/2010/main" val="161810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876C0-75EF-4B89-AD10-E94E289A71F0}"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C20265-6279-4948-8DC1-9AAE1C391DF3}" type="slidenum">
              <a:rPr lang="es-MX" smtClean="0"/>
              <a:t>‹#›</a:t>
            </a:fld>
            <a:endParaRPr lang="es-MX"/>
          </a:p>
        </p:txBody>
      </p:sp>
    </p:spTree>
    <p:extLst>
      <p:ext uri="{BB962C8B-B14F-4D97-AF65-F5344CB8AC3E}">
        <p14:creationId xmlns:p14="http://schemas.microsoft.com/office/powerpoint/2010/main" val="137173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2876C0-75EF-4B89-AD10-E94E289A71F0}"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C20265-6279-4948-8DC1-9AAE1C391DF3}" type="slidenum">
              <a:rPr lang="es-MX" smtClean="0"/>
              <a:t>‹#›</a:t>
            </a:fld>
            <a:endParaRPr lang="es-MX"/>
          </a:p>
        </p:txBody>
      </p:sp>
      <p:sp>
        <p:nvSpPr>
          <p:cNvPr id="7" name="Text Box 29"/>
          <p:cNvSpPr txBox="1">
            <a:spLocks noChangeArrowheads="1"/>
          </p:cNvSpPr>
          <p:nvPr userDrawn="1"/>
        </p:nvSpPr>
        <p:spPr bwMode="gray">
          <a:xfrm>
            <a:off x="838199" y="698969"/>
            <a:ext cx="4191001" cy="726421"/>
          </a:xfrm>
          <a:prstGeom prst="rect">
            <a:avLst/>
          </a:prstGeom>
          <a:solidFill>
            <a:srgbClr val="00009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68580" rIns="0" bIns="6858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defRPr/>
            </a:pPr>
            <a:r>
              <a:rPr lang="es-MX" sz="1800" b="1" dirty="0" err="1" smtClean="0">
                <a:solidFill>
                  <a:schemeClr val="bg1"/>
                </a:solidFill>
                <a:latin typeface="Verdana" panose="020B0604030504040204" pitchFamily="34" charset="0"/>
                <a:ea typeface="Verdana" panose="020B0604030504040204" pitchFamily="34" charset="0"/>
              </a:rPr>
              <a:t>Bootcamp</a:t>
            </a:r>
            <a:r>
              <a:rPr lang="es-MX" sz="1800" b="1" baseline="0" dirty="0" smtClean="0">
                <a:solidFill>
                  <a:schemeClr val="bg1"/>
                </a:solidFill>
                <a:latin typeface="Verdana" panose="020B0604030504040204" pitchFamily="34" charset="0"/>
                <a:ea typeface="Verdana" panose="020B0604030504040204" pitchFamily="34" charset="0"/>
              </a:rPr>
              <a:t> Data </a:t>
            </a:r>
            <a:r>
              <a:rPr lang="es-MX" sz="1800" b="1" baseline="0" dirty="0" err="1" smtClean="0">
                <a:solidFill>
                  <a:schemeClr val="bg1"/>
                </a:solidFill>
                <a:latin typeface="Verdana" panose="020B0604030504040204" pitchFamily="34" charset="0"/>
                <a:ea typeface="Verdana" panose="020B0604030504040204" pitchFamily="34" charset="0"/>
              </a:rPr>
              <a:t>Analysis</a:t>
            </a:r>
            <a:endParaRPr lang="es-MX" sz="1800" b="1" dirty="0" smtClean="0">
              <a:solidFill>
                <a:schemeClr val="bg1"/>
              </a:solidFill>
              <a:latin typeface="Verdana" panose="020B0604030504040204" pitchFamily="34" charset="0"/>
              <a:ea typeface="Verdana" panose="020B0604030504040204" pitchFamily="34" charset="0"/>
            </a:endParaRPr>
          </a:p>
        </p:txBody>
      </p:sp>
      <p:sp>
        <p:nvSpPr>
          <p:cNvPr id="8" name="Text Box 30"/>
          <p:cNvSpPr txBox="1">
            <a:spLocks noChangeArrowheads="1"/>
          </p:cNvSpPr>
          <p:nvPr userDrawn="1"/>
        </p:nvSpPr>
        <p:spPr bwMode="gray">
          <a:xfrm>
            <a:off x="5029200" y="698969"/>
            <a:ext cx="6324600" cy="726421"/>
          </a:xfrm>
          <a:prstGeom prst="rect">
            <a:avLst/>
          </a:prstGeom>
          <a:solidFill>
            <a:srgbClr val="99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54864"/>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defRPr/>
            </a:pPr>
            <a:endParaRPr lang="es-MX" sz="1050" smtClean="0">
              <a:solidFill>
                <a:srgbClr val="FFFFFF"/>
              </a:solidFill>
              <a:latin typeface="Tahoma" charset="0"/>
            </a:endParaRPr>
          </a:p>
        </p:txBody>
      </p:sp>
    </p:spTree>
    <p:extLst>
      <p:ext uri="{BB962C8B-B14F-4D97-AF65-F5344CB8AC3E}">
        <p14:creationId xmlns:p14="http://schemas.microsoft.com/office/powerpoint/2010/main" val="20641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2876C0-75EF-4B89-AD10-E94E289A71F0}" type="datetimeFigureOut">
              <a:rPr lang="es-MX" smtClean="0"/>
              <a:t>15/02/2021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C20265-6279-4948-8DC1-9AAE1C391DF3}" type="slidenum">
              <a:rPr lang="es-MX" smtClean="0"/>
              <a:t>‹#›</a:t>
            </a:fld>
            <a:endParaRPr lang="es-MX"/>
          </a:p>
        </p:txBody>
      </p:sp>
    </p:spTree>
    <p:extLst>
      <p:ext uri="{BB962C8B-B14F-4D97-AF65-F5344CB8AC3E}">
        <p14:creationId xmlns:p14="http://schemas.microsoft.com/office/powerpoint/2010/main" val="266555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2876C0-75EF-4B89-AD10-E94E289A71F0}" type="datetimeFigureOut">
              <a:rPr lang="es-MX" smtClean="0"/>
              <a:t>15/02/2021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C20265-6279-4948-8DC1-9AAE1C391DF3}" type="slidenum">
              <a:rPr lang="es-MX" smtClean="0"/>
              <a:t>‹#›</a:t>
            </a:fld>
            <a:endParaRPr lang="es-MX"/>
          </a:p>
        </p:txBody>
      </p:sp>
    </p:spTree>
    <p:extLst>
      <p:ext uri="{BB962C8B-B14F-4D97-AF65-F5344CB8AC3E}">
        <p14:creationId xmlns:p14="http://schemas.microsoft.com/office/powerpoint/2010/main" val="2923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2876C0-75EF-4B89-AD10-E94E289A71F0}" type="datetimeFigureOut">
              <a:rPr lang="es-MX" smtClean="0"/>
              <a:t>15/02/2021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9C20265-6279-4948-8DC1-9AAE1C391DF3}" type="slidenum">
              <a:rPr lang="es-MX" smtClean="0"/>
              <a:t>‹#›</a:t>
            </a:fld>
            <a:endParaRPr lang="es-MX"/>
          </a:p>
        </p:txBody>
      </p:sp>
    </p:spTree>
    <p:extLst>
      <p:ext uri="{BB962C8B-B14F-4D97-AF65-F5344CB8AC3E}">
        <p14:creationId xmlns:p14="http://schemas.microsoft.com/office/powerpoint/2010/main" val="347687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2876C0-75EF-4B89-AD10-E94E289A71F0}" type="datetimeFigureOut">
              <a:rPr lang="es-MX" smtClean="0"/>
              <a:t>15/02/2021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9C20265-6279-4948-8DC1-9AAE1C391DF3}" type="slidenum">
              <a:rPr lang="es-MX" smtClean="0"/>
              <a:t>‹#›</a:t>
            </a:fld>
            <a:endParaRPr lang="es-MX"/>
          </a:p>
        </p:txBody>
      </p:sp>
    </p:spTree>
    <p:extLst>
      <p:ext uri="{BB962C8B-B14F-4D97-AF65-F5344CB8AC3E}">
        <p14:creationId xmlns:p14="http://schemas.microsoft.com/office/powerpoint/2010/main" val="351918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876C0-75EF-4B89-AD10-E94E289A71F0}" type="datetimeFigureOut">
              <a:rPr lang="es-MX" smtClean="0"/>
              <a:t>15/02/2021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9C20265-6279-4948-8DC1-9AAE1C391DF3}" type="slidenum">
              <a:rPr lang="es-MX" smtClean="0"/>
              <a:t>‹#›</a:t>
            </a:fld>
            <a:endParaRPr lang="es-MX"/>
          </a:p>
        </p:txBody>
      </p:sp>
    </p:spTree>
    <p:extLst>
      <p:ext uri="{BB962C8B-B14F-4D97-AF65-F5344CB8AC3E}">
        <p14:creationId xmlns:p14="http://schemas.microsoft.com/office/powerpoint/2010/main" val="384913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2876C0-75EF-4B89-AD10-E94E289A71F0}" type="datetimeFigureOut">
              <a:rPr lang="es-MX" smtClean="0"/>
              <a:t>15/02/2021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C20265-6279-4948-8DC1-9AAE1C391DF3}" type="slidenum">
              <a:rPr lang="es-MX" smtClean="0"/>
              <a:t>‹#›</a:t>
            </a:fld>
            <a:endParaRPr lang="es-MX"/>
          </a:p>
        </p:txBody>
      </p:sp>
    </p:spTree>
    <p:extLst>
      <p:ext uri="{BB962C8B-B14F-4D97-AF65-F5344CB8AC3E}">
        <p14:creationId xmlns:p14="http://schemas.microsoft.com/office/powerpoint/2010/main" val="114313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C2876C0-75EF-4B89-AD10-E94E289A71F0}" type="datetimeFigureOut">
              <a:rPr lang="es-MX" smtClean="0"/>
              <a:t>15/02/2021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C20265-6279-4948-8DC1-9AAE1C391DF3}" type="slidenum">
              <a:rPr lang="es-MX" smtClean="0"/>
              <a:t>‹#›</a:t>
            </a:fld>
            <a:endParaRPr lang="es-MX"/>
          </a:p>
        </p:txBody>
      </p:sp>
    </p:spTree>
    <p:extLst>
      <p:ext uri="{BB962C8B-B14F-4D97-AF65-F5344CB8AC3E}">
        <p14:creationId xmlns:p14="http://schemas.microsoft.com/office/powerpoint/2010/main" val="41620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876C0-75EF-4B89-AD10-E94E289A71F0}" type="datetimeFigureOut">
              <a:rPr lang="es-MX" smtClean="0"/>
              <a:t>15/02/2021</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20265-6279-4948-8DC1-9AAE1C391DF3}" type="slidenum">
              <a:rPr lang="es-MX" smtClean="0"/>
              <a:t>‹#›</a:t>
            </a:fld>
            <a:endParaRPr lang="es-MX"/>
          </a:p>
        </p:txBody>
      </p:sp>
    </p:spTree>
    <p:extLst>
      <p:ext uri="{BB962C8B-B14F-4D97-AF65-F5344CB8AC3E}">
        <p14:creationId xmlns:p14="http://schemas.microsoft.com/office/powerpoint/2010/main" val="3764530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8201"/>
            <a:ext cx="10515600" cy="4351338"/>
          </a:xfrm>
        </p:spPr>
        <p:txBody>
          <a:bodyPr>
            <a:normAutofit/>
          </a:bodyPr>
          <a:lstStyle/>
          <a:p>
            <a:pPr marL="0" indent="0" algn="ctr">
              <a:buNone/>
            </a:pPr>
            <a:endParaRPr lang="es-MX" dirty="0" smtClean="0">
              <a:latin typeface="Verdana" panose="020B0604030504040204" pitchFamily="34" charset="0"/>
              <a:ea typeface="Verdana" panose="020B0604030504040204" pitchFamily="34" charset="0"/>
            </a:endParaRPr>
          </a:p>
          <a:p>
            <a:pPr marL="0" indent="0" algn="ctr">
              <a:buNone/>
            </a:pPr>
            <a:endParaRPr lang="es-MX" dirty="0" smtClean="0">
              <a:latin typeface="Verdana" panose="020B0604030504040204" pitchFamily="34" charset="0"/>
              <a:ea typeface="Verdana" panose="020B0604030504040204" pitchFamily="34" charset="0"/>
            </a:endParaRPr>
          </a:p>
          <a:p>
            <a:pPr marL="0" indent="0" algn="ctr">
              <a:buNone/>
            </a:pPr>
            <a:r>
              <a:rPr lang="es-MX" sz="3200" b="1" dirty="0" smtClean="0">
                <a:solidFill>
                  <a:srgbClr val="002060"/>
                </a:solidFill>
                <a:latin typeface="Verdana" panose="020B0604030504040204" pitchFamily="34" charset="0"/>
                <a:ea typeface="Verdana" panose="020B0604030504040204" pitchFamily="34" charset="0"/>
              </a:rPr>
              <a:t>“Análisis </a:t>
            </a:r>
            <a:r>
              <a:rPr lang="es-MX" sz="3200" b="1" dirty="0" smtClean="0">
                <a:solidFill>
                  <a:srgbClr val="002060"/>
                </a:solidFill>
                <a:latin typeface="Verdana" panose="020B0604030504040204" pitchFamily="34" charset="0"/>
                <a:ea typeface="Verdana" panose="020B0604030504040204" pitchFamily="34" charset="0"/>
              </a:rPr>
              <a:t>de </a:t>
            </a:r>
            <a:r>
              <a:rPr lang="es-MX" sz="3200" b="1" dirty="0" smtClean="0">
                <a:solidFill>
                  <a:srgbClr val="002060"/>
                </a:solidFill>
                <a:latin typeface="Verdana" panose="020B0604030504040204" pitchFamily="34" charset="0"/>
                <a:ea typeface="Verdana" panose="020B0604030504040204" pitchFamily="34" charset="0"/>
              </a:rPr>
              <a:t>localización de agentes de venta en territorio nacional”</a:t>
            </a:r>
          </a:p>
          <a:p>
            <a:pPr marL="0" indent="0" algn="ctr">
              <a:buNone/>
            </a:pPr>
            <a:endParaRPr lang="es-MX" dirty="0">
              <a:latin typeface="Verdana" panose="020B0604030504040204" pitchFamily="34" charset="0"/>
              <a:ea typeface="Verdana" panose="020B0604030504040204" pitchFamily="34" charset="0"/>
            </a:endParaRPr>
          </a:p>
          <a:p>
            <a:pPr marL="0" indent="0" algn="ctr">
              <a:buNone/>
            </a:pPr>
            <a:endParaRPr lang="es-MX" dirty="0" smtClean="0">
              <a:latin typeface="Verdana" panose="020B0604030504040204" pitchFamily="34" charset="0"/>
              <a:ea typeface="Verdana" panose="020B0604030504040204" pitchFamily="34" charset="0"/>
            </a:endParaRPr>
          </a:p>
          <a:p>
            <a:pPr marL="0" indent="0" algn="ctr">
              <a:buNone/>
            </a:pPr>
            <a:endParaRPr lang="es-MX" dirty="0" smtClean="0">
              <a:latin typeface="Verdana" panose="020B0604030504040204" pitchFamily="34" charset="0"/>
              <a:ea typeface="Verdana" panose="020B0604030504040204" pitchFamily="34" charset="0"/>
            </a:endParaRPr>
          </a:p>
          <a:p>
            <a:pPr marL="0" indent="0" algn="ctr">
              <a:buNone/>
            </a:pPr>
            <a:r>
              <a:rPr lang="es-MX" sz="1800" b="1" dirty="0">
                <a:solidFill>
                  <a:srgbClr val="002060"/>
                </a:solidFill>
                <a:latin typeface="Verdana" panose="020B0604030504040204" pitchFamily="34" charset="0"/>
                <a:ea typeface="Verdana" panose="020B0604030504040204" pitchFamily="34" charset="0"/>
              </a:rPr>
              <a:t>Febrero 2021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951" y="4744482"/>
            <a:ext cx="2588849" cy="14497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64" y="4744482"/>
            <a:ext cx="2590475" cy="1432481"/>
          </a:xfrm>
          <a:prstGeom prst="rect">
            <a:avLst/>
          </a:prstGeom>
        </p:spPr>
      </p:pic>
    </p:spTree>
    <p:extLst>
      <p:ext uri="{BB962C8B-B14F-4D97-AF65-F5344CB8AC3E}">
        <p14:creationId xmlns:p14="http://schemas.microsoft.com/office/powerpoint/2010/main" val="840879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55394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0</a:t>
            </a:r>
            <a:endParaRPr lang="es-MX" sz="2800" b="1" dirty="0">
              <a:solidFill>
                <a:srgbClr val="002060"/>
              </a:solidFill>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595437"/>
            <a:ext cx="9372600" cy="3667125"/>
          </a:xfrm>
          <a:prstGeom prst="rect">
            <a:avLst/>
          </a:prstGeom>
        </p:spPr>
      </p:pic>
      <p:sp>
        <p:nvSpPr>
          <p:cNvPr id="5" name="TextBox 4"/>
          <p:cNvSpPr txBox="1"/>
          <p:nvPr/>
        </p:nvSpPr>
        <p:spPr>
          <a:xfrm>
            <a:off x="4726138" y="5358096"/>
            <a:ext cx="3196452" cy="338554"/>
          </a:xfrm>
          <a:prstGeom prst="rect">
            <a:avLst/>
          </a:prstGeom>
          <a:noFill/>
        </p:spPr>
        <p:txBody>
          <a:bodyPr wrap="none" rtlCol="0">
            <a:spAutoFit/>
          </a:bodyPr>
          <a:lstStyle/>
          <a:p>
            <a:r>
              <a:rPr lang="es-MX" sz="1600" dirty="0" smtClean="0"/>
              <a:t>Mapa de calor consultorios dentales</a:t>
            </a:r>
            <a:endParaRPr lang="es-MX" sz="1600" dirty="0"/>
          </a:p>
        </p:txBody>
      </p:sp>
    </p:spTree>
    <p:extLst>
      <p:ext uri="{BB962C8B-B14F-4D97-AF65-F5344CB8AC3E}">
        <p14:creationId xmlns:p14="http://schemas.microsoft.com/office/powerpoint/2010/main" val="1615559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55394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0</a:t>
            </a:r>
            <a:endParaRPr lang="es-MX" sz="2800" b="1" dirty="0">
              <a:solidFill>
                <a:srgbClr val="002060"/>
              </a:solidFill>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595437"/>
            <a:ext cx="9372600" cy="3667125"/>
          </a:xfrm>
          <a:prstGeom prst="rect">
            <a:avLst/>
          </a:prstGeom>
        </p:spPr>
      </p:pic>
      <p:sp>
        <p:nvSpPr>
          <p:cNvPr id="4" name="TextBox 3"/>
          <p:cNvSpPr txBox="1"/>
          <p:nvPr/>
        </p:nvSpPr>
        <p:spPr>
          <a:xfrm>
            <a:off x="4726138" y="5358096"/>
            <a:ext cx="2239587" cy="338554"/>
          </a:xfrm>
          <a:prstGeom prst="rect">
            <a:avLst/>
          </a:prstGeom>
          <a:noFill/>
        </p:spPr>
        <p:txBody>
          <a:bodyPr wrap="none" rtlCol="0">
            <a:spAutoFit/>
          </a:bodyPr>
          <a:lstStyle/>
          <a:p>
            <a:r>
              <a:rPr lang="es-MX" sz="1600" dirty="0" smtClean="0"/>
              <a:t>Mapa de calor población</a:t>
            </a:r>
            <a:endParaRPr lang="es-MX" sz="1600" dirty="0"/>
          </a:p>
        </p:txBody>
      </p:sp>
    </p:spTree>
    <p:extLst>
      <p:ext uri="{BB962C8B-B14F-4D97-AF65-F5344CB8AC3E}">
        <p14:creationId xmlns:p14="http://schemas.microsoft.com/office/powerpoint/2010/main" val="3232481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55394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0</a:t>
            </a:r>
            <a:endParaRPr lang="es-MX" sz="2800" b="1" dirty="0">
              <a:solidFill>
                <a:srgbClr val="002060"/>
              </a:solidFill>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595437"/>
            <a:ext cx="9372600" cy="3667125"/>
          </a:xfrm>
          <a:prstGeom prst="rect">
            <a:avLst/>
          </a:prstGeom>
        </p:spPr>
      </p:pic>
      <p:sp>
        <p:nvSpPr>
          <p:cNvPr id="4" name="TextBox 3"/>
          <p:cNvSpPr txBox="1"/>
          <p:nvPr/>
        </p:nvSpPr>
        <p:spPr>
          <a:xfrm>
            <a:off x="4726138" y="5358096"/>
            <a:ext cx="2250616" cy="338554"/>
          </a:xfrm>
          <a:prstGeom prst="rect">
            <a:avLst/>
          </a:prstGeom>
          <a:noFill/>
        </p:spPr>
        <p:txBody>
          <a:bodyPr wrap="none" rtlCol="0">
            <a:spAutoFit/>
          </a:bodyPr>
          <a:lstStyle/>
          <a:p>
            <a:r>
              <a:rPr lang="es-MX" sz="1600" dirty="0" smtClean="0"/>
              <a:t>Mapa  dentistas por km2</a:t>
            </a:r>
            <a:endParaRPr lang="es-MX" sz="1600" dirty="0"/>
          </a:p>
        </p:txBody>
      </p:sp>
    </p:spTree>
    <p:extLst>
      <p:ext uri="{BB962C8B-B14F-4D97-AF65-F5344CB8AC3E}">
        <p14:creationId xmlns:p14="http://schemas.microsoft.com/office/powerpoint/2010/main" val="3405767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55394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0</a:t>
            </a:r>
            <a:endParaRPr lang="es-MX" sz="2800" b="1" dirty="0">
              <a:solidFill>
                <a:srgbClr val="002060"/>
              </a:solidFill>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1595437"/>
            <a:ext cx="9372600" cy="3667125"/>
          </a:xfrm>
          <a:prstGeom prst="rect">
            <a:avLst/>
          </a:prstGeom>
        </p:spPr>
      </p:pic>
      <p:sp>
        <p:nvSpPr>
          <p:cNvPr id="4" name="TextBox 3"/>
          <p:cNvSpPr txBox="1"/>
          <p:nvPr/>
        </p:nvSpPr>
        <p:spPr>
          <a:xfrm>
            <a:off x="4726138" y="5358096"/>
            <a:ext cx="2058577" cy="338554"/>
          </a:xfrm>
          <a:prstGeom prst="rect">
            <a:avLst/>
          </a:prstGeom>
          <a:noFill/>
        </p:spPr>
        <p:txBody>
          <a:bodyPr wrap="none" rtlCol="0">
            <a:spAutoFit/>
          </a:bodyPr>
          <a:lstStyle/>
          <a:p>
            <a:r>
              <a:rPr lang="es-MX" sz="1600" dirty="0" smtClean="0"/>
              <a:t>Mapa km2 por estado</a:t>
            </a:r>
            <a:endParaRPr lang="es-MX" sz="1600" dirty="0"/>
          </a:p>
        </p:txBody>
      </p:sp>
    </p:spTree>
    <p:extLst>
      <p:ext uri="{BB962C8B-B14F-4D97-AF65-F5344CB8AC3E}">
        <p14:creationId xmlns:p14="http://schemas.microsoft.com/office/powerpoint/2010/main" val="2430966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55394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0</a:t>
            </a:r>
            <a:endParaRPr lang="es-MX" sz="2800"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1337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67737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1</a:t>
            </a:r>
            <a:endParaRPr lang="es-MX" sz="2800" b="1" dirty="0">
              <a:solidFill>
                <a:srgbClr val="002060"/>
              </a:solidFill>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740" y="1090469"/>
            <a:ext cx="9372600" cy="3667125"/>
          </a:xfrm>
          <a:prstGeom prst="rect">
            <a:avLst/>
          </a:prstGeom>
        </p:spPr>
      </p:pic>
      <p:sp>
        <p:nvSpPr>
          <p:cNvPr id="4" name="TextBox 3"/>
          <p:cNvSpPr txBox="1"/>
          <p:nvPr/>
        </p:nvSpPr>
        <p:spPr>
          <a:xfrm>
            <a:off x="2593074" y="4798538"/>
            <a:ext cx="6356292" cy="338554"/>
          </a:xfrm>
          <a:prstGeom prst="rect">
            <a:avLst/>
          </a:prstGeom>
          <a:noFill/>
        </p:spPr>
        <p:txBody>
          <a:bodyPr wrap="none" rtlCol="0">
            <a:spAutoFit/>
          </a:bodyPr>
          <a:lstStyle/>
          <a:p>
            <a:r>
              <a:rPr lang="es-MX" sz="1600" dirty="0" smtClean="0"/>
              <a:t>Localización de representantes de venta en mapa de consultorios dentales</a:t>
            </a:r>
            <a:endParaRPr lang="es-MX" sz="1600" dirty="0"/>
          </a:p>
        </p:txBody>
      </p:sp>
      <p:sp>
        <p:nvSpPr>
          <p:cNvPr id="5" name="TextBox 4"/>
          <p:cNvSpPr txBox="1"/>
          <p:nvPr/>
        </p:nvSpPr>
        <p:spPr>
          <a:xfrm>
            <a:off x="450376" y="5187003"/>
            <a:ext cx="11245755" cy="1015663"/>
          </a:xfrm>
          <a:prstGeom prst="rect">
            <a:avLst/>
          </a:prstGeom>
          <a:noFill/>
        </p:spPr>
        <p:txBody>
          <a:bodyPr wrap="square" rtlCol="0">
            <a:spAutoFit/>
          </a:bodyPr>
          <a:lstStyle/>
          <a:p>
            <a:pPr algn="just"/>
            <a:r>
              <a:rPr lang="es-MX" sz="2000" dirty="0" smtClean="0">
                <a:latin typeface="Verdana" panose="020B0604030504040204" pitchFamily="34" charset="0"/>
                <a:ea typeface="Verdana" panose="020B0604030504040204" pitchFamily="34" charset="0"/>
              </a:rPr>
              <a:t>En el gráfico se observa que existen zonas en el norte del país donde hay un número importante de consultorios y que se encuentran lejanas a donde se localizan los representes de venta. Ejemplo son Tijuana, Hermosillo, Chihuahua y Coahuila.</a:t>
            </a:r>
          </a:p>
        </p:txBody>
      </p:sp>
    </p:spTree>
    <p:extLst>
      <p:ext uri="{BB962C8B-B14F-4D97-AF65-F5344CB8AC3E}">
        <p14:creationId xmlns:p14="http://schemas.microsoft.com/office/powerpoint/2010/main" val="2708314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800807"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2</a:t>
            </a:r>
            <a:endParaRPr lang="es-MX" sz="2800" b="1" dirty="0">
              <a:solidFill>
                <a:srgbClr val="002060"/>
              </a:solidFill>
              <a:latin typeface="Verdana" panose="020B0604030504040204" pitchFamily="34" charset="0"/>
              <a:ea typeface="Verdana" panose="020B0604030504040204" pitchFamily="34" charset="0"/>
            </a:endParaRPr>
          </a:p>
        </p:txBody>
      </p:sp>
      <p:sp>
        <p:nvSpPr>
          <p:cNvPr id="4" name="TextBox 3"/>
          <p:cNvSpPr txBox="1"/>
          <p:nvPr/>
        </p:nvSpPr>
        <p:spPr>
          <a:xfrm>
            <a:off x="2811438" y="4689356"/>
            <a:ext cx="5399427" cy="338554"/>
          </a:xfrm>
          <a:prstGeom prst="rect">
            <a:avLst/>
          </a:prstGeom>
          <a:noFill/>
        </p:spPr>
        <p:txBody>
          <a:bodyPr wrap="none" rtlCol="0">
            <a:spAutoFit/>
          </a:bodyPr>
          <a:lstStyle/>
          <a:p>
            <a:r>
              <a:rPr lang="es-MX" sz="1600" dirty="0" smtClean="0"/>
              <a:t>Localización de representantes de venta en mapa de población</a:t>
            </a:r>
            <a:endParaRPr lang="es-MX"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756" y="1090471"/>
            <a:ext cx="9372600" cy="3667125"/>
          </a:xfrm>
          <a:prstGeom prst="rect">
            <a:avLst/>
          </a:prstGeom>
        </p:spPr>
      </p:pic>
      <p:sp>
        <p:nvSpPr>
          <p:cNvPr id="7" name="TextBox 6"/>
          <p:cNvSpPr txBox="1"/>
          <p:nvPr/>
        </p:nvSpPr>
        <p:spPr>
          <a:xfrm>
            <a:off x="450376" y="5187003"/>
            <a:ext cx="11245755" cy="1323439"/>
          </a:xfrm>
          <a:prstGeom prst="rect">
            <a:avLst/>
          </a:prstGeom>
          <a:noFill/>
        </p:spPr>
        <p:txBody>
          <a:bodyPr wrap="square" rtlCol="0">
            <a:spAutoFit/>
          </a:bodyPr>
          <a:lstStyle/>
          <a:p>
            <a:pPr algn="just"/>
            <a:r>
              <a:rPr lang="es-MX" sz="2000" dirty="0" smtClean="0">
                <a:latin typeface="Verdana" panose="020B0604030504040204" pitchFamily="34" charset="0"/>
                <a:ea typeface="Verdana" panose="020B0604030504040204" pitchFamily="34" charset="0"/>
              </a:rPr>
              <a:t>En el gráfico se observa que existen zonas en el norte y sureste del país donde hay un número importante de población y que se encuentran lejanas a donde se localizan los representes de venta. Ejemplo son Tijuana, Hermosillo, Chihuahua, Coahuila y Chiapas.</a:t>
            </a:r>
          </a:p>
        </p:txBody>
      </p:sp>
    </p:spTree>
    <p:extLst>
      <p:ext uri="{BB962C8B-B14F-4D97-AF65-F5344CB8AC3E}">
        <p14:creationId xmlns:p14="http://schemas.microsoft.com/office/powerpoint/2010/main" val="3290626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67737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3</a:t>
            </a:r>
            <a:endParaRPr lang="es-MX" sz="2800" b="1" dirty="0">
              <a:solidFill>
                <a:srgbClr val="002060"/>
              </a:solidFill>
              <a:latin typeface="Verdana" panose="020B0604030504040204" pitchFamily="34" charset="0"/>
              <a:ea typeface="Verdana" panose="020B0604030504040204" pitchFamily="34" charset="0"/>
            </a:endParaRPr>
          </a:p>
        </p:txBody>
      </p:sp>
      <p:sp>
        <p:nvSpPr>
          <p:cNvPr id="4" name="TextBox 3"/>
          <p:cNvSpPr txBox="1"/>
          <p:nvPr/>
        </p:nvSpPr>
        <p:spPr>
          <a:xfrm>
            <a:off x="2811438" y="4689356"/>
            <a:ext cx="6534033" cy="338554"/>
          </a:xfrm>
          <a:prstGeom prst="rect">
            <a:avLst/>
          </a:prstGeom>
          <a:noFill/>
        </p:spPr>
        <p:txBody>
          <a:bodyPr wrap="none" rtlCol="0">
            <a:spAutoFit/>
          </a:bodyPr>
          <a:lstStyle/>
          <a:p>
            <a:r>
              <a:rPr lang="es-MX" sz="1600" dirty="0" smtClean="0"/>
              <a:t>Localización de representantes de venta en mapa de población por dentistas</a:t>
            </a:r>
            <a:endParaRPr lang="es-MX"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757" y="1071348"/>
            <a:ext cx="9372600" cy="3667125"/>
          </a:xfrm>
          <a:prstGeom prst="rect">
            <a:avLst/>
          </a:prstGeom>
        </p:spPr>
      </p:pic>
    </p:spTree>
    <p:extLst>
      <p:ext uri="{BB962C8B-B14F-4D97-AF65-F5344CB8AC3E}">
        <p14:creationId xmlns:p14="http://schemas.microsoft.com/office/powerpoint/2010/main" val="3764093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67737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4</a:t>
            </a:r>
            <a:endParaRPr lang="es-MX" sz="2800" b="1" dirty="0">
              <a:solidFill>
                <a:srgbClr val="002060"/>
              </a:solidFill>
              <a:latin typeface="Verdana" panose="020B0604030504040204" pitchFamily="34" charset="0"/>
              <a:ea typeface="Verdana" panose="020B0604030504040204" pitchFamily="34" charset="0"/>
            </a:endParaRPr>
          </a:p>
        </p:txBody>
      </p:sp>
      <p:sp>
        <p:nvSpPr>
          <p:cNvPr id="4" name="TextBox 3"/>
          <p:cNvSpPr txBox="1"/>
          <p:nvPr/>
        </p:nvSpPr>
        <p:spPr>
          <a:xfrm>
            <a:off x="2811438" y="4689356"/>
            <a:ext cx="5820696" cy="338554"/>
          </a:xfrm>
          <a:prstGeom prst="rect">
            <a:avLst/>
          </a:prstGeom>
          <a:noFill/>
        </p:spPr>
        <p:txBody>
          <a:bodyPr wrap="none" rtlCol="0">
            <a:spAutoFit/>
          </a:bodyPr>
          <a:lstStyle/>
          <a:p>
            <a:r>
              <a:rPr lang="es-MX" sz="1600" dirty="0" smtClean="0"/>
              <a:t>Localización de representantes de venta en mapa dentistas por km2</a:t>
            </a:r>
            <a:endParaRPr lang="es-MX"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111" y="1063175"/>
            <a:ext cx="9372600" cy="3667125"/>
          </a:xfrm>
          <a:prstGeom prst="rect">
            <a:avLst/>
          </a:prstGeom>
        </p:spPr>
      </p:pic>
    </p:spTree>
    <p:extLst>
      <p:ext uri="{BB962C8B-B14F-4D97-AF65-F5344CB8AC3E}">
        <p14:creationId xmlns:p14="http://schemas.microsoft.com/office/powerpoint/2010/main" val="446966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67737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5</a:t>
            </a:r>
            <a:endParaRPr lang="es-MX" sz="2800" b="1" dirty="0">
              <a:solidFill>
                <a:srgbClr val="002060"/>
              </a:solidFill>
              <a:latin typeface="Verdana" panose="020B0604030504040204" pitchFamily="34" charset="0"/>
              <a:ea typeface="Verdana" panose="020B0604030504040204" pitchFamily="34" charset="0"/>
            </a:endParaRPr>
          </a:p>
        </p:txBody>
      </p:sp>
      <p:sp>
        <p:nvSpPr>
          <p:cNvPr id="4" name="TextBox 3"/>
          <p:cNvSpPr txBox="1"/>
          <p:nvPr/>
        </p:nvSpPr>
        <p:spPr>
          <a:xfrm>
            <a:off x="2811438" y="4689356"/>
            <a:ext cx="5628657" cy="338554"/>
          </a:xfrm>
          <a:prstGeom prst="rect">
            <a:avLst/>
          </a:prstGeom>
          <a:noFill/>
        </p:spPr>
        <p:txBody>
          <a:bodyPr wrap="none" rtlCol="0">
            <a:spAutoFit/>
          </a:bodyPr>
          <a:lstStyle/>
          <a:p>
            <a:r>
              <a:rPr lang="es-MX" sz="1600" dirty="0" smtClean="0"/>
              <a:t>Localización de representantes de venta en mapa km2 por estado</a:t>
            </a:r>
            <a:endParaRPr lang="es-MX"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109" y="1063175"/>
            <a:ext cx="9372600" cy="3667125"/>
          </a:xfrm>
          <a:prstGeom prst="rect">
            <a:avLst/>
          </a:prstGeom>
        </p:spPr>
      </p:pic>
    </p:spTree>
    <p:extLst>
      <p:ext uri="{BB962C8B-B14F-4D97-AF65-F5344CB8AC3E}">
        <p14:creationId xmlns:p14="http://schemas.microsoft.com/office/powerpoint/2010/main" val="302482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6360" y="857250"/>
            <a:ext cx="8864221" cy="415498"/>
          </a:xfrm>
          <a:prstGeom prst="rect">
            <a:avLst/>
          </a:prstGeom>
          <a:noFill/>
        </p:spPr>
        <p:txBody>
          <a:bodyPr wrap="square" rtlCol="0">
            <a:spAutoFit/>
          </a:bodyPr>
          <a:lstStyle/>
          <a:p>
            <a:pPr algn="r"/>
            <a:r>
              <a:rPr lang="es-MX" sz="2100" b="1" dirty="0">
                <a:solidFill>
                  <a:schemeClr val="bg1"/>
                </a:solidFill>
                <a:latin typeface="Verdana" panose="020B0604030504040204" pitchFamily="34" charset="0"/>
                <a:ea typeface="Verdana" panose="020B0604030504040204" pitchFamily="34" charset="0"/>
              </a:rPr>
              <a:t>Integrantes del equipo  </a:t>
            </a:r>
          </a:p>
        </p:txBody>
      </p:sp>
      <p:sp>
        <p:nvSpPr>
          <p:cNvPr id="3" name="TextBox 2"/>
          <p:cNvSpPr txBox="1"/>
          <p:nvPr/>
        </p:nvSpPr>
        <p:spPr>
          <a:xfrm>
            <a:off x="0" y="2061664"/>
            <a:ext cx="12192000" cy="3108543"/>
          </a:xfrm>
          <a:prstGeom prst="rect">
            <a:avLst/>
          </a:prstGeom>
          <a:noFill/>
        </p:spPr>
        <p:txBody>
          <a:bodyPr wrap="square" rtlCol="0">
            <a:spAutoFit/>
          </a:bodyPr>
          <a:lstStyle/>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Joyce Casiano</a:t>
            </a:r>
          </a:p>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Elena Sánchez</a:t>
            </a:r>
          </a:p>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Ignacio Morales</a:t>
            </a:r>
          </a:p>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Oscar Morales</a:t>
            </a:r>
          </a:p>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Eduardo Chacón</a:t>
            </a:r>
          </a:p>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Carlos Valverde</a:t>
            </a:r>
          </a:p>
          <a:p>
            <a:pPr marL="214313" indent="-214313">
              <a:buFont typeface="Arial" panose="020B0604020202020204" pitchFamily="34" charset="0"/>
              <a:buChar char="•"/>
            </a:pPr>
            <a:endParaRPr lang="es-MX" sz="2800" dirty="0">
              <a:latin typeface="Verdana" panose="020B0604030504040204" pitchFamily="34" charset="0"/>
              <a:ea typeface="Verdana" panose="020B0604030504040204" pitchFamily="34" charset="0"/>
            </a:endParaRPr>
          </a:p>
        </p:txBody>
      </p:sp>
      <p:sp>
        <p:nvSpPr>
          <p:cNvPr id="2" name="TextBox 1"/>
          <p:cNvSpPr txBox="1"/>
          <p:nvPr/>
        </p:nvSpPr>
        <p:spPr>
          <a:xfrm>
            <a:off x="624963" y="218364"/>
            <a:ext cx="6380273"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Equipo de </a:t>
            </a:r>
            <a:r>
              <a:rPr lang="es-MX" sz="2800" b="1" dirty="0" smtClean="0">
                <a:solidFill>
                  <a:srgbClr val="002060"/>
                </a:solidFill>
                <a:latin typeface="Verdana" panose="020B0604030504040204" pitchFamily="34" charset="0"/>
                <a:ea typeface="Verdana" panose="020B0604030504040204" pitchFamily="34" charset="0"/>
              </a:rPr>
              <a:t>analistas (Equipo 5)</a:t>
            </a:r>
            <a:endParaRPr lang="es-MX" sz="2800"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17049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1757212"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a:t>
            </a:r>
            <a:endParaRPr lang="es-MX" sz="2800"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59627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2831224"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Conclusiones</a:t>
            </a:r>
            <a:endParaRPr lang="es-MX" sz="2800" b="1"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74732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452399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Lecciones aprendidas</a:t>
            </a:r>
            <a:endParaRPr lang="es-MX" sz="2800" b="1" dirty="0">
              <a:solidFill>
                <a:srgbClr val="002060"/>
              </a:solidFill>
              <a:latin typeface="Verdana" panose="020B0604030504040204" pitchFamily="34" charset="0"/>
              <a:ea typeface="Verdana" panose="020B0604030504040204" pitchFamily="34" charset="0"/>
            </a:endParaRPr>
          </a:p>
        </p:txBody>
      </p:sp>
      <p:sp>
        <p:nvSpPr>
          <p:cNvPr id="3" name="TextBox 2"/>
          <p:cNvSpPr txBox="1"/>
          <p:nvPr/>
        </p:nvSpPr>
        <p:spPr>
          <a:xfrm>
            <a:off x="450376" y="1147254"/>
            <a:ext cx="11245755" cy="3477875"/>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smtClean="0">
                <a:latin typeface="Verdana" panose="020B0604030504040204" pitchFamily="34" charset="0"/>
                <a:ea typeface="Verdana" panose="020B0604030504040204" pitchFamily="34" charset="0"/>
              </a:rPr>
              <a:t>Se pueden localizar y conseguir los datos de diferentes maneras, se recomienda siempre la forma más fácil y sencilla.</a:t>
            </a:r>
          </a:p>
          <a:p>
            <a:pPr marL="342900" indent="-342900" algn="just">
              <a:buFont typeface="Arial" panose="020B0604020202020204" pitchFamily="34" charset="0"/>
              <a:buChar char="•"/>
            </a:pPr>
            <a:r>
              <a:rPr lang="es-MX" sz="2000" dirty="0" smtClean="0">
                <a:latin typeface="Verdana" panose="020B0604030504040204" pitchFamily="34" charset="0"/>
                <a:ea typeface="Verdana" panose="020B0604030504040204" pitchFamily="34" charset="0"/>
              </a:rPr>
              <a:t>Es importante seleccionar datos de fuentes confiables, de esa manera las conclusiones serán también sólidas.</a:t>
            </a:r>
          </a:p>
          <a:p>
            <a:pPr marL="342900" indent="-342900" algn="just">
              <a:buFont typeface="Arial" panose="020B0604020202020204" pitchFamily="34" charset="0"/>
              <a:buChar char="•"/>
            </a:pPr>
            <a:r>
              <a:rPr lang="es-MX" sz="2000" dirty="0" smtClean="0">
                <a:latin typeface="Verdana" panose="020B0604030504040204" pitchFamily="34" charset="0"/>
                <a:ea typeface="Verdana" panose="020B0604030504040204" pitchFamily="34" charset="0"/>
              </a:rPr>
              <a:t>Sin importar las fuentes de los datos es muy recomendable revisarlos y limpiarlos antes de iniciar con el procesamiento y análisis.</a:t>
            </a:r>
          </a:p>
          <a:p>
            <a:pPr marL="342900" indent="-342900" algn="just">
              <a:buFont typeface="Arial" panose="020B0604020202020204" pitchFamily="34" charset="0"/>
              <a:buChar char="•"/>
            </a:pPr>
            <a:r>
              <a:rPr lang="es-MX" sz="2000" dirty="0" smtClean="0">
                <a:latin typeface="Verdana" panose="020B0604030504040204" pitchFamily="34" charset="0"/>
                <a:ea typeface="Verdana" panose="020B0604030504040204" pitchFamily="34" charset="0"/>
              </a:rPr>
              <a:t>El trabajo en equipo es fundamental para el logro de los objetivos, se logra un mejor resultado y a mejor ritmo.</a:t>
            </a:r>
          </a:p>
          <a:p>
            <a:pPr marL="342900" indent="-342900" algn="just">
              <a:buFont typeface="Arial" panose="020B0604020202020204" pitchFamily="34" charset="0"/>
              <a:buChar char="•"/>
            </a:pPr>
            <a:endParaRPr lang="es-MX" sz="2000" dirty="0" smtClean="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es-MX" sz="2000" dirty="0">
              <a:latin typeface="Verdana" panose="020B0604030504040204" pitchFamily="34" charset="0"/>
              <a:ea typeface="Verdana" panose="020B0604030504040204" pitchFamily="34" charset="0"/>
            </a:endParaRPr>
          </a:p>
          <a:p>
            <a:pPr algn="just"/>
            <a:endParaRPr lang="es-MX"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85820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1327608"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Retos</a:t>
            </a:r>
            <a:endParaRPr lang="es-MX" sz="2800" b="1" dirty="0">
              <a:solidFill>
                <a:srgbClr val="002060"/>
              </a:solidFill>
              <a:latin typeface="Verdana" panose="020B0604030504040204" pitchFamily="34" charset="0"/>
              <a:ea typeface="Verdana" panose="020B0604030504040204" pitchFamily="34" charset="0"/>
            </a:endParaRPr>
          </a:p>
        </p:txBody>
      </p:sp>
      <p:sp>
        <p:nvSpPr>
          <p:cNvPr id="3" name="TextBox 2"/>
          <p:cNvSpPr txBox="1"/>
          <p:nvPr/>
        </p:nvSpPr>
        <p:spPr>
          <a:xfrm>
            <a:off x="450376" y="1147254"/>
            <a:ext cx="11245755" cy="1631216"/>
          </a:xfrm>
          <a:prstGeom prst="rect">
            <a:avLst/>
          </a:prstGeom>
          <a:noFill/>
        </p:spPr>
        <p:txBody>
          <a:bodyPr wrap="square" rtlCol="0">
            <a:spAutoFit/>
          </a:bodyPr>
          <a:lstStyle/>
          <a:p>
            <a:pPr marL="342900" indent="-342900" algn="just">
              <a:buFont typeface="Arial" panose="020B0604020202020204" pitchFamily="34" charset="0"/>
              <a:buChar char="•"/>
            </a:pPr>
            <a:r>
              <a:rPr lang="es-MX" sz="2000" dirty="0" smtClean="0">
                <a:latin typeface="Verdana" panose="020B0604030504040204" pitchFamily="34" charset="0"/>
                <a:ea typeface="Verdana" panose="020B0604030504040204" pitchFamily="34" charset="0"/>
              </a:rPr>
              <a:t>Las conclusiones a las que se llegaron tienen que ver más con un análisis cualitativo, a base de revisión de gráficos geográficos, sin embargo, sería interesante acompañar con modelos cuantitativos de optimización. </a:t>
            </a:r>
          </a:p>
          <a:p>
            <a:pPr marL="342900" indent="-342900" algn="just">
              <a:buFont typeface="Arial" panose="020B0604020202020204" pitchFamily="34" charset="0"/>
              <a:buChar char="•"/>
            </a:pPr>
            <a:endParaRPr lang="es-MX" sz="2000" dirty="0">
              <a:latin typeface="Verdana" panose="020B0604030504040204" pitchFamily="34" charset="0"/>
              <a:ea typeface="Verdana" panose="020B0604030504040204" pitchFamily="34" charset="0"/>
            </a:endParaRPr>
          </a:p>
          <a:p>
            <a:pPr algn="just"/>
            <a:endParaRPr lang="es-MX"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57530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6360" y="857250"/>
            <a:ext cx="8864221" cy="415498"/>
          </a:xfrm>
          <a:prstGeom prst="rect">
            <a:avLst/>
          </a:prstGeom>
          <a:noFill/>
        </p:spPr>
        <p:txBody>
          <a:bodyPr wrap="square" rtlCol="0">
            <a:spAutoFit/>
          </a:bodyPr>
          <a:lstStyle/>
          <a:p>
            <a:pPr algn="r"/>
            <a:r>
              <a:rPr lang="es-MX" sz="2100" b="1" dirty="0">
                <a:solidFill>
                  <a:schemeClr val="bg1"/>
                </a:solidFill>
                <a:latin typeface="Verdana" panose="020B0604030504040204" pitchFamily="34" charset="0"/>
                <a:ea typeface="Verdana" panose="020B0604030504040204" pitchFamily="34" charset="0"/>
              </a:rPr>
              <a:t>Agenda  </a:t>
            </a:r>
          </a:p>
        </p:txBody>
      </p:sp>
      <p:sp>
        <p:nvSpPr>
          <p:cNvPr id="6" name="TextBox 5"/>
          <p:cNvSpPr txBox="1"/>
          <p:nvPr/>
        </p:nvSpPr>
        <p:spPr>
          <a:xfrm>
            <a:off x="624963" y="218364"/>
            <a:ext cx="1702710"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Agenda</a:t>
            </a:r>
            <a:endParaRPr lang="es-MX" sz="2800" b="1" dirty="0">
              <a:solidFill>
                <a:srgbClr val="002060"/>
              </a:solidFill>
              <a:latin typeface="Verdana" panose="020B0604030504040204" pitchFamily="34" charset="0"/>
              <a:ea typeface="Verdana" panose="020B0604030504040204" pitchFamily="34" charset="0"/>
            </a:endParaRPr>
          </a:p>
        </p:txBody>
      </p:sp>
      <p:sp>
        <p:nvSpPr>
          <p:cNvPr id="7" name="TextBox 6"/>
          <p:cNvSpPr txBox="1"/>
          <p:nvPr/>
        </p:nvSpPr>
        <p:spPr>
          <a:xfrm>
            <a:off x="0" y="1734114"/>
            <a:ext cx="12192000" cy="4339650"/>
          </a:xfrm>
          <a:prstGeom prst="rect">
            <a:avLst/>
          </a:prstGeom>
          <a:noFill/>
        </p:spPr>
        <p:txBody>
          <a:bodyPr wrap="square" rtlCol="0">
            <a:spAutoFit/>
          </a:bodyPr>
          <a:lstStyle/>
          <a:p>
            <a:pPr marL="2689225" indent="-533400">
              <a:buFont typeface="Wingdings" panose="05000000000000000000" pitchFamily="2" charset="2"/>
              <a:buChar char="§"/>
            </a:pPr>
            <a:r>
              <a:rPr lang="es-MX" sz="2800" dirty="0" smtClean="0">
                <a:latin typeface="Verdana" panose="020B0604030504040204" pitchFamily="34" charset="0"/>
                <a:ea typeface="Verdana" panose="020B0604030504040204" pitchFamily="34" charset="0"/>
              </a:rPr>
              <a:t>Antecedentes</a:t>
            </a:r>
          </a:p>
          <a:p>
            <a:pPr marL="2689225" indent="-533400">
              <a:buFont typeface="Wingdings" panose="05000000000000000000" pitchFamily="2" charset="2"/>
              <a:buChar char="§"/>
            </a:pPr>
            <a:r>
              <a:rPr lang="es-MX" sz="2800" dirty="0" smtClean="0">
                <a:latin typeface="Verdana" panose="020B0604030504040204" pitchFamily="34" charset="0"/>
                <a:ea typeface="Verdana" panose="020B0604030504040204" pitchFamily="34" charset="0"/>
              </a:rPr>
              <a:t>Objetivo </a:t>
            </a:r>
            <a:r>
              <a:rPr lang="es-MX" sz="2800" dirty="0">
                <a:latin typeface="Verdana" panose="020B0604030504040204" pitchFamily="34" charset="0"/>
                <a:ea typeface="Verdana" panose="020B0604030504040204" pitchFamily="34" charset="0"/>
              </a:rPr>
              <a:t>del análisis</a:t>
            </a:r>
          </a:p>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Fuentes de datos</a:t>
            </a:r>
          </a:p>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Procesamiento</a:t>
            </a:r>
          </a:p>
          <a:p>
            <a:pPr marL="2689225" indent="-533400">
              <a:buFont typeface="Wingdings" panose="05000000000000000000" pitchFamily="2" charset="2"/>
              <a:buChar char="§"/>
            </a:pPr>
            <a:r>
              <a:rPr lang="es-MX" sz="2800" dirty="0" smtClean="0">
                <a:latin typeface="Verdana" panose="020B0604030504040204" pitchFamily="34" charset="0"/>
                <a:ea typeface="Verdana" panose="020B0604030504040204" pitchFamily="34" charset="0"/>
              </a:rPr>
              <a:t>Resultados</a:t>
            </a:r>
          </a:p>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Conclusiones</a:t>
            </a:r>
          </a:p>
          <a:p>
            <a:pPr marL="2689225" indent="-533400">
              <a:buFont typeface="Wingdings" panose="05000000000000000000" pitchFamily="2" charset="2"/>
              <a:buChar char="§"/>
            </a:pPr>
            <a:r>
              <a:rPr lang="es-MX" sz="2800" dirty="0" smtClean="0">
                <a:latin typeface="Verdana" panose="020B0604030504040204" pitchFamily="34" charset="0"/>
                <a:ea typeface="Verdana" panose="020B0604030504040204" pitchFamily="34" charset="0"/>
              </a:rPr>
              <a:t>Lecciones </a:t>
            </a:r>
            <a:r>
              <a:rPr lang="es-MX" sz="2800" dirty="0">
                <a:latin typeface="Verdana" panose="020B0604030504040204" pitchFamily="34" charset="0"/>
                <a:ea typeface="Verdana" panose="020B0604030504040204" pitchFamily="34" charset="0"/>
              </a:rPr>
              <a:t>aprendidas</a:t>
            </a:r>
          </a:p>
          <a:p>
            <a:pPr marL="2689225" indent="-533400">
              <a:buFont typeface="Wingdings" panose="05000000000000000000" pitchFamily="2" charset="2"/>
              <a:buChar char="§"/>
            </a:pPr>
            <a:r>
              <a:rPr lang="es-MX" sz="2800" dirty="0">
                <a:latin typeface="Verdana" panose="020B0604030504040204" pitchFamily="34" charset="0"/>
                <a:ea typeface="Verdana" panose="020B0604030504040204" pitchFamily="34" charset="0"/>
              </a:rPr>
              <a:t>Retos</a:t>
            </a:r>
          </a:p>
          <a:p>
            <a:pPr marL="2155825"/>
            <a:endParaRPr lang="es-MX" sz="2400" dirty="0">
              <a:latin typeface="Verdana" panose="020B0604030504040204" pitchFamily="34" charset="0"/>
              <a:ea typeface="Verdana" panose="020B0604030504040204" pitchFamily="34" charset="0"/>
            </a:endParaRPr>
          </a:p>
          <a:p>
            <a:pPr marL="214313" indent="-214313">
              <a:buFont typeface="Arial" panose="020B0604020202020204" pitchFamily="34" charset="0"/>
              <a:buChar char="•"/>
            </a:pPr>
            <a:endParaRPr lang="es-MX"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34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2935419"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Antecedentes</a:t>
            </a:r>
            <a:endParaRPr lang="es-MX" sz="2800" b="1" dirty="0">
              <a:solidFill>
                <a:srgbClr val="002060"/>
              </a:solidFill>
              <a:latin typeface="Verdana" panose="020B0604030504040204" pitchFamily="34" charset="0"/>
              <a:ea typeface="Verdana" panose="020B0604030504040204" pitchFamily="34" charset="0"/>
            </a:endParaRPr>
          </a:p>
        </p:txBody>
      </p:sp>
      <p:sp>
        <p:nvSpPr>
          <p:cNvPr id="3" name="TextBox 2"/>
          <p:cNvSpPr txBox="1"/>
          <p:nvPr/>
        </p:nvSpPr>
        <p:spPr>
          <a:xfrm>
            <a:off x="450376" y="1147254"/>
            <a:ext cx="11245755" cy="5632311"/>
          </a:xfrm>
          <a:prstGeom prst="rect">
            <a:avLst/>
          </a:prstGeom>
          <a:noFill/>
        </p:spPr>
        <p:txBody>
          <a:bodyPr wrap="square" rtlCol="0">
            <a:spAutoFit/>
          </a:bodyPr>
          <a:lstStyle/>
          <a:p>
            <a:pPr algn="just"/>
            <a:r>
              <a:rPr lang="es-MX" sz="2000" dirty="0" smtClean="0">
                <a:latin typeface="Verdana" panose="020B0604030504040204" pitchFamily="34" charset="0"/>
                <a:ea typeface="Verdana" panose="020B0604030504040204" pitchFamily="34" charset="0"/>
              </a:rPr>
              <a:t>El sector dental en México, que genera alrededor de cuatro mil millones de dólares al año, tendrá un crecimiento mayor al promedio nacional en 2020. Así lo dijo a finales del año 2019 el asesor y expresidente de la Agrupación Mexicana de la Industria y el Comercio Dental (AMIC).</a:t>
            </a:r>
          </a:p>
          <a:p>
            <a:pPr algn="just"/>
            <a:endParaRPr lang="es-MX" sz="2000" dirty="0">
              <a:latin typeface="Verdana" panose="020B0604030504040204" pitchFamily="34" charset="0"/>
              <a:ea typeface="Verdana" panose="020B0604030504040204" pitchFamily="34" charset="0"/>
            </a:endParaRPr>
          </a:p>
          <a:p>
            <a:pPr algn="just"/>
            <a:r>
              <a:rPr lang="es-MX" sz="2000" dirty="0" smtClean="0">
                <a:latin typeface="Verdana" panose="020B0604030504040204" pitchFamily="34" charset="0"/>
                <a:ea typeface="Verdana" panose="020B0604030504040204" pitchFamily="34" charset="0"/>
              </a:rPr>
              <a:t>Sin embargo, la realidad en 2020 fue otra, debido principalmente a la pandemia mundial desatada en el primer trimestre de ese año, la industria dental ha tenido una caída muy fuerte. Al no ser considerada como industria esencial y a que los pacientes están temerosos a asistir a los consultorios, han decidido postergar muchos de sus tratamientos.</a:t>
            </a:r>
          </a:p>
          <a:p>
            <a:pPr algn="just"/>
            <a:endParaRPr lang="es-MX" sz="2000" dirty="0" smtClean="0">
              <a:latin typeface="Verdana" panose="020B0604030504040204" pitchFamily="34" charset="0"/>
              <a:ea typeface="Verdana" panose="020B0604030504040204" pitchFamily="34" charset="0"/>
            </a:endParaRPr>
          </a:p>
          <a:p>
            <a:pPr algn="just"/>
            <a:r>
              <a:rPr lang="es-MX" sz="2000" dirty="0" smtClean="0">
                <a:latin typeface="Verdana" panose="020B0604030504040204" pitchFamily="34" charset="0"/>
                <a:ea typeface="Verdana" panose="020B0604030504040204" pitchFamily="34" charset="0"/>
              </a:rPr>
              <a:t>Ante tal situación, las compañías dedicadas a distribuir materiales del ámbito odontológico como los materiales consumibles en las clínicas y consultorios dentales, han estado buscando nuevas formas de optimizar sus recursos de venta. Por tal motivo, una compañía con presencia nacional, ha pedido al equipo de analistas la elaboración de un estudio que incluya un análisis sobre su fuerza de ventas</a:t>
            </a:r>
          </a:p>
          <a:p>
            <a:pPr algn="just"/>
            <a:endParaRPr lang="es-MX" sz="2000" dirty="0">
              <a:latin typeface="Verdana" panose="020B0604030504040204" pitchFamily="34" charset="0"/>
              <a:ea typeface="Verdana" panose="020B0604030504040204" pitchFamily="34" charset="0"/>
            </a:endParaRPr>
          </a:p>
          <a:p>
            <a:pPr algn="just"/>
            <a:endParaRPr lang="es-MX"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28304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4286751"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Objetivo del análisis</a:t>
            </a:r>
            <a:endParaRPr lang="es-MX" sz="2800" b="1" dirty="0">
              <a:solidFill>
                <a:srgbClr val="002060"/>
              </a:solidFill>
              <a:latin typeface="Verdana" panose="020B0604030504040204" pitchFamily="34" charset="0"/>
              <a:ea typeface="Verdana" panose="020B0604030504040204" pitchFamily="34" charset="0"/>
            </a:endParaRPr>
          </a:p>
        </p:txBody>
      </p:sp>
      <p:sp>
        <p:nvSpPr>
          <p:cNvPr id="3" name="TextBox 2"/>
          <p:cNvSpPr txBox="1"/>
          <p:nvPr/>
        </p:nvSpPr>
        <p:spPr>
          <a:xfrm>
            <a:off x="450376" y="1147254"/>
            <a:ext cx="11245755" cy="5016758"/>
          </a:xfrm>
          <a:prstGeom prst="rect">
            <a:avLst/>
          </a:prstGeom>
          <a:noFill/>
        </p:spPr>
        <p:txBody>
          <a:bodyPr wrap="square" rtlCol="0">
            <a:spAutoFit/>
          </a:bodyPr>
          <a:lstStyle/>
          <a:p>
            <a:pPr algn="just"/>
            <a:r>
              <a:rPr lang="es-MX" sz="2000" dirty="0" smtClean="0">
                <a:latin typeface="Verdana" panose="020B0604030504040204" pitchFamily="34" charset="0"/>
                <a:ea typeface="Verdana" panose="020B0604030504040204" pitchFamily="34" charset="0"/>
              </a:rPr>
              <a:t>La compañía ha tomado decisiones de ajuste de su estructura organizacional con objeto de generar ahorros, sin embargo, esta preocupada por saber si las decisiones tomadas afectarán de sobremanera sus operaciones una vez que la emergencia de la pandemia termine, por tal motivo, han planteado diversas preguntas por responder y que son el punto de partida del estudio y análisis. A continuación se presentan sus preocupaciones al respecto.</a:t>
            </a:r>
          </a:p>
          <a:p>
            <a:pPr algn="just"/>
            <a:endParaRPr lang="es-MX" sz="2000" dirty="0">
              <a:latin typeface="Verdana" panose="020B0604030504040204" pitchFamily="34" charset="0"/>
              <a:ea typeface="Verdana" panose="020B0604030504040204" pitchFamily="34" charset="0"/>
            </a:endParaRPr>
          </a:p>
          <a:p>
            <a:pPr marL="177800" indent="-177800" algn="just">
              <a:buFont typeface="Arial" panose="020B0604020202020204" pitchFamily="34" charset="0"/>
              <a:buChar char="•"/>
            </a:pPr>
            <a:r>
              <a:rPr lang="es-MX" sz="2000" dirty="0" smtClean="0">
                <a:latin typeface="Verdana" panose="020B0604030504040204" pitchFamily="34" charset="0"/>
                <a:ea typeface="Verdana" panose="020B0604030504040204" pitchFamily="34" charset="0"/>
              </a:rPr>
              <a:t>Dónde sería el lugar óptimo para localizar a los representantes de venta en el territorio nacional?</a:t>
            </a:r>
          </a:p>
          <a:p>
            <a:pPr marL="177800" indent="-177800" algn="just">
              <a:buFont typeface="Arial" panose="020B0604020202020204" pitchFamily="34" charset="0"/>
              <a:buChar char="•"/>
            </a:pPr>
            <a:r>
              <a:rPr lang="es-MX" sz="2000" dirty="0" smtClean="0">
                <a:latin typeface="Verdana" panose="020B0604030504040204" pitchFamily="34" charset="0"/>
                <a:ea typeface="Verdana" panose="020B0604030504040204" pitchFamily="34" charset="0"/>
              </a:rPr>
              <a:t>La </a:t>
            </a:r>
            <a:r>
              <a:rPr lang="es-MX" sz="2000" dirty="0">
                <a:latin typeface="Verdana" panose="020B0604030504040204" pitchFamily="34" charset="0"/>
                <a:ea typeface="Verdana" panose="020B0604030504040204" pitchFamily="34" charset="0"/>
              </a:rPr>
              <a:t>estructura actual del equipo de representantes de venta es </a:t>
            </a:r>
            <a:r>
              <a:rPr lang="es-MX" sz="2000" dirty="0" smtClean="0">
                <a:latin typeface="Verdana" panose="020B0604030504040204" pitchFamily="34" charset="0"/>
                <a:ea typeface="Verdana" panose="020B0604030504040204" pitchFamily="34" charset="0"/>
              </a:rPr>
              <a:t>adecuada para los planes de crecimiento?</a:t>
            </a:r>
          </a:p>
          <a:p>
            <a:pPr marL="177800" indent="-177800" algn="just">
              <a:buFont typeface="Arial" panose="020B0604020202020204" pitchFamily="34" charset="0"/>
              <a:buChar char="•"/>
            </a:pPr>
            <a:endParaRPr lang="es-MX" sz="2000" dirty="0">
              <a:latin typeface="Verdana" panose="020B0604030504040204" pitchFamily="34" charset="0"/>
              <a:ea typeface="Verdana" panose="020B0604030504040204" pitchFamily="34" charset="0"/>
            </a:endParaRPr>
          </a:p>
          <a:p>
            <a:pPr algn="just"/>
            <a:r>
              <a:rPr lang="es-MX" sz="2000" dirty="0" smtClean="0">
                <a:latin typeface="Verdana" panose="020B0604030504040204" pitchFamily="34" charset="0"/>
                <a:ea typeface="Verdana" panose="020B0604030504040204" pitchFamily="34" charset="0"/>
              </a:rPr>
              <a:t>La compañía ha pedido que se realice un estudio y análisis basados en datos y hechos comprobables, han solicitado se les presente un estudio con conclusiones explicando la metodología utilizada para llegar a ellas.</a:t>
            </a:r>
            <a:endParaRPr lang="es-MX" sz="2000" dirty="0">
              <a:latin typeface="Verdana" panose="020B0604030504040204" pitchFamily="34" charset="0"/>
              <a:ea typeface="Verdana" panose="020B0604030504040204" pitchFamily="34" charset="0"/>
            </a:endParaRPr>
          </a:p>
          <a:p>
            <a:pPr algn="just"/>
            <a:endParaRPr lang="es-MX"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49442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3639138"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Fuentes de datos</a:t>
            </a:r>
            <a:endParaRPr lang="es-MX" sz="2800" b="1" dirty="0">
              <a:solidFill>
                <a:srgbClr val="002060"/>
              </a:solidFill>
              <a:latin typeface="Verdana" panose="020B0604030504040204" pitchFamily="34" charset="0"/>
              <a:ea typeface="Verdana" panose="020B0604030504040204" pitchFamily="34" charset="0"/>
            </a:endParaRPr>
          </a:p>
        </p:txBody>
      </p:sp>
      <p:sp>
        <p:nvSpPr>
          <p:cNvPr id="5" name="TextBox 4"/>
          <p:cNvSpPr txBox="1"/>
          <p:nvPr/>
        </p:nvSpPr>
        <p:spPr>
          <a:xfrm>
            <a:off x="450376" y="1147254"/>
            <a:ext cx="11245755" cy="2246769"/>
          </a:xfrm>
          <a:prstGeom prst="rect">
            <a:avLst/>
          </a:prstGeom>
          <a:noFill/>
        </p:spPr>
        <p:txBody>
          <a:bodyPr wrap="square" rtlCol="0">
            <a:spAutoFit/>
          </a:bodyPr>
          <a:lstStyle/>
          <a:p>
            <a:pPr algn="just"/>
            <a:r>
              <a:rPr lang="es-MX" sz="2000" dirty="0" smtClean="0">
                <a:latin typeface="Verdana" panose="020B0604030504040204" pitchFamily="34" charset="0"/>
                <a:ea typeface="Verdana" panose="020B0604030504040204" pitchFamily="34" charset="0"/>
              </a:rPr>
              <a:t>Para obtener los datos acerca de los consultorios odontológicos en todo el territorio nacional, se exploraron dos fuentes de datos, el sitio Places de Google y el sitio del INEGI. </a:t>
            </a:r>
          </a:p>
          <a:p>
            <a:pPr algn="just"/>
            <a:r>
              <a:rPr lang="es-MX" sz="2000" dirty="0" smtClean="0">
                <a:latin typeface="Verdana" panose="020B0604030504040204" pitchFamily="34" charset="0"/>
                <a:ea typeface="Verdana" panose="020B0604030504040204" pitchFamily="34" charset="0"/>
              </a:rPr>
              <a:t>Después de analizar las dos fuentes, se tomó la decisión de continuar el análisis con los datos de INEGI porque están más completos, prueba de ello son el número de entidades económicas (consultorios dentales)  encontradas con cada fuente y que se muestra en la siguiente gráfica.</a:t>
            </a:r>
            <a:endParaRPr lang="es-MX" sz="2000" dirty="0">
              <a:latin typeface="Verdana" panose="020B0604030504040204" pitchFamily="34" charset="0"/>
              <a:ea typeface="Verdana" panose="020B0604030504040204" pitchFamily="34" charset="0"/>
            </a:endParaRPr>
          </a:p>
        </p:txBody>
      </p:sp>
      <p:sp>
        <p:nvSpPr>
          <p:cNvPr id="6" name="TextBox 5"/>
          <p:cNvSpPr txBox="1"/>
          <p:nvPr/>
        </p:nvSpPr>
        <p:spPr>
          <a:xfrm>
            <a:off x="450376" y="5604392"/>
            <a:ext cx="11245755" cy="707886"/>
          </a:xfrm>
          <a:prstGeom prst="rect">
            <a:avLst/>
          </a:prstGeom>
          <a:noFill/>
        </p:spPr>
        <p:txBody>
          <a:bodyPr wrap="square" rtlCol="0">
            <a:spAutoFit/>
          </a:bodyPr>
          <a:lstStyle/>
          <a:p>
            <a:pPr algn="just"/>
            <a:r>
              <a:rPr lang="es-MX" sz="2000" dirty="0" smtClean="0">
                <a:latin typeface="Verdana" panose="020B0604030504040204" pitchFamily="34" charset="0"/>
                <a:ea typeface="Verdana" panose="020B0604030504040204" pitchFamily="34" charset="0"/>
              </a:rPr>
              <a:t>Se consideró también los datos del INEGI para otros indicadores como nivel socioeconómico y población.</a:t>
            </a:r>
          </a:p>
        </p:txBody>
      </p:sp>
      <p:grpSp>
        <p:nvGrpSpPr>
          <p:cNvPr id="9" name="Group 8"/>
          <p:cNvGrpSpPr/>
          <p:nvPr/>
        </p:nvGrpSpPr>
        <p:grpSpPr>
          <a:xfrm>
            <a:off x="5919364" y="3155058"/>
            <a:ext cx="3705335" cy="2472562"/>
            <a:chOff x="5919364" y="3155058"/>
            <a:chExt cx="3705335" cy="2472562"/>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639" y="3393957"/>
              <a:ext cx="3431555" cy="2233663"/>
            </a:xfrm>
            <a:prstGeom prst="rect">
              <a:avLst/>
            </a:prstGeom>
          </p:spPr>
        </p:pic>
        <p:sp>
          <p:nvSpPr>
            <p:cNvPr id="7" name="TextBox 6"/>
            <p:cNvSpPr txBox="1"/>
            <p:nvPr/>
          </p:nvSpPr>
          <p:spPr>
            <a:xfrm>
              <a:off x="6474478" y="3155058"/>
              <a:ext cx="3150221" cy="307777"/>
            </a:xfrm>
            <a:prstGeom prst="rect">
              <a:avLst/>
            </a:prstGeom>
            <a:noFill/>
          </p:spPr>
          <p:txBody>
            <a:bodyPr wrap="none" rtlCol="0">
              <a:spAutoFit/>
            </a:bodyPr>
            <a:lstStyle/>
            <a:p>
              <a:r>
                <a:rPr lang="es-MX" sz="1400" dirty="0" smtClean="0">
                  <a:latin typeface="Verdana" panose="020B0604030504040204" pitchFamily="34" charset="0"/>
                  <a:ea typeface="Verdana" panose="020B0604030504040204" pitchFamily="34" charset="0"/>
                </a:rPr>
                <a:t>Número de consultorios dentales</a:t>
              </a:r>
              <a:endParaRPr lang="es-MX" sz="1400" dirty="0">
                <a:latin typeface="Verdana" panose="020B0604030504040204" pitchFamily="34" charset="0"/>
                <a:ea typeface="Verdana" panose="020B0604030504040204" pitchFamily="34" charset="0"/>
              </a:endParaRPr>
            </a:p>
          </p:txBody>
        </p:sp>
        <p:sp>
          <p:nvSpPr>
            <p:cNvPr id="8" name="TextBox 7"/>
            <p:cNvSpPr txBox="1"/>
            <p:nvPr/>
          </p:nvSpPr>
          <p:spPr>
            <a:xfrm rot="16200000">
              <a:off x="5622648" y="4345319"/>
              <a:ext cx="901209" cy="307777"/>
            </a:xfrm>
            <a:prstGeom prst="rect">
              <a:avLst/>
            </a:prstGeom>
            <a:noFill/>
          </p:spPr>
          <p:txBody>
            <a:bodyPr wrap="none" rtlCol="0">
              <a:spAutoFit/>
            </a:bodyPr>
            <a:lstStyle/>
            <a:p>
              <a:r>
                <a:rPr lang="es-MX" sz="1400" dirty="0" smtClean="0">
                  <a:latin typeface="Verdana" panose="020B0604030504040204" pitchFamily="34" charset="0"/>
                  <a:ea typeface="Verdana" panose="020B0604030504040204" pitchFamily="34" charset="0"/>
                </a:rPr>
                <a:t>Número</a:t>
              </a:r>
              <a:endParaRPr lang="es-MX" sz="1400" dirty="0">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2040160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3185487"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Procesamiento</a:t>
            </a:r>
            <a:endParaRPr lang="es-MX" sz="2800" b="1" dirty="0">
              <a:solidFill>
                <a:srgbClr val="002060"/>
              </a:solidFill>
              <a:latin typeface="Verdana" panose="020B0604030504040204" pitchFamily="34" charset="0"/>
              <a:ea typeface="Verdana" panose="020B0604030504040204" pitchFamily="34" charset="0"/>
            </a:endParaRPr>
          </a:p>
        </p:txBody>
      </p:sp>
      <p:sp>
        <p:nvSpPr>
          <p:cNvPr id="3" name="TextBox 2"/>
          <p:cNvSpPr txBox="1"/>
          <p:nvPr/>
        </p:nvSpPr>
        <p:spPr>
          <a:xfrm>
            <a:off x="450376" y="1147254"/>
            <a:ext cx="11245755" cy="4401205"/>
          </a:xfrm>
          <a:prstGeom prst="rect">
            <a:avLst/>
          </a:prstGeom>
          <a:noFill/>
        </p:spPr>
        <p:txBody>
          <a:bodyPr wrap="square" rtlCol="0">
            <a:spAutoFit/>
          </a:bodyPr>
          <a:lstStyle/>
          <a:p>
            <a:pPr algn="just"/>
            <a:r>
              <a:rPr lang="es-MX" sz="2000" dirty="0" smtClean="0">
                <a:latin typeface="Verdana" panose="020B0604030504040204" pitchFamily="34" charset="0"/>
                <a:ea typeface="Verdana" panose="020B0604030504040204" pitchFamily="34" charset="0"/>
              </a:rPr>
              <a:t>Para procesar los datos utilizados, se desarrolló una serie de códigos con los cuales se pudo, entre otras cosas, obtener los datos directamente de sus fuentes, revisar la calidad de los datos y limpiarlos cuando fuera necesario, procesarlos y generar gráficos que ayuden a llegar y a soportar las conclusiones a las que se llegaron.</a:t>
            </a:r>
          </a:p>
          <a:p>
            <a:pPr algn="just"/>
            <a:endParaRPr lang="es-MX" sz="2000" dirty="0">
              <a:latin typeface="Verdana" panose="020B0604030504040204" pitchFamily="34" charset="0"/>
              <a:ea typeface="Verdana" panose="020B0604030504040204" pitchFamily="34" charset="0"/>
            </a:endParaRPr>
          </a:p>
          <a:p>
            <a:pPr algn="just"/>
            <a:r>
              <a:rPr lang="es-MX" sz="2000" dirty="0" smtClean="0">
                <a:latin typeface="Verdana" panose="020B0604030504040204" pitchFamily="34" charset="0"/>
                <a:ea typeface="Verdana" panose="020B0604030504040204" pitchFamily="34" charset="0"/>
              </a:rPr>
              <a:t>Se utilizaron entre otras:</a:t>
            </a:r>
          </a:p>
          <a:p>
            <a:pPr algn="just"/>
            <a:endParaRPr lang="es-MX" sz="2000"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r>
              <a:rPr lang="es-MX" sz="2000" dirty="0" err="1" smtClean="0">
                <a:latin typeface="Verdana" panose="020B0604030504040204" pitchFamily="34" charset="0"/>
                <a:ea typeface="Verdana" panose="020B0604030504040204" pitchFamily="34" charset="0"/>
              </a:rPr>
              <a:t>APIs</a:t>
            </a:r>
            <a:r>
              <a:rPr lang="es-MX" sz="2000" dirty="0" smtClean="0">
                <a:latin typeface="Verdana" panose="020B0604030504040204" pitchFamily="34" charset="0"/>
                <a:ea typeface="Verdana" panose="020B0604030504040204" pitchFamily="34" charset="0"/>
              </a:rPr>
              <a:t> de Google e INEGI</a:t>
            </a:r>
          </a:p>
          <a:p>
            <a:pPr marL="342900" indent="-342900" algn="just">
              <a:buFont typeface="Arial" panose="020B0604020202020204" pitchFamily="34" charset="0"/>
              <a:buChar char="•"/>
            </a:pPr>
            <a:r>
              <a:rPr lang="es-MX" sz="2000" dirty="0" smtClean="0">
                <a:latin typeface="Verdana" panose="020B0604030504040204" pitchFamily="34" charset="0"/>
                <a:ea typeface="Verdana" panose="020B0604030504040204" pitchFamily="34" charset="0"/>
              </a:rPr>
              <a:t>Google </a:t>
            </a:r>
            <a:r>
              <a:rPr lang="es-MX" sz="2000" dirty="0" err="1" smtClean="0">
                <a:latin typeface="Verdana" panose="020B0604030504040204" pitchFamily="34" charset="0"/>
                <a:ea typeface="Verdana" panose="020B0604030504040204" pitchFamily="34" charset="0"/>
              </a:rPr>
              <a:t>maps</a:t>
            </a:r>
            <a:endParaRPr lang="es-MX" sz="2000" dirty="0" smtClean="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r>
              <a:rPr lang="es-MX" sz="2000" dirty="0" err="1" smtClean="0">
                <a:latin typeface="Verdana" panose="020B0604030504040204" pitchFamily="34" charset="0"/>
                <a:ea typeface="Verdana" panose="020B0604030504040204" pitchFamily="34" charset="0"/>
              </a:rPr>
              <a:t>Jupiter</a:t>
            </a:r>
            <a:r>
              <a:rPr lang="es-MX" sz="2000" dirty="0" smtClean="0">
                <a:latin typeface="Verdana" panose="020B0604030504040204" pitchFamily="34" charset="0"/>
                <a:ea typeface="Verdana" panose="020B0604030504040204" pitchFamily="34" charset="0"/>
              </a:rPr>
              <a:t> Notebook</a:t>
            </a:r>
          </a:p>
          <a:p>
            <a:pPr marL="342900" indent="-342900" algn="just">
              <a:buFont typeface="Arial" panose="020B0604020202020204" pitchFamily="34" charset="0"/>
              <a:buChar char="•"/>
            </a:pPr>
            <a:r>
              <a:rPr lang="es-MX" sz="2000" dirty="0" err="1" smtClean="0">
                <a:latin typeface="Verdana" panose="020B0604030504040204" pitchFamily="34" charset="0"/>
                <a:ea typeface="Verdana" panose="020B0604030504040204" pitchFamily="34" charset="0"/>
              </a:rPr>
              <a:t>Git</a:t>
            </a:r>
            <a:r>
              <a:rPr lang="es-MX" sz="2000" dirty="0" smtClean="0">
                <a:latin typeface="Verdana" panose="020B0604030504040204" pitchFamily="34" charset="0"/>
                <a:ea typeface="Verdana" panose="020B0604030504040204" pitchFamily="34" charset="0"/>
              </a:rPr>
              <a:t> </a:t>
            </a:r>
            <a:r>
              <a:rPr lang="es-MX" sz="2000" dirty="0" err="1" smtClean="0">
                <a:latin typeface="Verdana" panose="020B0604030504040204" pitchFamily="34" charset="0"/>
                <a:ea typeface="Verdana" panose="020B0604030504040204" pitchFamily="34" charset="0"/>
              </a:rPr>
              <a:t>Hub</a:t>
            </a:r>
            <a:endParaRPr lang="es-MX" sz="2000" dirty="0" smtClean="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r>
              <a:rPr lang="es-MX" sz="2000" dirty="0" smtClean="0">
                <a:latin typeface="Verdana" panose="020B0604030504040204" pitchFamily="34" charset="0"/>
                <a:ea typeface="Verdana" panose="020B0604030504040204" pitchFamily="34" charset="0"/>
              </a:rPr>
              <a:t>Python Pandas</a:t>
            </a:r>
          </a:p>
          <a:p>
            <a:pPr algn="just"/>
            <a:endParaRPr lang="es-MX" sz="2000" dirty="0">
              <a:latin typeface="Verdana" panose="020B0604030504040204" pitchFamily="34" charset="0"/>
              <a:ea typeface="Verdana" panose="020B0604030504040204" pitchFamily="34" charset="0"/>
            </a:endParaRPr>
          </a:p>
          <a:p>
            <a:pPr algn="just"/>
            <a:endParaRPr lang="es-MX" sz="2000" dirty="0">
              <a:latin typeface="Verdana" panose="020B0604030504040204" pitchFamily="34" charset="0"/>
              <a:ea typeface="Verdana" panose="020B0604030504040204" pitchFamily="34" charset="0"/>
            </a:endParaRPr>
          </a:p>
        </p:txBody>
      </p:sp>
      <p:sp>
        <p:nvSpPr>
          <p:cNvPr id="4" name="TextBox 3"/>
          <p:cNvSpPr txBox="1"/>
          <p:nvPr/>
        </p:nvSpPr>
        <p:spPr>
          <a:xfrm rot="19061596">
            <a:off x="6591869" y="4053384"/>
            <a:ext cx="2999219" cy="369332"/>
          </a:xfrm>
          <a:prstGeom prst="rect">
            <a:avLst/>
          </a:prstGeom>
          <a:noFill/>
        </p:spPr>
        <p:txBody>
          <a:bodyPr wrap="none" rtlCol="0">
            <a:spAutoFit/>
          </a:bodyPr>
          <a:lstStyle/>
          <a:p>
            <a:r>
              <a:rPr lang="es-MX" dirty="0" smtClean="0">
                <a:solidFill>
                  <a:srgbClr val="FF0000"/>
                </a:solidFill>
              </a:rPr>
              <a:t>Falta pantallazos de JN y otros</a:t>
            </a:r>
            <a:endParaRPr lang="es-MX" dirty="0">
              <a:solidFill>
                <a:srgbClr val="FF0000"/>
              </a:solidFill>
            </a:endParaRPr>
          </a:p>
        </p:txBody>
      </p:sp>
    </p:spTree>
    <p:extLst>
      <p:ext uri="{BB962C8B-B14F-4D97-AF65-F5344CB8AC3E}">
        <p14:creationId xmlns:p14="http://schemas.microsoft.com/office/powerpoint/2010/main" val="751263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3185487"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Procesamiento</a:t>
            </a:r>
            <a:endParaRPr lang="es-MX" sz="2800" b="1" dirty="0">
              <a:solidFill>
                <a:srgbClr val="002060"/>
              </a:solidFill>
              <a:latin typeface="Verdana" panose="020B0604030504040204" pitchFamily="34" charset="0"/>
              <a:ea typeface="Verdana" panose="020B0604030504040204" pitchFamily="34" charset="0"/>
            </a:endParaRPr>
          </a:p>
        </p:txBody>
      </p:sp>
      <p:sp>
        <p:nvSpPr>
          <p:cNvPr id="3" name="TextBox 2"/>
          <p:cNvSpPr txBox="1"/>
          <p:nvPr/>
        </p:nvSpPr>
        <p:spPr>
          <a:xfrm>
            <a:off x="450376" y="1147254"/>
            <a:ext cx="11245755" cy="1015663"/>
          </a:xfrm>
          <a:prstGeom prst="rect">
            <a:avLst/>
          </a:prstGeom>
          <a:noFill/>
        </p:spPr>
        <p:txBody>
          <a:bodyPr wrap="square" rtlCol="0">
            <a:spAutoFit/>
          </a:bodyPr>
          <a:lstStyle/>
          <a:p>
            <a:pPr algn="just"/>
            <a:r>
              <a:rPr lang="es-MX" sz="2000" dirty="0" smtClean="0">
                <a:latin typeface="Verdana" panose="020B0604030504040204" pitchFamily="34" charset="0"/>
                <a:ea typeface="Verdana" panose="020B0604030504040204" pitchFamily="34" charset="0"/>
              </a:rPr>
              <a:t>Para procesar los datos utilizados</a:t>
            </a:r>
            <a:endParaRPr lang="es-MX" sz="2000" dirty="0">
              <a:latin typeface="Verdana" panose="020B0604030504040204" pitchFamily="34" charset="0"/>
              <a:ea typeface="Verdana" panose="020B0604030504040204" pitchFamily="34" charset="0"/>
            </a:endParaRPr>
          </a:p>
          <a:p>
            <a:pPr algn="just"/>
            <a:endParaRPr lang="es-MX" sz="2000" dirty="0">
              <a:latin typeface="Verdana" panose="020B0604030504040204" pitchFamily="34" charset="0"/>
              <a:ea typeface="Verdana" panose="020B0604030504040204" pitchFamily="34" charset="0"/>
            </a:endParaRPr>
          </a:p>
          <a:p>
            <a:pPr algn="just"/>
            <a:endParaRPr lang="es-MX"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37103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907" y="218364"/>
            <a:ext cx="8553945" cy="523220"/>
          </a:xfrm>
          <a:prstGeom prst="rect">
            <a:avLst/>
          </a:prstGeom>
          <a:noFill/>
        </p:spPr>
        <p:txBody>
          <a:bodyPr wrap="none" rtlCol="0">
            <a:spAutoFit/>
          </a:bodyPr>
          <a:lstStyle/>
          <a:p>
            <a:r>
              <a:rPr lang="es-MX" sz="2800" b="1" dirty="0" smtClean="0">
                <a:solidFill>
                  <a:srgbClr val="002060"/>
                </a:solidFill>
                <a:latin typeface="Verdana" panose="020B0604030504040204" pitchFamily="34" charset="0"/>
                <a:ea typeface="Verdana" panose="020B0604030504040204" pitchFamily="34" charset="0"/>
              </a:rPr>
              <a:t>Análisis                                                     0</a:t>
            </a:r>
            <a:endParaRPr lang="es-MX" sz="2800" b="1" dirty="0">
              <a:solidFill>
                <a:srgbClr val="002060"/>
              </a:solidFill>
              <a:latin typeface="Verdana" panose="020B0604030504040204" pitchFamily="34" charset="0"/>
              <a:ea typeface="Verdana" panose="020B060403050404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12" y="1252088"/>
            <a:ext cx="11750722" cy="5618593"/>
          </a:xfrm>
          <a:prstGeom prst="rect">
            <a:avLst/>
          </a:prstGeom>
        </p:spPr>
      </p:pic>
    </p:spTree>
    <p:extLst>
      <p:ext uri="{BB962C8B-B14F-4D97-AF65-F5344CB8AC3E}">
        <p14:creationId xmlns:p14="http://schemas.microsoft.com/office/powerpoint/2010/main" val="78015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TotalTime>
  <Words>887</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Tahoma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Valverde Martinez Carlos</dc:creator>
  <cp:lastModifiedBy>Valverde Martinez Carlos</cp:lastModifiedBy>
  <cp:revision>62</cp:revision>
  <dcterms:created xsi:type="dcterms:W3CDTF">2021-02-13T17:13:20Z</dcterms:created>
  <dcterms:modified xsi:type="dcterms:W3CDTF">2021-02-16T01:27:39Z</dcterms:modified>
</cp:coreProperties>
</file>