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Bold" charset="1" panose="00000000000000000000"/>
      <p:regular r:id="rId18"/>
    </p:embeddedFont>
    <p:embeddedFont>
      <p:font typeface="DM San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 Id="rId4" Target="../media/image3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png" Type="http://schemas.openxmlformats.org/officeDocument/2006/relationships/image"/><Relationship Id="rId4" Target="../media/image4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688802" y="4199505"/>
            <a:ext cx="10910396" cy="1657920"/>
          </a:xfrm>
          <a:prstGeom prst="rect">
            <a:avLst/>
          </a:prstGeom>
        </p:spPr>
        <p:txBody>
          <a:bodyPr anchor="t" rtlCol="false" tIns="0" lIns="0" bIns="0" rIns="0">
            <a:spAutoFit/>
          </a:bodyPr>
          <a:lstStyle/>
          <a:p>
            <a:pPr algn="ctr">
              <a:lnSpc>
                <a:spcPts val="12218"/>
              </a:lnSpc>
            </a:pPr>
            <a:r>
              <a:rPr lang="en-US" b="true" sz="12998">
                <a:solidFill>
                  <a:srgbClr val="000000"/>
                </a:solidFill>
                <a:latin typeface="DM Sans Bold"/>
                <a:ea typeface="DM Sans Bold"/>
                <a:cs typeface="DM Sans Bold"/>
                <a:sym typeface="DM Sans Bold"/>
              </a:rPr>
              <a:t>Chatbot</a:t>
            </a:r>
          </a:p>
        </p:txBody>
      </p:sp>
      <p:sp>
        <p:nvSpPr>
          <p:cNvPr name="TextBox 17" id="17"/>
          <p:cNvSpPr txBox="true"/>
          <p:nvPr/>
        </p:nvSpPr>
        <p:spPr>
          <a:xfrm rot="0">
            <a:off x="4914102" y="6624033"/>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Ynov compus maroc - M1</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3688802" y="8063263"/>
            <a:ext cx="10910396" cy="513080"/>
          </a:xfrm>
          <a:prstGeom prst="rect">
            <a:avLst/>
          </a:prstGeom>
        </p:spPr>
        <p:txBody>
          <a:bodyPr anchor="t" rtlCol="false" tIns="0" lIns="0" bIns="0" rIns="0">
            <a:spAutoFit/>
          </a:bodyPr>
          <a:lstStyle/>
          <a:p>
            <a:pPr algn="ctr">
              <a:lnSpc>
                <a:spcPts val="3759"/>
              </a:lnSpc>
            </a:pPr>
            <a:r>
              <a:rPr lang="en-US" b="true" sz="3999">
                <a:solidFill>
                  <a:srgbClr val="000000"/>
                </a:solidFill>
                <a:latin typeface="DM Sans Bold"/>
                <a:ea typeface="DM Sans Bold"/>
                <a:cs typeface="DM Sans Bold"/>
                <a:sym typeface="DM Sans Bold"/>
              </a:rPr>
              <a:t>Elmehdi KACHOUR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1199813" y="2396490"/>
            <a:ext cx="4581138" cy="6233073"/>
          </a:xfrm>
          <a:custGeom>
            <a:avLst/>
            <a:gdLst/>
            <a:ahLst/>
            <a:cxnLst/>
            <a:rect r="r" b="b" t="t" l="l"/>
            <a:pathLst>
              <a:path h="6233073" w="4581138">
                <a:moveTo>
                  <a:pt x="0" y="0"/>
                </a:moveTo>
                <a:lnTo>
                  <a:pt x="4581138" y="0"/>
                </a:lnTo>
                <a:lnTo>
                  <a:pt x="4581138" y="6233073"/>
                </a:lnTo>
                <a:lnTo>
                  <a:pt x="0" y="6233073"/>
                </a:lnTo>
                <a:lnTo>
                  <a:pt x="0" y="0"/>
                </a:lnTo>
                <a:close/>
              </a:path>
            </a:pathLst>
          </a:custGeom>
          <a:blipFill>
            <a:blip r:embed="rId2"/>
            <a:stretch>
              <a:fillRect l="0" t="0" r="0" b="0"/>
            </a:stretch>
          </a:blipFill>
        </p:spPr>
      </p:sp>
      <p:sp>
        <p:nvSpPr>
          <p:cNvPr name="TextBox 3" id="3"/>
          <p:cNvSpPr txBox="true"/>
          <p:nvPr/>
        </p:nvSpPr>
        <p:spPr>
          <a:xfrm rot="0">
            <a:off x="1504950" y="1219200"/>
            <a:ext cx="875116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DeepSeek</a:t>
            </a:r>
          </a:p>
        </p:txBody>
      </p:sp>
      <p:sp>
        <p:nvSpPr>
          <p:cNvPr name="TextBox 4" id="4"/>
          <p:cNvSpPr txBox="true"/>
          <p:nvPr/>
        </p:nvSpPr>
        <p:spPr>
          <a:xfrm rot="0">
            <a:off x="1028700" y="3230385"/>
            <a:ext cx="7707571" cy="4991100"/>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ea typeface="DM Sans"/>
                <a:cs typeface="DM Sans"/>
                <a:sym typeface="DM Sans"/>
              </a:rPr>
              <a:t>DeepSeek is a Chinese AI startup that's been making waves in the tech world with its innovative and cost-effective AI models. Founded in 2023 by Liang Wenfeng, DeepSeek has developed models that rival those of major U.S. companies like OpenAI and Google, but at a fraction of the cost. For instance, their R1 model was trained for under $6 million, significantly less than the hundreds of millions spent by U.S. firms.</a:t>
            </a:r>
          </a:p>
          <a:p>
            <a:pPr algn="l">
              <a:lnSpc>
                <a:spcPts val="2699"/>
              </a:lnSpc>
            </a:pPr>
          </a:p>
          <a:p>
            <a:pPr algn="l" marL="0" indent="0" lvl="0">
              <a:lnSpc>
                <a:spcPts val="2699"/>
              </a:lnSpc>
              <a:spcBef>
                <a:spcPct val="0"/>
              </a:spcBef>
            </a:pPr>
            <a:r>
              <a:rPr lang="en-US" sz="1999" spc="119">
                <a:solidFill>
                  <a:srgbClr val="000000"/>
                </a:solidFill>
                <a:latin typeface="DM Sans"/>
                <a:ea typeface="DM Sans"/>
                <a:cs typeface="DM Sans"/>
                <a:sym typeface="DM Sans"/>
              </a:rPr>
              <a:t>DeepSeek's open-source approach has democratized access to advanced AI technology, allowing developers and businesses to integrate their models into various applications without the hefty price tag. This strategy has prompted major tech companies to reassess their AI development and infrastructure investments.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659015" y="2898168"/>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Conclusion</a:t>
            </a:r>
          </a:p>
        </p:txBody>
      </p:sp>
      <p:sp>
        <p:nvSpPr>
          <p:cNvPr name="TextBox 5" id="5"/>
          <p:cNvSpPr txBox="true"/>
          <p:nvPr/>
        </p:nvSpPr>
        <p:spPr>
          <a:xfrm rot="0">
            <a:off x="8659015" y="4807557"/>
            <a:ext cx="7707571" cy="4324350"/>
          </a:xfrm>
          <a:prstGeom prst="rect">
            <a:avLst/>
          </a:prstGeom>
        </p:spPr>
        <p:txBody>
          <a:bodyPr anchor="t" rtlCol="false" tIns="0" lIns="0" bIns="0" rIns="0">
            <a:spAutoFit/>
          </a:bodyPr>
          <a:lstStyle/>
          <a:p>
            <a:pPr algn="l">
              <a:lnSpc>
                <a:spcPts val="2699"/>
              </a:lnSpc>
            </a:pPr>
            <a:r>
              <a:rPr lang="en-US" sz="1999" spc="119">
                <a:solidFill>
                  <a:srgbClr val="000000"/>
                </a:solidFill>
                <a:latin typeface="DM Sans"/>
                <a:ea typeface="DM Sans"/>
                <a:cs typeface="DM Sans"/>
                <a:sym typeface="DM Sans"/>
              </a:rPr>
              <a:t>Ces trois projets de chatbots démontrent notre capacité à combiner innovation et pédagogie, en développant des solutions interactives adaptées aux besoins des étudiants et des candidats. Que ce soit pour fournir des informations sur le campus, aider à l'apprentissage des matières techniques, ou offrir une expérience plus intelligente grâce à l'IA, ces chatbots ont un potentiel réel pour améliorer l'interaction et la qualité de l'accompagnement au sein de l'école. L'évolution continue de ces projets mettra en évidence la manière dont l'intelligence artificielle peut transformer l'éducation et la gestion des informations.</a:t>
            </a:r>
          </a:p>
          <a:p>
            <a:pPr algn="l" marL="0" indent="0" lvl="0">
              <a:lnSpc>
                <a:spcPts val="269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4499469"/>
            <a:ext cx="10910396" cy="1754786"/>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Merci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4950" y="2371486"/>
            <a:ext cx="7848753" cy="67017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Évolution d’un chatbot : De la simplicité à l’intelligence artificielle</a:t>
            </a:r>
          </a:p>
        </p:txBody>
      </p:sp>
      <p:sp>
        <p:nvSpPr>
          <p:cNvPr name="Freeform 4" id="4"/>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8" id="8"/>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504950" y="3356268"/>
            <a:ext cx="7025086" cy="1779021"/>
          </a:xfrm>
          <a:prstGeom prst="rect">
            <a:avLst/>
          </a:prstGeom>
        </p:spPr>
        <p:txBody>
          <a:bodyPr anchor="t" rtlCol="false" tIns="0" lIns="0" bIns="0" rIns="0">
            <a:spAutoFit/>
          </a:bodyPr>
          <a:lstStyle/>
          <a:p>
            <a:pPr algn="l">
              <a:lnSpc>
                <a:spcPts val="6887"/>
              </a:lnSpc>
            </a:pPr>
            <a:r>
              <a:rPr lang="en-US" sz="7100" b="true">
                <a:solidFill>
                  <a:srgbClr val="000000"/>
                </a:solidFill>
                <a:latin typeface="DM Sans Bold"/>
                <a:ea typeface="DM Sans Bold"/>
                <a:cs typeface="DM Sans Bold"/>
                <a:sym typeface="DM Sans Bold"/>
              </a:rPr>
              <a:t>Introduction : les trois projets.</a:t>
            </a:r>
          </a:p>
        </p:txBody>
      </p:sp>
      <p:grpSp>
        <p:nvGrpSpPr>
          <p:cNvPr name="Group 3" id="3"/>
          <p:cNvGrpSpPr/>
          <p:nvPr/>
        </p:nvGrpSpPr>
        <p:grpSpPr>
          <a:xfrm rot="0">
            <a:off x="9975489" y="1170261"/>
            <a:ext cx="6998061" cy="2561528"/>
            <a:chOff x="0" y="0"/>
            <a:chExt cx="2342659" cy="857492"/>
          </a:xfrm>
        </p:grpSpPr>
        <p:sp>
          <p:nvSpPr>
            <p:cNvPr name="Freeform 4" id="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5" id="5"/>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7" id="7"/>
          <p:cNvGrpSpPr/>
          <p:nvPr/>
        </p:nvGrpSpPr>
        <p:grpSpPr>
          <a:xfrm rot="0">
            <a:off x="9975489" y="3862348"/>
            <a:ext cx="6998061" cy="2561528"/>
            <a:chOff x="0" y="0"/>
            <a:chExt cx="2342659" cy="857492"/>
          </a:xfrm>
        </p:grpSpPr>
        <p:sp>
          <p:nvSpPr>
            <p:cNvPr name="Freeform 8" id="8"/>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9" id="9"/>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0" id="10"/>
          <p:cNvGrpSpPr/>
          <p:nvPr/>
        </p:nvGrpSpPr>
        <p:grpSpPr>
          <a:xfrm rot="0">
            <a:off x="9975489" y="6557226"/>
            <a:ext cx="6998061" cy="2561528"/>
            <a:chOff x="0" y="0"/>
            <a:chExt cx="2342659" cy="857492"/>
          </a:xfrm>
        </p:grpSpPr>
        <p:sp>
          <p:nvSpPr>
            <p:cNvPr name="Freeform 11" id="11"/>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2" id="12"/>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3" id="13"/>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4" id="14"/>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5" id="15"/>
          <p:cNvSpPr txBox="true"/>
          <p:nvPr/>
        </p:nvSpPr>
        <p:spPr>
          <a:xfrm rot="0">
            <a:off x="12218908" y="1833801"/>
            <a:ext cx="4132127" cy="1183005"/>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000000"/>
                </a:solidFill>
                <a:latin typeface="DM Sans"/>
                <a:ea typeface="DM Sans"/>
                <a:cs typeface="DM Sans"/>
                <a:sym typeface="DM Sans"/>
              </a:rPr>
              <a:t>Chatbot pour le site web de Maroc Ynov Campus. Le chatbot fournira des réponses aux questions fréquemment posées par les candidats concernant les filières, les modules et les informations sur le campus.</a:t>
            </a:r>
          </a:p>
        </p:txBody>
      </p:sp>
      <p:sp>
        <p:nvSpPr>
          <p:cNvPr name="TextBox 16" id="16"/>
          <p:cNvSpPr txBox="true"/>
          <p:nvPr/>
        </p:nvSpPr>
        <p:spPr>
          <a:xfrm rot="0">
            <a:off x="12218908" y="4424417"/>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000000"/>
                </a:solidFill>
                <a:latin typeface="DM Sans"/>
                <a:ea typeface="DM Sans"/>
                <a:cs typeface="DM Sans"/>
                <a:sym typeface="DM Sans"/>
              </a:rPr>
              <a:t>Chatbot éducatif destiné aux étudiants de 1ère année. Ce chatbot aura pour objectif de mettre à niveau les connaissances des étudiants dans les matières enseignées à l'école Ynov Campus (Algorithmique, programmation, langage Go, Python, Java, infra, sécurité, bases de données).</a:t>
            </a:r>
          </a:p>
        </p:txBody>
      </p:sp>
      <p:sp>
        <p:nvSpPr>
          <p:cNvPr name="TextBox 17" id="17"/>
          <p:cNvSpPr txBox="true"/>
          <p:nvPr/>
        </p:nvSpPr>
        <p:spPr>
          <a:xfrm rot="0">
            <a:off x="12218908" y="7117899"/>
            <a:ext cx="4132127" cy="1421130"/>
          </a:xfrm>
          <a:prstGeom prst="rect">
            <a:avLst/>
          </a:prstGeom>
        </p:spPr>
        <p:txBody>
          <a:bodyPr anchor="t" rtlCol="false" tIns="0" lIns="0" bIns="0" rIns="0">
            <a:spAutoFit/>
          </a:bodyPr>
          <a:lstStyle/>
          <a:p>
            <a:pPr algn="just" marL="0" indent="0" lvl="0">
              <a:lnSpc>
                <a:spcPts val="1890"/>
              </a:lnSpc>
              <a:spcBef>
                <a:spcPct val="0"/>
              </a:spcBef>
            </a:pPr>
            <a:r>
              <a:rPr lang="en-US" sz="1400" spc="22">
                <a:solidFill>
                  <a:srgbClr val="000000"/>
                </a:solidFill>
                <a:latin typeface="DM Sans"/>
                <a:ea typeface="DM Sans"/>
                <a:cs typeface="DM Sans"/>
                <a:sym typeface="DM Sans"/>
              </a:rPr>
              <a:t>chatbot intelligent V1 (V3). Ce projet consiste à préparer une base de données annotée pour entraîner le chatbot, avec une structure de base de données comprenant : id, question (Q), et réponse (R). L'IA s'entraînera sur cette base pour améliorer ses réponses au fil des interactions.</a:t>
            </a:r>
          </a:p>
        </p:txBody>
      </p:sp>
      <p:sp>
        <p:nvSpPr>
          <p:cNvPr name="Freeform 18" id="18"/>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0" id="2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1" id="21"/>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2622344" y="3780669"/>
            <a:ext cx="3077834" cy="3106071"/>
          </a:xfrm>
          <a:custGeom>
            <a:avLst/>
            <a:gdLst/>
            <a:ahLst/>
            <a:cxnLst/>
            <a:rect r="r" b="b" t="t" l="l"/>
            <a:pathLst>
              <a:path h="3106071" w="3077834">
                <a:moveTo>
                  <a:pt x="0" y="0"/>
                </a:moveTo>
                <a:lnTo>
                  <a:pt x="3077834" y="0"/>
                </a:lnTo>
                <a:lnTo>
                  <a:pt x="3077834" y="3106072"/>
                </a:lnTo>
                <a:lnTo>
                  <a:pt x="0" y="31060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3192054" y="3974703"/>
            <a:ext cx="4356306" cy="4774034"/>
          </a:xfrm>
          <a:custGeom>
            <a:avLst/>
            <a:gdLst/>
            <a:ahLst/>
            <a:cxnLst/>
            <a:rect r="r" b="b" t="t" l="l"/>
            <a:pathLst>
              <a:path h="4774034" w="4356306">
                <a:moveTo>
                  <a:pt x="0" y="0"/>
                </a:moveTo>
                <a:lnTo>
                  <a:pt x="4356306" y="0"/>
                </a:lnTo>
                <a:lnTo>
                  <a:pt x="4356306" y="4774034"/>
                </a:lnTo>
                <a:lnTo>
                  <a:pt x="0" y="4774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771650"/>
            <a:ext cx="14331782"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 Chatbot Basique - v1</a:t>
            </a:r>
          </a:p>
        </p:txBody>
      </p:sp>
      <p:sp>
        <p:nvSpPr>
          <p:cNvPr name="TextBox 5" id="5"/>
          <p:cNvSpPr txBox="true"/>
          <p:nvPr/>
        </p:nvSpPr>
        <p:spPr>
          <a:xfrm rot="0">
            <a:off x="1504950" y="3752094"/>
            <a:ext cx="8421946" cy="1657350"/>
          </a:xfrm>
          <a:prstGeom prst="rect">
            <a:avLst/>
          </a:prstGeom>
        </p:spPr>
        <p:txBody>
          <a:bodyPr anchor="t" rtlCol="false" tIns="0" lIns="0" bIns="0" rIns="0">
            <a:spAutoFit/>
          </a:bodyPr>
          <a:lstStyle/>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Réponses à un ensemble prédéfini de questions simples comme « Salut », « Comment ça va ? », etc.</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Pas de logique dynamique, le chatbot répond uniquement aux questions incluses dans les listes d'entrées.</a:t>
            </a:r>
          </a:p>
          <a:p>
            <a:pPr algn="l" marL="0" indent="0" lvl="0">
              <a:lnSpc>
                <a:spcPts val="2699"/>
              </a:lnSpc>
              <a:spcBef>
                <a:spcPct val="0"/>
              </a:spcBef>
            </a:pPr>
          </a:p>
        </p:txBody>
      </p:sp>
      <p:sp>
        <p:nvSpPr>
          <p:cNvPr name="TextBox 6" id="6"/>
          <p:cNvSpPr txBox="true"/>
          <p:nvPr/>
        </p:nvSpPr>
        <p:spPr>
          <a:xfrm rot="0">
            <a:off x="1504950" y="5615166"/>
            <a:ext cx="8421946" cy="323850"/>
          </a:xfrm>
          <a:prstGeom prst="rect">
            <a:avLst/>
          </a:prstGeom>
        </p:spPr>
        <p:txBody>
          <a:bodyPr anchor="t" rtlCol="false" tIns="0" lIns="0" bIns="0" rIns="0">
            <a:spAutoFit/>
          </a:bodyPr>
          <a:lstStyle/>
          <a:p>
            <a:pPr algn="l" marL="0" indent="0" lvl="0">
              <a:lnSpc>
                <a:spcPts val="2699"/>
              </a:lnSpc>
              <a:spcBef>
                <a:spcPct val="0"/>
              </a:spcBef>
            </a:pPr>
            <a:r>
              <a:rPr lang="en-US" b="true" sz="1999" spc="119">
                <a:solidFill>
                  <a:srgbClr val="000000"/>
                </a:solidFill>
                <a:latin typeface="DM Sans Bold"/>
                <a:ea typeface="DM Sans Bold"/>
                <a:cs typeface="DM Sans Bold"/>
                <a:sym typeface="DM Sans Bold"/>
              </a:rPr>
              <a:t>Technologies utilisées</a:t>
            </a:r>
          </a:p>
        </p:txBody>
      </p:sp>
      <p:sp>
        <p:nvSpPr>
          <p:cNvPr name="TextBox 7" id="7"/>
          <p:cNvSpPr txBox="true"/>
          <p:nvPr/>
        </p:nvSpPr>
        <p:spPr>
          <a:xfrm rot="0">
            <a:off x="1504950" y="6031949"/>
            <a:ext cx="8421946" cy="990600"/>
          </a:xfrm>
          <a:prstGeom prst="rect">
            <a:avLst/>
          </a:prstGeom>
        </p:spPr>
        <p:txBody>
          <a:bodyPr anchor="t" rtlCol="false" tIns="0" lIns="0" bIns="0" rIns="0">
            <a:spAutoFit/>
          </a:bodyPr>
          <a:lstStyle/>
          <a:p>
            <a:pPr algn="l" marL="431799" indent="-215899" lvl="1">
              <a:lnSpc>
                <a:spcPts val="2699"/>
              </a:lnSpc>
              <a:buFont typeface="Arial"/>
              <a:buChar char="•"/>
            </a:pPr>
            <a:r>
              <a:rPr lang="en-US" sz="1999" spc="119">
                <a:solidFill>
                  <a:srgbClr val="000000"/>
                </a:solidFill>
                <a:latin typeface="DM Sans"/>
                <a:ea typeface="DM Sans"/>
                <a:cs typeface="DM Sans"/>
                <a:sym typeface="DM Sans"/>
              </a:rPr>
              <a:t>AlpineJS</a:t>
            </a:r>
          </a:p>
          <a:p>
            <a:pPr algn="l" marL="431799" indent="-215899" lvl="1">
              <a:lnSpc>
                <a:spcPts val="2699"/>
              </a:lnSpc>
              <a:buFont typeface="Arial"/>
              <a:buChar char="•"/>
            </a:pPr>
            <a:r>
              <a:rPr lang="en-US" sz="1999" spc="119">
                <a:solidFill>
                  <a:srgbClr val="000000"/>
                </a:solidFill>
                <a:latin typeface="DM Sans"/>
                <a:ea typeface="DM Sans"/>
                <a:cs typeface="DM Sans"/>
                <a:sym typeface="DM Sans"/>
              </a:rPr>
              <a:t>Tailwind CSS</a:t>
            </a:r>
          </a:p>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JavaScript basique</a:t>
            </a:r>
          </a:p>
        </p:txBody>
      </p:sp>
      <p:sp>
        <p:nvSpPr>
          <p:cNvPr name="Freeform 8" id="8"/>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TextBox 13" id="13"/>
          <p:cNvSpPr txBox="true"/>
          <p:nvPr/>
        </p:nvSpPr>
        <p:spPr>
          <a:xfrm rot="0">
            <a:off x="1504950" y="3332994"/>
            <a:ext cx="8421946" cy="323850"/>
          </a:xfrm>
          <a:prstGeom prst="rect">
            <a:avLst/>
          </a:prstGeom>
        </p:spPr>
        <p:txBody>
          <a:bodyPr anchor="t" rtlCol="false" tIns="0" lIns="0" bIns="0" rIns="0">
            <a:spAutoFit/>
          </a:bodyPr>
          <a:lstStyle/>
          <a:p>
            <a:pPr algn="l" marL="0" indent="0" lvl="0">
              <a:lnSpc>
                <a:spcPts val="2699"/>
              </a:lnSpc>
              <a:spcBef>
                <a:spcPct val="0"/>
              </a:spcBef>
            </a:pPr>
            <a:r>
              <a:rPr lang="en-US" b="true" sz="1999" spc="119">
                <a:solidFill>
                  <a:srgbClr val="000000"/>
                </a:solidFill>
                <a:latin typeface="DM Sans Bold"/>
                <a:ea typeface="DM Sans Bold"/>
                <a:cs typeface="DM Sans Bold"/>
                <a:sym typeface="DM Sans Bold"/>
              </a:rPr>
              <a:t>Fonctionnalité principale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746375"/>
            <a:ext cx="11379453" cy="7311298"/>
          </a:xfrm>
          <a:custGeom>
            <a:avLst/>
            <a:gdLst/>
            <a:ahLst/>
            <a:cxnLst/>
            <a:rect r="r" b="b" t="t" l="l"/>
            <a:pathLst>
              <a:path h="7311298" w="11379453">
                <a:moveTo>
                  <a:pt x="0" y="0"/>
                </a:moveTo>
                <a:lnTo>
                  <a:pt x="11379453" y="0"/>
                </a:lnTo>
                <a:lnTo>
                  <a:pt x="11379453" y="7311298"/>
                </a:lnTo>
                <a:lnTo>
                  <a:pt x="0" y="7311298"/>
                </a:lnTo>
                <a:lnTo>
                  <a:pt x="0" y="0"/>
                </a:lnTo>
                <a:close/>
              </a:path>
            </a:pathLst>
          </a:custGeom>
          <a:blipFill>
            <a:blip r:embed="rId2"/>
            <a:stretch>
              <a:fillRect l="0" t="0" r="0" b="0"/>
            </a:stretch>
          </a:blipFill>
        </p:spPr>
      </p:sp>
      <p:sp>
        <p:nvSpPr>
          <p:cNvPr name="Freeform 3" id="3"/>
          <p:cNvSpPr/>
          <p:nvPr/>
        </p:nvSpPr>
        <p:spPr>
          <a:xfrm flipH="false" flipV="false" rot="0">
            <a:off x="12711658" y="3117998"/>
            <a:ext cx="4801913" cy="6568052"/>
          </a:xfrm>
          <a:custGeom>
            <a:avLst/>
            <a:gdLst/>
            <a:ahLst/>
            <a:cxnLst/>
            <a:rect r="r" b="b" t="t" l="l"/>
            <a:pathLst>
              <a:path h="6568052" w="4801913">
                <a:moveTo>
                  <a:pt x="0" y="0"/>
                </a:moveTo>
                <a:lnTo>
                  <a:pt x="4801913" y="0"/>
                </a:lnTo>
                <a:lnTo>
                  <a:pt x="4801913" y="6568052"/>
                </a:lnTo>
                <a:lnTo>
                  <a:pt x="0" y="6568052"/>
                </a:lnTo>
                <a:lnTo>
                  <a:pt x="0" y="0"/>
                </a:lnTo>
                <a:close/>
              </a:path>
            </a:pathLst>
          </a:custGeom>
          <a:blipFill>
            <a:blip r:embed="rId3"/>
            <a:stretch>
              <a:fillRect l="0" t="0" r="0" b="0"/>
            </a:stretch>
          </a:blipFill>
        </p:spPr>
      </p:sp>
      <p:sp>
        <p:nvSpPr>
          <p:cNvPr name="TextBox 4" id="4"/>
          <p:cNvSpPr txBox="true"/>
          <p:nvPr/>
        </p:nvSpPr>
        <p:spPr>
          <a:xfrm rot="0">
            <a:off x="1028700" y="1304925"/>
            <a:ext cx="14331782"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 Chatbot Basique - v1</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2622344" y="3780669"/>
            <a:ext cx="3077834" cy="3106071"/>
          </a:xfrm>
          <a:custGeom>
            <a:avLst/>
            <a:gdLst/>
            <a:ahLst/>
            <a:cxnLst/>
            <a:rect r="r" b="b" t="t" l="l"/>
            <a:pathLst>
              <a:path h="3106071" w="3077834">
                <a:moveTo>
                  <a:pt x="0" y="0"/>
                </a:moveTo>
                <a:lnTo>
                  <a:pt x="3077834" y="0"/>
                </a:lnTo>
                <a:lnTo>
                  <a:pt x="3077834" y="3106072"/>
                </a:lnTo>
                <a:lnTo>
                  <a:pt x="0" y="31060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3192054" y="3974703"/>
            <a:ext cx="4356306" cy="4774034"/>
          </a:xfrm>
          <a:custGeom>
            <a:avLst/>
            <a:gdLst/>
            <a:ahLst/>
            <a:cxnLst/>
            <a:rect r="r" b="b" t="t" l="l"/>
            <a:pathLst>
              <a:path h="4774034" w="4356306">
                <a:moveTo>
                  <a:pt x="0" y="0"/>
                </a:moveTo>
                <a:lnTo>
                  <a:pt x="4356306" y="0"/>
                </a:lnTo>
                <a:lnTo>
                  <a:pt x="4356306" y="4774034"/>
                </a:lnTo>
                <a:lnTo>
                  <a:pt x="0" y="4774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219200"/>
            <a:ext cx="14331782"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Chatbot Éducatif pour les Étudiants 1ère Année - v2</a:t>
            </a:r>
          </a:p>
        </p:txBody>
      </p:sp>
      <p:sp>
        <p:nvSpPr>
          <p:cNvPr name="TextBox 5" id="5"/>
          <p:cNvSpPr txBox="true"/>
          <p:nvPr/>
        </p:nvSpPr>
        <p:spPr>
          <a:xfrm rot="0">
            <a:off x="1504950" y="4296677"/>
            <a:ext cx="8421946" cy="1323975"/>
          </a:xfrm>
          <a:prstGeom prst="rect">
            <a:avLst/>
          </a:prstGeom>
        </p:spPr>
        <p:txBody>
          <a:bodyPr anchor="t" rtlCol="false" tIns="0" lIns="0" bIns="0" rIns="0">
            <a:spAutoFit/>
          </a:bodyPr>
          <a:lstStyle/>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Le chatbot aide les étudiants en répondant à des questions liées aux matières enseignées comme l'algorithmique, la programmation (Go, Python, Java), les bases de données, l'infrastructure, et la sécurité.</a:t>
            </a:r>
          </a:p>
        </p:txBody>
      </p:sp>
      <p:sp>
        <p:nvSpPr>
          <p:cNvPr name="TextBox 6" id="6"/>
          <p:cNvSpPr txBox="true"/>
          <p:nvPr/>
        </p:nvSpPr>
        <p:spPr>
          <a:xfrm rot="0">
            <a:off x="1504950" y="7012299"/>
            <a:ext cx="8421946" cy="323850"/>
          </a:xfrm>
          <a:prstGeom prst="rect">
            <a:avLst/>
          </a:prstGeom>
        </p:spPr>
        <p:txBody>
          <a:bodyPr anchor="t" rtlCol="false" tIns="0" lIns="0" bIns="0" rIns="0">
            <a:spAutoFit/>
          </a:bodyPr>
          <a:lstStyle/>
          <a:p>
            <a:pPr algn="l" marL="0" indent="0" lvl="0">
              <a:lnSpc>
                <a:spcPts val="2699"/>
              </a:lnSpc>
              <a:spcBef>
                <a:spcPct val="0"/>
              </a:spcBef>
            </a:pPr>
            <a:r>
              <a:rPr lang="en-US" b="true" sz="1999" spc="119">
                <a:solidFill>
                  <a:srgbClr val="000000"/>
                </a:solidFill>
                <a:latin typeface="DM Sans Bold"/>
                <a:ea typeface="DM Sans Bold"/>
                <a:cs typeface="DM Sans Bold"/>
                <a:sym typeface="DM Sans Bold"/>
              </a:rPr>
              <a:t>Technologies utilisées</a:t>
            </a:r>
          </a:p>
        </p:txBody>
      </p:sp>
      <p:sp>
        <p:nvSpPr>
          <p:cNvPr name="TextBox 7" id="7"/>
          <p:cNvSpPr txBox="true"/>
          <p:nvPr/>
        </p:nvSpPr>
        <p:spPr>
          <a:xfrm rot="0">
            <a:off x="1504950" y="7429081"/>
            <a:ext cx="8421946" cy="990600"/>
          </a:xfrm>
          <a:prstGeom prst="rect">
            <a:avLst/>
          </a:prstGeom>
        </p:spPr>
        <p:txBody>
          <a:bodyPr anchor="t" rtlCol="false" tIns="0" lIns="0" bIns="0" rIns="0">
            <a:spAutoFit/>
          </a:bodyPr>
          <a:lstStyle/>
          <a:p>
            <a:pPr algn="l" marL="431799" indent="-215899" lvl="1">
              <a:lnSpc>
                <a:spcPts val="2699"/>
              </a:lnSpc>
              <a:buFont typeface="Arial"/>
              <a:buChar char="•"/>
            </a:pPr>
            <a:r>
              <a:rPr lang="en-US" sz="1999" spc="119">
                <a:solidFill>
                  <a:srgbClr val="000000"/>
                </a:solidFill>
                <a:latin typeface="DM Sans"/>
                <a:ea typeface="DM Sans"/>
                <a:cs typeface="DM Sans"/>
                <a:sym typeface="DM Sans"/>
              </a:rPr>
              <a:t>AlpineJS</a:t>
            </a:r>
          </a:p>
          <a:p>
            <a:pPr algn="l" marL="431799" indent="-215899" lvl="1">
              <a:lnSpc>
                <a:spcPts val="2699"/>
              </a:lnSpc>
              <a:buFont typeface="Arial"/>
              <a:buChar char="•"/>
            </a:pPr>
            <a:r>
              <a:rPr lang="en-US" sz="1999" spc="119">
                <a:solidFill>
                  <a:srgbClr val="000000"/>
                </a:solidFill>
                <a:latin typeface="DM Sans"/>
                <a:ea typeface="DM Sans"/>
                <a:cs typeface="DM Sans"/>
                <a:sym typeface="DM Sans"/>
              </a:rPr>
              <a:t>Tailwind CSS</a:t>
            </a:r>
          </a:p>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JavaScript</a:t>
            </a:r>
          </a:p>
        </p:txBody>
      </p:sp>
      <p:sp>
        <p:nvSpPr>
          <p:cNvPr name="Freeform 8" id="8"/>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TextBox 13" id="13"/>
          <p:cNvSpPr txBox="true"/>
          <p:nvPr/>
        </p:nvSpPr>
        <p:spPr>
          <a:xfrm rot="0">
            <a:off x="1504950" y="3877577"/>
            <a:ext cx="8421946" cy="323850"/>
          </a:xfrm>
          <a:prstGeom prst="rect">
            <a:avLst/>
          </a:prstGeom>
        </p:spPr>
        <p:txBody>
          <a:bodyPr anchor="t" rtlCol="false" tIns="0" lIns="0" bIns="0" rIns="0">
            <a:spAutoFit/>
          </a:bodyPr>
          <a:lstStyle/>
          <a:p>
            <a:pPr algn="l" marL="0" indent="0" lvl="0">
              <a:lnSpc>
                <a:spcPts val="2699"/>
              </a:lnSpc>
              <a:spcBef>
                <a:spcPct val="0"/>
              </a:spcBef>
            </a:pPr>
            <a:r>
              <a:rPr lang="en-US" b="true" sz="1999" spc="119">
                <a:solidFill>
                  <a:srgbClr val="000000"/>
                </a:solidFill>
                <a:latin typeface="DM Sans Bold"/>
                <a:ea typeface="DM Sans Bold"/>
                <a:cs typeface="DM Sans Bold"/>
                <a:sym typeface="DM Sans Bold"/>
              </a:rPr>
              <a:t>Fonctionnalité principale</a:t>
            </a:r>
          </a:p>
        </p:txBody>
      </p:sp>
      <p:sp>
        <p:nvSpPr>
          <p:cNvPr name="TextBox 14" id="14"/>
          <p:cNvSpPr txBox="true"/>
          <p:nvPr/>
        </p:nvSpPr>
        <p:spPr>
          <a:xfrm rot="0">
            <a:off x="1504950" y="5993124"/>
            <a:ext cx="8421946" cy="657225"/>
          </a:xfrm>
          <a:prstGeom prst="rect">
            <a:avLst/>
          </a:prstGeom>
        </p:spPr>
        <p:txBody>
          <a:bodyPr anchor="t" rtlCol="false" tIns="0" lIns="0" bIns="0" rIns="0">
            <a:spAutoFit/>
          </a:bodyPr>
          <a:lstStyle/>
          <a:p>
            <a:pPr algn="l">
              <a:lnSpc>
                <a:spcPts val="2699"/>
              </a:lnSpc>
              <a:spcBef>
                <a:spcPct val="0"/>
              </a:spcBef>
            </a:pPr>
            <a:r>
              <a:rPr lang="en-US" b="true" sz="1999" spc="119">
                <a:solidFill>
                  <a:srgbClr val="000000"/>
                </a:solidFill>
                <a:latin typeface="DM Sans Bold"/>
                <a:ea typeface="DM Sans Bold"/>
                <a:cs typeface="DM Sans Bold"/>
                <a:sym typeface="DM Sans Bold"/>
              </a:rPr>
              <a:t>But :</a:t>
            </a:r>
            <a:r>
              <a:rPr lang="en-US" sz="1999" spc="119">
                <a:solidFill>
                  <a:srgbClr val="000000"/>
                </a:solidFill>
                <a:latin typeface="DM Sans"/>
                <a:ea typeface="DM Sans"/>
                <a:cs typeface="DM Sans"/>
                <a:sym typeface="DM Sans"/>
              </a:rPr>
              <a:t> Développer un chatbot de mise à niveau pour les étudiants de 1ère année à l'école Ynov Campus.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3491950"/>
            <a:ext cx="11301259" cy="2910074"/>
          </a:xfrm>
          <a:custGeom>
            <a:avLst/>
            <a:gdLst/>
            <a:ahLst/>
            <a:cxnLst/>
            <a:rect r="r" b="b" t="t" l="l"/>
            <a:pathLst>
              <a:path h="2910074" w="11301259">
                <a:moveTo>
                  <a:pt x="0" y="0"/>
                </a:moveTo>
                <a:lnTo>
                  <a:pt x="11301259" y="0"/>
                </a:lnTo>
                <a:lnTo>
                  <a:pt x="11301259" y="2910074"/>
                </a:lnTo>
                <a:lnTo>
                  <a:pt x="0" y="2910074"/>
                </a:lnTo>
                <a:lnTo>
                  <a:pt x="0" y="0"/>
                </a:lnTo>
                <a:close/>
              </a:path>
            </a:pathLst>
          </a:custGeom>
          <a:blipFill>
            <a:blip r:embed="rId2"/>
            <a:stretch>
              <a:fillRect l="0" t="0" r="0" b="0"/>
            </a:stretch>
          </a:blipFill>
          <a:ln w="19050" cap="sq">
            <a:solidFill>
              <a:srgbClr val="000000"/>
            </a:solidFill>
            <a:prstDash val="solid"/>
            <a:miter/>
          </a:ln>
        </p:spPr>
      </p:sp>
      <p:sp>
        <p:nvSpPr>
          <p:cNvPr name="Freeform 3" id="3"/>
          <p:cNvSpPr/>
          <p:nvPr/>
        </p:nvSpPr>
        <p:spPr>
          <a:xfrm flipH="false" flipV="false" rot="0">
            <a:off x="1028700" y="6780649"/>
            <a:ext cx="11301259" cy="2618125"/>
          </a:xfrm>
          <a:custGeom>
            <a:avLst/>
            <a:gdLst/>
            <a:ahLst/>
            <a:cxnLst/>
            <a:rect r="r" b="b" t="t" l="l"/>
            <a:pathLst>
              <a:path h="2618125" w="11301259">
                <a:moveTo>
                  <a:pt x="0" y="0"/>
                </a:moveTo>
                <a:lnTo>
                  <a:pt x="11301259" y="0"/>
                </a:lnTo>
                <a:lnTo>
                  <a:pt x="11301259" y="2618125"/>
                </a:lnTo>
                <a:lnTo>
                  <a:pt x="0" y="2618125"/>
                </a:lnTo>
                <a:lnTo>
                  <a:pt x="0" y="0"/>
                </a:lnTo>
                <a:close/>
              </a:path>
            </a:pathLst>
          </a:custGeom>
          <a:blipFill>
            <a:blip r:embed="rId3"/>
            <a:stretch>
              <a:fillRect l="0" t="0" r="0" b="0"/>
            </a:stretch>
          </a:blipFill>
          <a:ln w="19050" cap="sq">
            <a:solidFill>
              <a:srgbClr val="000000"/>
            </a:solidFill>
            <a:prstDash val="solid"/>
            <a:miter/>
          </a:ln>
        </p:spPr>
      </p:sp>
      <p:sp>
        <p:nvSpPr>
          <p:cNvPr name="Freeform 4" id="4"/>
          <p:cNvSpPr/>
          <p:nvPr/>
        </p:nvSpPr>
        <p:spPr>
          <a:xfrm flipH="false" flipV="false" rot="0">
            <a:off x="12610774" y="3223545"/>
            <a:ext cx="4648526" cy="6356958"/>
          </a:xfrm>
          <a:custGeom>
            <a:avLst/>
            <a:gdLst/>
            <a:ahLst/>
            <a:cxnLst/>
            <a:rect r="r" b="b" t="t" l="l"/>
            <a:pathLst>
              <a:path h="6356958" w="4648526">
                <a:moveTo>
                  <a:pt x="0" y="0"/>
                </a:moveTo>
                <a:lnTo>
                  <a:pt x="4648526" y="0"/>
                </a:lnTo>
                <a:lnTo>
                  <a:pt x="4648526" y="6356958"/>
                </a:lnTo>
                <a:lnTo>
                  <a:pt x="0" y="6356958"/>
                </a:lnTo>
                <a:lnTo>
                  <a:pt x="0" y="0"/>
                </a:lnTo>
                <a:close/>
              </a:path>
            </a:pathLst>
          </a:custGeom>
          <a:blipFill>
            <a:blip r:embed="rId4"/>
            <a:stretch>
              <a:fillRect l="0" t="0" r="0" b="0"/>
            </a:stretch>
          </a:blipFill>
          <a:ln w="19050" cap="sq">
            <a:solidFill>
              <a:srgbClr val="000000"/>
            </a:solidFill>
            <a:prstDash val="solid"/>
            <a:miter/>
          </a:ln>
        </p:spPr>
      </p:sp>
      <p:sp>
        <p:nvSpPr>
          <p:cNvPr name="TextBox 5" id="5"/>
          <p:cNvSpPr txBox="true"/>
          <p:nvPr/>
        </p:nvSpPr>
        <p:spPr>
          <a:xfrm rot="0">
            <a:off x="1028700" y="1304925"/>
            <a:ext cx="14331782"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Chatbot Éducatif - v2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2622344" y="3780669"/>
            <a:ext cx="3077834" cy="3106071"/>
          </a:xfrm>
          <a:custGeom>
            <a:avLst/>
            <a:gdLst/>
            <a:ahLst/>
            <a:cxnLst/>
            <a:rect r="r" b="b" t="t" l="l"/>
            <a:pathLst>
              <a:path h="3106071" w="3077834">
                <a:moveTo>
                  <a:pt x="0" y="0"/>
                </a:moveTo>
                <a:lnTo>
                  <a:pt x="3077834" y="0"/>
                </a:lnTo>
                <a:lnTo>
                  <a:pt x="3077834" y="3106072"/>
                </a:lnTo>
                <a:lnTo>
                  <a:pt x="0" y="31060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3192054" y="3974703"/>
            <a:ext cx="4356306" cy="4774034"/>
          </a:xfrm>
          <a:custGeom>
            <a:avLst/>
            <a:gdLst/>
            <a:ahLst/>
            <a:cxnLst/>
            <a:rect r="r" b="b" t="t" l="l"/>
            <a:pathLst>
              <a:path h="4774034" w="4356306">
                <a:moveTo>
                  <a:pt x="0" y="0"/>
                </a:moveTo>
                <a:lnTo>
                  <a:pt x="4356306" y="0"/>
                </a:lnTo>
                <a:lnTo>
                  <a:pt x="4356306" y="4774034"/>
                </a:lnTo>
                <a:lnTo>
                  <a:pt x="0" y="4774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219200"/>
            <a:ext cx="14331782"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Chatbot Amélioré avec Api(DeepSeek)</a:t>
            </a:r>
          </a:p>
        </p:txBody>
      </p:sp>
      <p:sp>
        <p:nvSpPr>
          <p:cNvPr name="TextBox 5" id="5"/>
          <p:cNvSpPr txBox="true"/>
          <p:nvPr/>
        </p:nvSpPr>
        <p:spPr>
          <a:xfrm rot="0">
            <a:off x="1504950" y="4296677"/>
            <a:ext cx="8421946" cy="2990850"/>
          </a:xfrm>
          <a:prstGeom prst="rect">
            <a:avLst/>
          </a:prstGeom>
        </p:spPr>
        <p:txBody>
          <a:bodyPr anchor="t" rtlCol="false" tIns="0" lIns="0" bIns="0" rIns="0">
            <a:spAutoFit/>
          </a:bodyPr>
          <a:lstStyle/>
          <a:p>
            <a:pPr algn="l" marL="431799" indent="-215899" lvl="1">
              <a:lnSpc>
                <a:spcPts val="2699"/>
              </a:lnSpc>
              <a:buFont typeface="Arial"/>
              <a:buChar char="•"/>
            </a:pPr>
            <a:r>
              <a:rPr lang="en-US" sz="1999" spc="119">
                <a:solidFill>
                  <a:srgbClr val="000000"/>
                </a:solidFill>
                <a:latin typeface="DM Sans"/>
                <a:ea typeface="DM Sans"/>
                <a:cs typeface="DM Sans"/>
                <a:sym typeface="DM Sans"/>
              </a:rPr>
              <a:t>Le chatbot est capable de stocker toutes les conversations dans une base de données pour les réutiliser plus tard ou effectuer des analyses.</a:t>
            </a:r>
          </a:p>
          <a:p>
            <a:pPr algn="l" marL="431799" indent="-215899" lvl="1">
              <a:lnSpc>
                <a:spcPts val="2699"/>
              </a:lnSpc>
              <a:buFont typeface="Arial"/>
              <a:buChar char="•"/>
            </a:pPr>
            <a:r>
              <a:rPr lang="en-US" sz="1999" spc="119">
                <a:solidFill>
                  <a:srgbClr val="000000"/>
                </a:solidFill>
                <a:latin typeface="DM Sans"/>
                <a:ea typeface="DM Sans"/>
                <a:cs typeface="DM Sans"/>
                <a:sym typeface="DM Sans"/>
              </a:rPr>
              <a:t>Interaction en temps réel avec l’API openrouter pour générer des réponses, puis enregistrement de chaque interaction.</a:t>
            </a:r>
          </a:p>
          <a:p>
            <a:pPr algn="l" marL="431799" indent="-215899" lvl="1">
              <a:lnSpc>
                <a:spcPts val="2699"/>
              </a:lnSpc>
              <a:buFont typeface="Arial"/>
              <a:buChar char="•"/>
            </a:pPr>
            <a:r>
              <a:rPr lang="en-US" sz="1999" spc="119">
                <a:solidFill>
                  <a:srgbClr val="000000"/>
                </a:solidFill>
                <a:latin typeface="DM Sans"/>
                <a:ea typeface="DM Sans"/>
                <a:cs typeface="DM Sans"/>
                <a:sym typeface="DM Sans"/>
              </a:rPr>
              <a:t>Utilisation de requêtes asynchrones pour interagir avec l’API et obtenir des réponses en temps réel.</a:t>
            </a:r>
          </a:p>
          <a:p>
            <a:pPr algn="l">
              <a:lnSpc>
                <a:spcPts val="2699"/>
              </a:lnSpc>
              <a:spcBef>
                <a:spcPct val="0"/>
              </a:spcBef>
            </a:pPr>
          </a:p>
        </p:txBody>
      </p:sp>
      <p:sp>
        <p:nvSpPr>
          <p:cNvPr name="TextBox 6" id="6"/>
          <p:cNvSpPr txBox="true"/>
          <p:nvPr/>
        </p:nvSpPr>
        <p:spPr>
          <a:xfrm rot="0">
            <a:off x="1504950" y="7058927"/>
            <a:ext cx="8421946" cy="323850"/>
          </a:xfrm>
          <a:prstGeom prst="rect">
            <a:avLst/>
          </a:prstGeom>
        </p:spPr>
        <p:txBody>
          <a:bodyPr anchor="t" rtlCol="false" tIns="0" lIns="0" bIns="0" rIns="0">
            <a:spAutoFit/>
          </a:bodyPr>
          <a:lstStyle/>
          <a:p>
            <a:pPr algn="l" marL="0" indent="0" lvl="0">
              <a:lnSpc>
                <a:spcPts val="2699"/>
              </a:lnSpc>
              <a:spcBef>
                <a:spcPct val="0"/>
              </a:spcBef>
            </a:pPr>
            <a:r>
              <a:rPr lang="en-US" b="true" sz="1999" spc="119">
                <a:solidFill>
                  <a:srgbClr val="000000"/>
                </a:solidFill>
                <a:latin typeface="DM Sans Bold"/>
                <a:ea typeface="DM Sans Bold"/>
                <a:cs typeface="DM Sans Bold"/>
                <a:sym typeface="DM Sans Bold"/>
              </a:rPr>
              <a:t>Technologies utilisées</a:t>
            </a:r>
          </a:p>
        </p:txBody>
      </p:sp>
      <p:sp>
        <p:nvSpPr>
          <p:cNvPr name="TextBox 7" id="7"/>
          <p:cNvSpPr txBox="true"/>
          <p:nvPr/>
        </p:nvSpPr>
        <p:spPr>
          <a:xfrm rot="0">
            <a:off x="1504950" y="7418559"/>
            <a:ext cx="7046623" cy="2015240"/>
          </a:xfrm>
          <a:prstGeom prst="rect">
            <a:avLst/>
          </a:prstGeom>
        </p:spPr>
        <p:txBody>
          <a:bodyPr anchor="t" rtlCol="false" tIns="0" lIns="0" bIns="0" rIns="0">
            <a:spAutoFit/>
          </a:bodyPr>
          <a:lstStyle/>
          <a:p>
            <a:pPr algn="l" marL="435098" indent="-217549" lvl="1">
              <a:lnSpc>
                <a:spcPts val="2720"/>
              </a:lnSpc>
              <a:buFont typeface="Arial"/>
              <a:buChar char="•"/>
            </a:pPr>
            <a:r>
              <a:rPr lang="en-US" sz="2015" spc="120">
                <a:solidFill>
                  <a:srgbClr val="000000"/>
                </a:solidFill>
                <a:latin typeface="DM Sans"/>
                <a:ea typeface="DM Sans"/>
                <a:cs typeface="DM Sans"/>
                <a:sym typeface="DM Sans"/>
              </a:rPr>
              <a:t>Node.js</a:t>
            </a:r>
          </a:p>
          <a:p>
            <a:pPr algn="l" marL="435098" indent="-217549" lvl="1">
              <a:lnSpc>
                <a:spcPts val="2720"/>
              </a:lnSpc>
              <a:buFont typeface="Arial"/>
              <a:buChar char="•"/>
            </a:pPr>
            <a:r>
              <a:rPr lang="en-US" sz="2015" spc="120">
                <a:solidFill>
                  <a:srgbClr val="000000"/>
                </a:solidFill>
                <a:latin typeface="DM Sans"/>
                <a:ea typeface="DM Sans"/>
                <a:cs typeface="DM Sans"/>
                <a:sym typeface="DM Sans"/>
              </a:rPr>
              <a:t>MySQL</a:t>
            </a:r>
          </a:p>
          <a:p>
            <a:pPr algn="l" marL="435098" indent="-217549" lvl="1">
              <a:lnSpc>
                <a:spcPts val="2720"/>
              </a:lnSpc>
              <a:buFont typeface="Arial"/>
              <a:buChar char="•"/>
            </a:pPr>
            <a:r>
              <a:rPr lang="en-US" sz="2015" spc="120">
                <a:solidFill>
                  <a:srgbClr val="000000"/>
                </a:solidFill>
                <a:latin typeface="DM Sans"/>
                <a:ea typeface="DM Sans"/>
                <a:cs typeface="DM Sans"/>
                <a:sym typeface="DM Sans"/>
              </a:rPr>
              <a:t>AlpineJS</a:t>
            </a:r>
          </a:p>
          <a:p>
            <a:pPr algn="l" marL="435098" indent="-217549" lvl="1">
              <a:lnSpc>
                <a:spcPts val="2720"/>
              </a:lnSpc>
              <a:buFont typeface="Arial"/>
              <a:buChar char="•"/>
            </a:pPr>
            <a:r>
              <a:rPr lang="en-US" sz="2015" spc="120">
                <a:solidFill>
                  <a:srgbClr val="000000"/>
                </a:solidFill>
                <a:latin typeface="DM Sans"/>
                <a:ea typeface="DM Sans"/>
                <a:cs typeface="DM Sans"/>
                <a:sym typeface="DM Sans"/>
              </a:rPr>
              <a:t>Tailwind CSS</a:t>
            </a:r>
          </a:p>
          <a:p>
            <a:pPr algn="l" marL="435098" indent="-217549" lvl="1">
              <a:lnSpc>
                <a:spcPts val="2720"/>
              </a:lnSpc>
              <a:buFont typeface="Arial"/>
              <a:buChar char="•"/>
            </a:pPr>
            <a:r>
              <a:rPr lang="en-US" sz="2015" spc="120">
                <a:solidFill>
                  <a:srgbClr val="000000"/>
                </a:solidFill>
                <a:latin typeface="DM Sans"/>
                <a:ea typeface="DM Sans"/>
                <a:cs typeface="DM Sans"/>
                <a:sym typeface="DM Sans"/>
              </a:rPr>
              <a:t>JavaScript asynchrone</a:t>
            </a:r>
          </a:p>
          <a:p>
            <a:pPr algn="l" marL="435098" indent="-217549" lvl="1">
              <a:lnSpc>
                <a:spcPts val="2720"/>
              </a:lnSpc>
              <a:spcBef>
                <a:spcPct val="0"/>
              </a:spcBef>
              <a:buFont typeface="Arial"/>
              <a:buChar char="•"/>
            </a:pPr>
            <a:r>
              <a:rPr lang="en-US" sz="2015" spc="120">
                <a:solidFill>
                  <a:srgbClr val="000000"/>
                </a:solidFill>
                <a:latin typeface="DM Sans"/>
                <a:ea typeface="DM Sans"/>
                <a:cs typeface="DM Sans"/>
                <a:sym typeface="DM Sans"/>
              </a:rPr>
              <a:t>DeepSeek Api</a:t>
            </a:r>
          </a:p>
        </p:txBody>
      </p:sp>
      <p:sp>
        <p:nvSpPr>
          <p:cNvPr name="Freeform 8" id="8"/>
          <p:cNvSpPr/>
          <p:nvPr/>
        </p:nvSpPr>
        <p:spPr>
          <a:xfrm flipH="false" flipV="false" rot="0">
            <a:off x="-2329398" y="8824016"/>
            <a:ext cx="4899948" cy="3344214"/>
          </a:xfrm>
          <a:custGeom>
            <a:avLst/>
            <a:gdLst/>
            <a:ahLst/>
            <a:cxnLst/>
            <a:rect r="r" b="b" t="t" l="l"/>
            <a:pathLst>
              <a:path h="3344214" w="4899948">
                <a:moveTo>
                  <a:pt x="0" y="0"/>
                </a:moveTo>
                <a:lnTo>
                  <a:pt x="4899947" y="0"/>
                </a:lnTo>
                <a:lnTo>
                  <a:pt x="4899947" y="3344215"/>
                </a:lnTo>
                <a:lnTo>
                  <a:pt x="0" y="33442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1" id="11"/>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2" id="12"/>
          <p:cNvSpPr/>
          <p:nvPr/>
        </p:nvSpPr>
        <p:spPr>
          <a:xfrm flipH="false" flipV="false" rot="0">
            <a:off x="2570549" y="9302861"/>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TextBox 13" id="13"/>
          <p:cNvSpPr txBox="true"/>
          <p:nvPr/>
        </p:nvSpPr>
        <p:spPr>
          <a:xfrm rot="0">
            <a:off x="1504950" y="3877577"/>
            <a:ext cx="8421946" cy="323850"/>
          </a:xfrm>
          <a:prstGeom prst="rect">
            <a:avLst/>
          </a:prstGeom>
        </p:spPr>
        <p:txBody>
          <a:bodyPr anchor="t" rtlCol="false" tIns="0" lIns="0" bIns="0" rIns="0">
            <a:spAutoFit/>
          </a:bodyPr>
          <a:lstStyle/>
          <a:p>
            <a:pPr algn="l" marL="0" indent="0" lvl="0">
              <a:lnSpc>
                <a:spcPts val="2699"/>
              </a:lnSpc>
              <a:spcBef>
                <a:spcPct val="0"/>
              </a:spcBef>
            </a:pPr>
            <a:r>
              <a:rPr lang="en-US" b="true" sz="1999" spc="119">
                <a:solidFill>
                  <a:srgbClr val="000000"/>
                </a:solidFill>
                <a:latin typeface="DM Sans Bold"/>
                <a:ea typeface="DM Sans Bold"/>
                <a:cs typeface="DM Sans Bold"/>
                <a:sym typeface="DM Sans Bold"/>
              </a:rPr>
              <a:t>Fonctionnalité principale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77465"/>
            <a:ext cx="9113100" cy="3862091"/>
          </a:xfrm>
          <a:custGeom>
            <a:avLst/>
            <a:gdLst/>
            <a:ahLst/>
            <a:cxnLst/>
            <a:rect r="r" b="b" t="t" l="l"/>
            <a:pathLst>
              <a:path h="3862091" w="9113100">
                <a:moveTo>
                  <a:pt x="0" y="0"/>
                </a:moveTo>
                <a:lnTo>
                  <a:pt x="9113100" y="0"/>
                </a:lnTo>
                <a:lnTo>
                  <a:pt x="9113100" y="3862091"/>
                </a:lnTo>
                <a:lnTo>
                  <a:pt x="0" y="3862091"/>
                </a:lnTo>
                <a:lnTo>
                  <a:pt x="0" y="0"/>
                </a:lnTo>
                <a:close/>
              </a:path>
            </a:pathLst>
          </a:custGeom>
          <a:blipFill>
            <a:blip r:embed="rId2"/>
            <a:stretch>
              <a:fillRect l="0" t="0" r="0" b="0"/>
            </a:stretch>
          </a:blipFill>
        </p:spPr>
      </p:sp>
      <p:sp>
        <p:nvSpPr>
          <p:cNvPr name="Freeform 3" id="3"/>
          <p:cNvSpPr/>
          <p:nvPr/>
        </p:nvSpPr>
        <p:spPr>
          <a:xfrm flipH="false" flipV="false" rot="0">
            <a:off x="4521625" y="5143500"/>
            <a:ext cx="5829474" cy="4290774"/>
          </a:xfrm>
          <a:custGeom>
            <a:avLst/>
            <a:gdLst/>
            <a:ahLst/>
            <a:cxnLst/>
            <a:rect r="r" b="b" t="t" l="l"/>
            <a:pathLst>
              <a:path h="4290774" w="5829474">
                <a:moveTo>
                  <a:pt x="0" y="0"/>
                </a:moveTo>
                <a:lnTo>
                  <a:pt x="5829474" y="0"/>
                </a:lnTo>
                <a:lnTo>
                  <a:pt x="5829474" y="4290774"/>
                </a:lnTo>
                <a:lnTo>
                  <a:pt x="0" y="4290774"/>
                </a:lnTo>
                <a:lnTo>
                  <a:pt x="0" y="0"/>
                </a:lnTo>
                <a:close/>
              </a:path>
            </a:pathLst>
          </a:custGeom>
          <a:blipFill>
            <a:blip r:embed="rId3"/>
            <a:stretch>
              <a:fillRect l="0" t="0" r="0" b="0"/>
            </a:stretch>
          </a:blipFill>
        </p:spPr>
      </p:sp>
      <p:sp>
        <p:nvSpPr>
          <p:cNvPr name="Freeform 4" id="4"/>
          <p:cNvSpPr/>
          <p:nvPr/>
        </p:nvSpPr>
        <p:spPr>
          <a:xfrm flipH="false" flipV="false" rot="0">
            <a:off x="10882775" y="2529840"/>
            <a:ext cx="4828250" cy="6563291"/>
          </a:xfrm>
          <a:custGeom>
            <a:avLst/>
            <a:gdLst/>
            <a:ahLst/>
            <a:cxnLst/>
            <a:rect r="r" b="b" t="t" l="l"/>
            <a:pathLst>
              <a:path h="6563291" w="4828250">
                <a:moveTo>
                  <a:pt x="0" y="0"/>
                </a:moveTo>
                <a:lnTo>
                  <a:pt x="4828250" y="0"/>
                </a:lnTo>
                <a:lnTo>
                  <a:pt x="4828250" y="6563291"/>
                </a:lnTo>
                <a:lnTo>
                  <a:pt x="0" y="6563291"/>
                </a:lnTo>
                <a:lnTo>
                  <a:pt x="0" y="0"/>
                </a:lnTo>
                <a:close/>
              </a:path>
            </a:pathLst>
          </a:custGeom>
          <a:blipFill>
            <a:blip r:embed="rId4"/>
            <a:stretch>
              <a:fillRect l="0" t="0" r="0" b="0"/>
            </a:stretch>
          </a:blipFill>
        </p:spPr>
      </p:sp>
      <p:sp>
        <p:nvSpPr>
          <p:cNvPr name="TextBox 5" id="5"/>
          <p:cNvSpPr txBox="true"/>
          <p:nvPr/>
        </p:nvSpPr>
        <p:spPr>
          <a:xfrm rot="0">
            <a:off x="1028700" y="1304925"/>
            <a:ext cx="14331782"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 Chatbot Intelligent - v3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DAGgHKPrcwg</dc:identifier>
  <dcterms:modified xsi:type="dcterms:W3CDTF">2011-08-01T06:04:30Z</dcterms:modified>
  <cp:revision>1</cp:revision>
  <dc:title>Blue Doodle Project Presentation</dc:title>
</cp:coreProperties>
</file>