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65" r:id="rId2"/>
    <p:sldId id="256" r:id="rId3"/>
    <p:sldId id="269" r:id="rId4"/>
    <p:sldId id="268" r:id="rId5"/>
    <p:sldId id="258" r:id="rId6"/>
    <p:sldId id="276" r:id="rId7"/>
    <p:sldId id="277" r:id="rId8"/>
    <p:sldId id="274" r:id="rId9"/>
    <p:sldId id="259" r:id="rId10"/>
    <p:sldId id="260" r:id="rId11"/>
    <p:sldId id="261" r:id="rId12"/>
    <p:sldId id="272" r:id="rId13"/>
    <p:sldId id="262" r:id="rId14"/>
    <p:sldId id="263" r:id="rId15"/>
    <p:sldId id="270" r:id="rId16"/>
    <p:sldId id="273" r:id="rId17"/>
    <p:sldId id="264" r:id="rId18"/>
    <p:sldId id="257" r:id="rId19"/>
    <p:sldId id="267" r:id="rId20"/>
    <p:sldId id="266"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3C4B5-E8CD-2B4B-9383-92791A7D3076}" v="86" dt="2023-04-27T03:33:41.545"/>
    <p1510:client id="{A6333AAC-8448-B64D-AF82-0DF6ECE08A99}" v="1865" dt="2023-04-27T13:12:25.9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4"/>
    <p:restoredTop sz="58778"/>
  </p:normalViewPr>
  <p:slideViewPr>
    <p:cSldViewPr snapToGrid="0" snapToObjects="1">
      <p:cViewPr varScale="1">
        <p:scale>
          <a:sx n="70" d="100"/>
          <a:sy n="70" d="100"/>
        </p:scale>
        <p:origin x="2224" y="176"/>
      </p:cViewPr>
      <p:guideLst/>
    </p:cSldViewPr>
  </p:slideViewPr>
  <p:notesTextViewPr>
    <p:cViewPr>
      <p:scale>
        <a:sx n="1" d="1"/>
        <a:sy n="1" d="1"/>
      </p:scale>
      <p:origin x="0" y="-68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85EB8-C5CB-BC4E-AF2E-0D2BA4C2A901}" type="datetimeFigureOut">
              <a:rPr lang="en-US" smtClean="0"/>
              <a:t>4/28/23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4FEA5-E1E4-9F47-A80E-B92A107A1A3F}" type="slidenum">
              <a:rPr lang="en-US" smtClean="0"/>
              <a:t>‹#›</a:t>
            </a:fld>
            <a:endParaRPr lang="en-US"/>
          </a:p>
        </p:txBody>
      </p:sp>
    </p:spTree>
    <p:extLst>
      <p:ext uri="{BB962C8B-B14F-4D97-AF65-F5344CB8AC3E}">
        <p14:creationId xmlns:p14="http://schemas.microsoft.com/office/powerpoint/2010/main" val="4255718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a:t>
            </a:r>
          </a:p>
          <a:p>
            <a:endParaRPr lang="en-US" dirty="0"/>
          </a:p>
          <a:p>
            <a:r>
              <a:rPr lang="en-US" dirty="0"/>
              <a:t>Thank you for your time to attend this call. I know everyone is busy with their work and that we have some deadlines to meet. But perhaps, this could be a good time to just set aside everything first and reflect on our growth potential as data scientists.</a:t>
            </a:r>
          </a:p>
          <a:p>
            <a:endParaRPr lang="en-US" dirty="0"/>
          </a:p>
          <a:p>
            <a:r>
              <a:rPr lang="en-US" dirty="0"/>
              <a:t>What we have this afternoon for you is an opportunity to grow and learn an exciting part of being a data scientist. At work, we’re all doing what we are tasked to do to help the business grow and to make our customers happy. But what if, we could also allocate some time on giving our personal careers a bit of attention, in the hopes of finding fulfillment as employees of this company. </a:t>
            </a:r>
          </a:p>
          <a:p>
            <a:endParaRPr lang="en-US" dirty="0"/>
          </a:p>
          <a:p>
            <a:r>
              <a:rPr lang="en-US" dirty="0"/>
              <a:t>I know that some, if not all of you are dying to learn what you might have neglected the skills required to be a well-rounded data scientist and machine learning professional. What we are offering to you today is a chance to bring us back to the forgotten track of being a machine learning practitioner. So, we urge everyone to give this chance a try as we all learn and master the skills required for being a machine learning specialist.</a:t>
            </a:r>
          </a:p>
          <a:p>
            <a:endParaRPr lang="en-US" dirty="0"/>
          </a:p>
          <a:p>
            <a:r>
              <a:rPr lang="en-US" dirty="0"/>
              <a:t>A bit of a background on how all of this started. Back in 2019, the HR development team rolled out a hiring program wherein vetted fresh graduates were to be exposed in different departments of the company and were to be mentored and coached by chosen leads within the teams they had been assigned to be a part of. During that time, the advanced analytics team, headed by Charles and with the support of HR was given the opportunity to develop and support some of the junior associates. Given the success of the program, the analytics team was inspired to create a special training program aimed for budding analytics specialists and data scientists. In early 2022, the Analytics Institute was born and had rolled out its first training program. </a:t>
            </a:r>
          </a:p>
          <a:p>
            <a:endParaRPr lang="en-US" dirty="0"/>
          </a:p>
          <a:p>
            <a:r>
              <a:rPr lang="en-US" dirty="0"/>
              <a:t>[can skip this] The first training program was mainly focused on CX analytics. We asked different CX teams to participate in the training and mentoring program. There were about 10-15 people who joined and who got assigned to work on analytics initiatives proposed by their respective teams. There were regular mentoring sessions to guide and coach the participants in their projects. There were training sessions as well on Python, data visualizations and data analysis. Though the program was fruitful, there were some areas that could still be improved. We realized that initiative and commitment were key to learning. We also thought that a seasoned expert as a mentor and coach was also very important. </a:t>
            </a:r>
          </a:p>
          <a:p>
            <a:endParaRPr lang="en-US" dirty="0"/>
          </a:p>
          <a:p>
            <a:r>
              <a:rPr lang="en-US" dirty="0"/>
              <a:t>Today, as part of the program, we are starting a new track, which is the ML track. You have been nominated by your respective leads to participate in this track. I hope all of you are as excited as I am in going through this </a:t>
            </a:r>
            <a:r>
              <a:rPr lang="en-US"/>
              <a:t>learning journey.</a:t>
            </a:r>
            <a:endParaRPr lang="en-US" dirty="0"/>
          </a:p>
        </p:txBody>
      </p:sp>
      <p:sp>
        <p:nvSpPr>
          <p:cNvPr id="4" name="Slide Number Placeholder 3"/>
          <p:cNvSpPr>
            <a:spLocks noGrp="1"/>
          </p:cNvSpPr>
          <p:nvPr>
            <p:ph type="sldNum" sz="quarter" idx="5"/>
          </p:nvPr>
        </p:nvSpPr>
        <p:spPr/>
        <p:txBody>
          <a:bodyPr/>
          <a:lstStyle/>
          <a:p>
            <a:fld id="{6874FEA5-E1E4-9F47-A80E-B92A107A1A3F}" type="slidenum">
              <a:rPr lang="en-US" smtClean="0"/>
              <a:t>2</a:t>
            </a:fld>
            <a:endParaRPr lang="en-US"/>
          </a:p>
        </p:txBody>
      </p:sp>
    </p:spTree>
    <p:extLst>
      <p:ext uri="{BB962C8B-B14F-4D97-AF65-F5344CB8AC3E}">
        <p14:creationId xmlns:p14="http://schemas.microsoft.com/office/powerpoint/2010/main" val="3082124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Workshops</a:t>
            </a:r>
          </a:p>
          <a:p>
            <a:r>
              <a:rPr lang="en-US" dirty="0"/>
              <a:t>• business overview – campaign metrics, campaign grids, GCG, ML offers</a:t>
            </a:r>
          </a:p>
          <a:p>
            <a:r>
              <a:rPr lang="en-US" dirty="0"/>
              <a:t>• ML overview – ML foundations, general concepts and algorithms</a:t>
            </a:r>
          </a:p>
          <a:p>
            <a:r>
              <a:rPr lang="en-US" dirty="0"/>
              <a:t>• ML development – data and feature engineering, model building and evaluation</a:t>
            </a:r>
          </a:p>
          <a:p>
            <a:r>
              <a:rPr lang="en-US" dirty="0"/>
              <a:t>• </a:t>
            </a:r>
            <a:r>
              <a:rPr lang="en-US" dirty="0" err="1"/>
              <a:t>MLOps</a:t>
            </a:r>
            <a:r>
              <a:rPr lang="en-US" dirty="0"/>
              <a:t> – model deployment, retraining, code versioning and maintenance</a:t>
            </a:r>
          </a:p>
          <a:p>
            <a:endParaRPr lang="en-US" dirty="0"/>
          </a:p>
          <a:p>
            <a:r>
              <a:rPr lang="en-US" dirty="0"/>
              <a:t>Skill level assessment</a:t>
            </a:r>
          </a:p>
          <a:p>
            <a:r>
              <a:rPr lang="en-US" dirty="0"/>
              <a:t>• handing out questionnaires to probe skill level on important areas of ML, like Python coding, modelling and model measurement</a:t>
            </a:r>
          </a:p>
          <a:p>
            <a:r>
              <a:rPr lang="en-US" dirty="0"/>
              <a:t>• this will be the basis of the courses they will be assigned to take</a:t>
            </a:r>
          </a:p>
          <a:p>
            <a:endParaRPr lang="en-US" dirty="0"/>
          </a:p>
          <a:p>
            <a:r>
              <a:rPr lang="en-US" dirty="0"/>
              <a:t>Course assignment</a:t>
            </a:r>
          </a:p>
          <a:p>
            <a:r>
              <a:rPr lang="en-US" dirty="0"/>
              <a:t>• listed down all relevant courses on LinkedIn learning.  The students are free to choose which courses they want to take, but there will be prescribed courses that they should complete.</a:t>
            </a:r>
          </a:p>
          <a:p>
            <a:r>
              <a:rPr lang="en-US" dirty="0"/>
              <a:t>We could also assign courses based on the models they will be building for the use case project they will undergo later on.</a:t>
            </a:r>
          </a:p>
          <a:p>
            <a:r>
              <a:rPr lang="en-US" dirty="0"/>
              <a:t>• There will be regular exercises to be given as well. These exercises should enhance and solidify the skills they will have acquired from the courses</a:t>
            </a:r>
          </a:p>
          <a:p>
            <a:endParaRPr lang="en-US" dirty="0"/>
          </a:p>
          <a:p>
            <a:r>
              <a:rPr lang="en-US" dirty="0"/>
              <a:t>Consultations</a:t>
            </a:r>
          </a:p>
          <a:p>
            <a:r>
              <a:rPr lang="en-US" dirty="0"/>
              <a:t>• consultation sessions at least 2-3 hours a week . The students could ask questions and get guidance from these sessions</a:t>
            </a:r>
          </a:p>
          <a:p>
            <a:endParaRPr lang="en-US" dirty="0"/>
          </a:p>
          <a:p>
            <a:r>
              <a:rPr lang="en-US" dirty="0"/>
              <a:t>Evaluation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There’s an exam at the end of each course. We’ll use the exam results to evaluate what they’ve learned</a:t>
            </a:r>
          </a:p>
          <a:p>
            <a:r>
              <a:rPr lang="en-US" dirty="0"/>
              <a:t>• There’s also a final exam to test their model building skills</a:t>
            </a:r>
          </a:p>
          <a:p>
            <a:r>
              <a:rPr lang="en-US" dirty="0"/>
              <a:t>• remedial sessions may be conducted if needed</a:t>
            </a:r>
          </a:p>
          <a:p>
            <a:endParaRPr lang="en-US" dirty="0"/>
          </a:p>
          <a:p>
            <a:r>
              <a:rPr lang="en-US" dirty="0"/>
              <a:t>Apprenticeship</a:t>
            </a:r>
          </a:p>
          <a:p>
            <a:r>
              <a:rPr lang="en-US" dirty="0"/>
              <a:t>• apprenticeship will be catered to WS3 members only. In this stage, certain tasks will be assigned to students to help build and improve Polaris Alpha</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874FEA5-E1E4-9F47-A80E-B92A107A1A3F}" type="slidenum">
              <a:rPr lang="en-US" smtClean="0"/>
              <a:t>6</a:t>
            </a:fld>
            <a:endParaRPr lang="en-US"/>
          </a:p>
        </p:txBody>
      </p:sp>
    </p:spTree>
    <p:extLst>
      <p:ext uri="{BB962C8B-B14F-4D97-AF65-F5344CB8AC3E}">
        <p14:creationId xmlns:p14="http://schemas.microsoft.com/office/powerpoint/2010/main" val="2711186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74FEA5-E1E4-9F47-A80E-B92A107A1A3F}" type="slidenum">
              <a:rPr lang="en-US" smtClean="0"/>
              <a:t>16</a:t>
            </a:fld>
            <a:endParaRPr lang="en-US"/>
          </a:p>
        </p:txBody>
      </p:sp>
    </p:spTree>
    <p:extLst>
      <p:ext uri="{BB962C8B-B14F-4D97-AF65-F5344CB8AC3E}">
        <p14:creationId xmlns:p14="http://schemas.microsoft.com/office/powerpoint/2010/main" val="3426592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A picture containing text, accessory&#10;&#10;Description automatically generated">
            <a:extLst>
              <a:ext uri="{FF2B5EF4-FFF2-40B4-BE49-F238E27FC236}">
                <a16:creationId xmlns:a16="http://schemas.microsoft.com/office/drawing/2014/main" id="{14FAA2F1-11DB-2F4E-98FD-D0E14EC22861}"/>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3051ADD-E441-9E41-BAD0-67FB27416DF2}"/>
              </a:ext>
            </a:extLst>
          </p:cNvPr>
          <p:cNvSpPr>
            <a:spLocks noGrp="1"/>
          </p:cNvSpPr>
          <p:nvPr>
            <p:ph type="ctrTitle"/>
          </p:nvPr>
        </p:nvSpPr>
        <p:spPr>
          <a:xfrm>
            <a:off x="1197429" y="2471057"/>
            <a:ext cx="7717971" cy="1887992"/>
          </a:xfrm>
        </p:spPr>
        <p:txBody>
          <a:bodyPr anchor="b"/>
          <a:lstStyle>
            <a:lvl1pPr algn="l">
              <a:defRPr sz="6000" b="1" i="0">
                <a:latin typeface="Selawik" panose="020B0502040204020203" pitchFamily="34" charset="77"/>
              </a:defRPr>
            </a:lvl1pPr>
          </a:lstStyle>
          <a:p>
            <a:r>
              <a:rPr lang="en-US"/>
              <a:t>Click to edit Master title style</a:t>
            </a:r>
          </a:p>
        </p:txBody>
      </p:sp>
      <p:sp>
        <p:nvSpPr>
          <p:cNvPr id="3" name="Subtitle 2">
            <a:extLst>
              <a:ext uri="{FF2B5EF4-FFF2-40B4-BE49-F238E27FC236}">
                <a16:creationId xmlns:a16="http://schemas.microsoft.com/office/drawing/2014/main" id="{C6D13E3C-0F34-A044-8556-A40381F0E59D}"/>
              </a:ext>
            </a:extLst>
          </p:cNvPr>
          <p:cNvSpPr>
            <a:spLocks noGrp="1"/>
          </p:cNvSpPr>
          <p:nvPr>
            <p:ph type="subTitle" idx="1"/>
          </p:nvPr>
        </p:nvSpPr>
        <p:spPr>
          <a:xfrm>
            <a:off x="1197429" y="4797594"/>
            <a:ext cx="9144000" cy="1309292"/>
          </a:xfrm>
        </p:spPr>
        <p:txBody>
          <a:bodyPr/>
          <a:lstStyle>
            <a:lvl1pPr marL="0" indent="0" algn="l">
              <a:buNone/>
              <a:defRPr sz="2400" b="1" i="0">
                <a:solidFill>
                  <a:schemeClr val="tx1">
                    <a:lumMod val="50000"/>
                    <a:lumOff val="50000"/>
                  </a:schemeClr>
                </a:solidFill>
                <a:latin typeface="Selawik" panose="020B05020402040202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487216A3-D755-DAF1-7997-8AADE4C259F2}"/>
              </a:ext>
            </a:extLst>
          </p:cNvPr>
          <p:cNvSpPr/>
          <p:nvPr/>
        </p:nvSpPr>
        <p:spPr>
          <a:xfrm>
            <a:off x="8468562" y="287631"/>
            <a:ext cx="2570339" cy="463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10C986-9B0A-8FB9-6170-DEF90E3105BC}"/>
              </a:ext>
            </a:extLst>
          </p:cNvPr>
          <p:cNvSpPr/>
          <p:nvPr/>
        </p:nvSpPr>
        <p:spPr>
          <a:xfrm>
            <a:off x="8468562" y="531254"/>
            <a:ext cx="2021332" cy="463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BCA69B7F-ED99-8091-6492-9E7813A9AEE4}"/>
              </a:ext>
            </a:extLst>
          </p:cNvPr>
          <p:cNvPicPr>
            <a:picLocks noChangeAspect="1"/>
          </p:cNvPicPr>
          <p:nvPr/>
        </p:nvPicPr>
        <p:blipFill>
          <a:blip r:embed="rId3"/>
          <a:stretch>
            <a:fillRect/>
          </a:stretch>
        </p:blipFill>
        <p:spPr>
          <a:xfrm>
            <a:off x="9365143" y="24282"/>
            <a:ext cx="1124751" cy="1124751"/>
          </a:xfrm>
          <a:prstGeom prst="rect">
            <a:avLst/>
          </a:prstGeom>
        </p:spPr>
      </p:pic>
    </p:spTree>
    <p:extLst>
      <p:ext uri="{BB962C8B-B14F-4D97-AF65-F5344CB8AC3E}">
        <p14:creationId xmlns:p14="http://schemas.microsoft.com/office/powerpoint/2010/main" val="209548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A picture containing text&#10;&#10;Description automatically generated">
            <a:extLst>
              <a:ext uri="{FF2B5EF4-FFF2-40B4-BE49-F238E27FC236}">
                <a16:creationId xmlns:a16="http://schemas.microsoft.com/office/drawing/2014/main" id="{BE5D05BE-2D0B-804A-A4F7-B7D7CC6A8AD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CFAF2E-5451-C14F-82E0-93790917F4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253173-B260-0C44-8638-6558D75616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7549B43D-B10C-014E-BA37-FAFEFE198E56}"/>
              </a:ext>
            </a:extLst>
          </p:cNvPr>
          <p:cNvSpPr>
            <a:spLocks noGrp="1"/>
          </p:cNvSpPr>
          <p:nvPr>
            <p:ph type="sldNum" sz="quarter" idx="12"/>
          </p:nvPr>
        </p:nvSpPr>
        <p:spPr>
          <a:xfrm>
            <a:off x="208613" y="6400006"/>
            <a:ext cx="2743200" cy="365125"/>
          </a:xfrm>
        </p:spPr>
        <p:txBody>
          <a:bodyPr/>
          <a:lstStyle>
            <a:lvl1pPr algn="l">
              <a:defRPr sz="1050" b="0" i="0">
                <a:solidFill>
                  <a:schemeClr val="bg1"/>
                </a:solidFill>
                <a:latin typeface="Selawik Light" panose="020B0502040204020203" pitchFamily="34" charset="77"/>
              </a:defRPr>
            </a:lvl1pPr>
          </a:lstStyle>
          <a:p>
            <a:fld id="{AFC1190F-73BD-2E49-8B81-A529C18731EF}" type="slidenum">
              <a:rPr lang="en-US" smtClean="0"/>
              <a:t>‹#›</a:t>
            </a:fld>
            <a:endParaRPr lang="en-US"/>
          </a:p>
        </p:txBody>
      </p:sp>
      <p:grpSp>
        <p:nvGrpSpPr>
          <p:cNvPr id="11" name="Group 10">
            <a:extLst>
              <a:ext uri="{FF2B5EF4-FFF2-40B4-BE49-F238E27FC236}">
                <a16:creationId xmlns:a16="http://schemas.microsoft.com/office/drawing/2014/main" id="{C2767788-A60A-F8D8-1E9B-6DF2B6F284BE}"/>
              </a:ext>
            </a:extLst>
          </p:cNvPr>
          <p:cNvGrpSpPr/>
          <p:nvPr/>
        </p:nvGrpSpPr>
        <p:grpSpPr>
          <a:xfrm>
            <a:off x="9683827" y="6262600"/>
            <a:ext cx="1950474" cy="595400"/>
            <a:chOff x="9683827" y="6262600"/>
            <a:chExt cx="1950474" cy="595400"/>
          </a:xfrm>
        </p:grpSpPr>
        <p:sp>
          <p:nvSpPr>
            <p:cNvPr id="12" name="Rectangle 11">
              <a:extLst>
                <a:ext uri="{FF2B5EF4-FFF2-40B4-BE49-F238E27FC236}">
                  <a16:creationId xmlns:a16="http://schemas.microsoft.com/office/drawing/2014/main" id="{104089E5-1BCB-FEC7-35A7-B9540AFAA8FA}"/>
                </a:ext>
              </a:extLst>
            </p:cNvPr>
            <p:cNvSpPr/>
            <p:nvPr userDrawn="1"/>
          </p:nvSpPr>
          <p:spPr>
            <a:xfrm>
              <a:off x="9683827" y="6301648"/>
              <a:ext cx="1872867" cy="463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Logo, company name&#10;&#10;Description automatically generated">
              <a:extLst>
                <a:ext uri="{FF2B5EF4-FFF2-40B4-BE49-F238E27FC236}">
                  <a16:creationId xmlns:a16="http://schemas.microsoft.com/office/drawing/2014/main" id="{F99959D1-7BAC-4B29-D65A-BB2AED430AB1}"/>
                </a:ext>
              </a:extLst>
            </p:cNvPr>
            <p:cNvPicPr>
              <a:picLocks noChangeAspect="1"/>
            </p:cNvPicPr>
            <p:nvPr userDrawn="1"/>
          </p:nvPicPr>
          <p:blipFill>
            <a:blip r:embed="rId3"/>
            <a:stretch>
              <a:fillRect/>
            </a:stretch>
          </p:blipFill>
          <p:spPr>
            <a:xfrm>
              <a:off x="11038901" y="6262600"/>
              <a:ext cx="595400" cy="595400"/>
            </a:xfrm>
            <a:prstGeom prst="rect">
              <a:avLst/>
            </a:prstGeom>
          </p:spPr>
        </p:pic>
      </p:grpSp>
    </p:spTree>
    <p:extLst>
      <p:ext uri="{BB962C8B-B14F-4D97-AF65-F5344CB8AC3E}">
        <p14:creationId xmlns:p14="http://schemas.microsoft.com/office/powerpoint/2010/main" val="83485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A picture containing text&#10;&#10;Description automatically generated">
            <a:extLst>
              <a:ext uri="{FF2B5EF4-FFF2-40B4-BE49-F238E27FC236}">
                <a16:creationId xmlns:a16="http://schemas.microsoft.com/office/drawing/2014/main" id="{ED17880C-0F4E-9445-85B1-CCFD19B3214C}"/>
              </a:ext>
            </a:extLst>
          </p:cNvPr>
          <p:cNvPicPr>
            <a:picLocks noChangeAspect="1"/>
          </p:cNvPicPr>
          <p:nvPr/>
        </p:nvPicPr>
        <p:blipFill>
          <a:blip r:embed="rId2"/>
          <a:stretch>
            <a:fillRect/>
          </a:stretch>
        </p:blipFill>
        <p:spPr>
          <a:xfrm>
            <a:off x="0" y="0"/>
            <a:ext cx="12192000" cy="6858000"/>
          </a:xfrm>
          <a:prstGeom prst="rect">
            <a:avLst/>
          </a:prstGeom>
        </p:spPr>
      </p:pic>
      <p:sp>
        <p:nvSpPr>
          <p:cNvPr id="2" name="Vertical Title 1">
            <a:extLst>
              <a:ext uri="{FF2B5EF4-FFF2-40B4-BE49-F238E27FC236}">
                <a16:creationId xmlns:a16="http://schemas.microsoft.com/office/drawing/2014/main" id="{31F817D1-6FF0-6940-93AF-F9409E3F73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CD71E8-53DC-CD42-9FF6-7BD1E7C9A7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46AF325-63C7-4E43-AF6F-AE77D741AFC5}"/>
              </a:ext>
            </a:extLst>
          </p:cNvPr>
          <p:cNvSpPr>
            <a:spLocks noGrp="1"/>
          </p:cNvSpPr>
          <p:nvPr>
            <p:ph type="sldNum" sz="quarter" idx="12"/>
          </p:nvPr>
        </p:nvSpPr>
        <p:spPr>
          <a:xfrm>
            <a:off x="208613" y="6400006"/>
            <a:ext cx="2743200" cy="365125"/>
          </a:xfrm>
        </p:spPr>
        <p:txBody>
          <a:bodyPr/>
          <a:lstStyle>
            <a:lvl1pPr algn="l">
              <a:defRPr sz="1050" b="0" i="0">
                <a:solidFill>
                  <a:schemeClr val="bg1"/>
                </a:solidFill>
                <a:latin typeface="Selawik Light" panose="020B0502040204020203" pitchFamily="34" charset="77"/>
              </a:defRPr>
            </a:lvl1pPr>
          </a:lstStyle>
          <a:p>
            <a:fld id="{AFC1190F-73BD-2E49-8B81-A529C18731EF}" type="slidenum">
              <a:rPr lang="en-US" smtClean="0"/>
              <a:t>‹#›</a:t>
            </a:fld>
            <a:endParaRPr lang="en-US"/>
          </a:p>
        </p:txBody>
      </p:sp>
      <p:grpSp>
        <p:nvGrpSpPr>
          <p:cNvPr id="11" name="Group 10">
            <a:extLst>
              <a:ext uri="{FF2B5EF4-FFF2-40B4-BE49-F238E27FC236}">
                <a16:creationId xmlns:a16="http://schemas.microsoft.com/office/drawing/2014/main" id="{A9A5A6C3-0D05-3103-E71F-0B5E613EED39}"/>
              </a:ext>
            </a:extLst>
          </p:cNvPr>
          <p:cNvGrpSpPr/>
          <p:nvPr/>
        </p:nvGrpSpPr>
        <p:grpSpPr>
          <a:xfrm>
            <a:off x="9683827" y="6262600"/>
            <a:ext cx="1950474" cy="595400"/>
            <a:chOff x="9683827" y="6262600"/>
            <a:chExt cx="1950474" cy="595400"/>
          </a:xfrm>
        </p:grpSpPr>
        <p:sp>
          <p:nvSpPr>
            <p:cNvPr id="12" name="Rectangle 11">
              <a:extLst>
                <a:ext uri="{FF2B5EF4-FFF2-40B4-BE49-F238E27FC236}">
                  <a16:creationId xmlns:a16="http://schemas.microsoft.com/office/drawing/2014/main" id="{C9985E77-A246-26C8-006A-77F7A5143763}"/>
                </a:ext>
              </a:extLst>
            </p:cNvPr>
            <p:cNvSpPr/>
            <p:nvPr userDrawn="1"/>
          </p:nvSpPr>
          <p:spPr>
            <a:xfrm>
              <a:off x="9683827" y="6301648"/>
              <a:ext cx="1872867" cy="463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Logo, company name&#10;&#10;Description automatically generated">
              <a:extLst>
                <a:ext uri="{FF2B5EF4-FFF2-40B4-BE49-F238E27FC236}">
                  <a16:creationId xmlns:a16="http://schemas.microsoft.com/office/drawing/2014/main" id="{A3349F2A-50A6-3E26-1BD1-9E0D294DC4DD}"/>
                </a:ext>
              </a:extLst>
            </p:cNvPr>
            <p:cNvPicPr>
              <a:picLocks noChangeAspect="1"/>
            </p:cNvPicPr>
            <p:nvPr userDrawn="1"/>
          </p:nvPicPr>
          <p:blipFill>
            <a:blip r:embed="rId3"/>
            <a:stretch>
              <a:fillRect/>
            </a:stretch>
          </p:blipFill>
          <p:spPr>
            <a:xfrm>
              <a:off x="11038901" y="6262600"/>
              <a:ext cx="595400" cy="595400"/>
            </a:xfrm>
            <a:prstGeom prst="rect">
              <a:avLst/>
            </a:prstGeom>
          </p:spPr>
        </p:pic>
      </p:grpSp>
    </p:spTree>
    <p:extLst>
      <p:ext uri="{BB962C8B-B14F-4D97-AF65-F5344CB8AC3E}">
        <p14:creationId xmlns:p14="http://schemas.microsoft.com/office/powerpoint/2010/main" val="243154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5" name="Picture 14" descr="A picture containing text&#10;&#10;Description automatically generated">
            <a:extLst>
              <a:ext uri="{FF2B5EF4-FFF2-40B4-BE49-F238E27FC236}">
                <a16:creationId xmlns:a16="http://schemas.microsoft.com/office/drawing/2014/main" id="{4C3F7314-7FEA-D447-85E6-59AE5E903CDE}"/>
              </a:ext>
            </a:extLst>
          </p:cNvPr>
          <p:cNvPicPr>
            <a:picLocks noChangeAspect="1"/>
          </p:cNvPicPr>
          <p:nvPr/>
        </p:nvPicPr>
        <p:blipFill>
          <a:blip r:embed="rId2"/>
          <a:stretch>
            <a:fillRect/>
          </a:stretch>
        </p:blipFill>
        <p:spPr>
          <a:xfrm>
            <a:off x="0" y="0"/>
            <a:ext cx="12192000" cy="6858000"/>
          </a:xfrm>
          <a:prstGeom prst="rect">
            <a:avLst/>
          </a:prstGeom>
        </p:spPr>
      </p:pic>
      <p:sp>
        <p:nvSpPr>
          <p:cNvPr id="6" name="Slide Number Placeholder 5">
            <a:extLst>
              <a:ext uri="{FF2B5EF4-FFF2-40B4-BE49-F238E27FC236}">
                <a16:creationId xmlns:a16="http://schemas.microsoft.com/office/drawing/2014/main" id="{FB764DF4-3F57-074A-9C44-30E4E41694AA}"/>
              </a:ext>
            </a:extLst>
          </p:cNvPr>
          <p:cNvSpPr>
            <a:spLocks noGrp="1"/>
          </p:cNvSpPr>
          <p:nvPr>
            <p:ph type="sldNum" sz="quarter" idx="12"/>
          </p:nvPr>
        </p:nvSpPr>
        <p:spPr>
          <a:xfrm>
            <a:off x="208613" y="6400006"/>
            <a:ext cx="2743200" cy="365125"/>
          </a:xfrm>
        </p:spPr>
        <p:txBody>
          <a:bodyPr/>
          <a:lstStyle>
            <a:lvl1pPr algn="l">
              <a:defRPr sz="1050" b="0" i="0">
                <a:solidFill>
                  <a:schemeClr val="bg1"/>
                </a:solidFill>
                <a:latin typeface="Selawik Light" panose="020B0502040204020203" pitchFamily="34" charset="77"/>
              </a:defRPr>
            </a:lvl1pPr>
          </a:lstStyle>
          <a:p>
            <a:fld id="{AFC1190F-73BD-2E49-8B81-A529C18731EF}" type="slidenum">
              <a:rPr lang="en-US" smtClean="0"/>
              <a:t>‹#›</a:t>
            </a:fld>
            <a:endParaRPr lang="en-US"/>
          </a:p>
        </p:txBody>
      </p:sp>
      <p:sp>
        <p:nvSpPr>
          <p:cNvPr id="11" name="Title Placeholder 1">
            <a:extLst>
              <a:ext uri="{FF2B5EF4-FFF2-40B4-BE49-F238E27FC236}">
                <a16:creationId xmlns:a16="http://schemas.microsoft.com/office/drawing/2014/main" id="{CC420EC0-08E0-B841-9382-AB3A45767191}"/>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p>
        </p:txBody>
      </p:sp>
      <p:sp>
        <p:nvSpPr>
          <p:cNvPr id="12" name="Text Placeholder 2">
            <a:extLst>
              <a:ext uri="{FF2B5EF4-FFF2-40B4-BE49-F238E27FC236}">
                <a16:creationId xmlns:a16="http://schemas.microsoft.com/office/drawing/2014/main" id="{E4E5D544-AF4D-D948-952E-D4FD7A88FA1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a:extLst>
              <a:ext uri="{FF2B5EF4-FFF2-40B4-BE49-F238E27FC236}">
                <a16:creationId xmlns:a16="http://schemas.microsoft.com/office/drawing/2014/main" id="{0A0C6D71-F057-AB9D-A925-4222CAD621D7}"/>
              </a:ext>
            </a:extLst>
          </p:cNvPr>
          <p:cNvGrpSpPr/>
          <p:nvPr/>
        </p:nvGrpSpPr>
        <p:grpSpPr>
          <a:xfrm>
            <a:off x="9683827" y="6262600"/>
            <a:ext cx="1950474" cy="595400"/>
            <a:chOff x="9683827" y="6262600"/>
            <a:chExt cx="1950474" cy="595400"/>
          </a:xfrm>
        </p:grpSpPr>
        <p:sp>
          <p:nvSpPr>
            <p:cNvPr id="2" name="Rectangle 1">
              <a:extLst>
                <a:ext uri="{FF2B5EF4-FFF2-40B4-BE49-F238E27FC236}">
                  <a16:creationId xmlns:a16="http://schemas.microsoft.com/office/drawing/2014/main" id="{5ED3FA42-B1E4-0BFF-7A1C-CC534415A0D1}"/>
                </a:ext>
              </a:extLst>
            </p:cNvPr>
            <p:cNvSpPr/>
            <p:nvPr userDrawn="1"/>
          </p:nvSpPr>
          <p:spPr>
            <a:xfrm>
              <a:off x="9683827" y="6301648"/>
              <a:ext cx="1872867" cy="463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company name&#10;&#10;Description automatically generated">
              <a:extLst>
                <a:ext uri="{FF2B5EF4-FFF2-40B4-BE49-F238E27FC236}">
                  <a16:creationId xmlns:a16="http://schemas.microsoft.com/office/drawing/2014/main" id="{1A222191-959E-DA47-E94C-B0D586423F0A}"/>
                </a:ext>
              </a:extLst>
            </p:cNvPr>
            <p:cNvPicPr>
              <a:picLocks noChangeAspect="1"/>
            </p:cNvPicPr>
            <p:nvPr userDrawn="1"/>
          </p:nvPicPr>
          <p:blipFill>
            <a:blip r:embed="rId3"/>
            <a:stretch>
              <a:fillRect/>
            </a:stretch>
          </p:blipFill>
          <p:spPr>
            <a:xfrm>
              <a:off x="11038901" y="6262600"/>
              <a:ext cx="595400" cy="595400"/>
            </a:xfrm>
            <a:prstGeom prst="rect">
              <a:avLst/>
            </a:prstGeom>
          </p:spPr>
        </p:pic>
      </p:grpSp>
    </p:spTree>
    <p:extLst>
      <p:ext uri="{BB962C8B-B14F-4D97-AF65-F5344CB8AC3E}">
        <p14:creationId xmlns:p14="http://schemas.microsoft.com/office/powerpoint/2010/main" val="201841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0" name="Picture 9" descr="A picture containing text, accessory&#10;&#10;Description automatically generated">
            <a:extLst>
              <a:ext uri="{FF2B5EF4-FFF2-40B4-BE49-F238E27FC236}">
                <a16:creationId xmlns:a16="http://schemas.microsoft.com/office/drawing/2014/main" id="{240991EB-9B5F-AE4A-B8BD-8D5595A95631}"/>
              </a:ext>
            </a:extLst>
          </p:cNvPr>
          <p:cNvPicPr>
            <a:picLocks noChangeAspect="1"/>
          </p:cNvPicPr>
          <p:nvPr/>
        </p:nvPicPr>
        <p:blipFill>
          <a:blip r:embed="rId2"/>
          <a:stretch>
            <a:fillRect/>
          </a:stretch>
        </p:blipFill>
        <p:spPr>
          <a:xfrm>
            <a:off x="0" y="0"/>
            <a:ext cx="12192000" cy="6858000"/>
          </a:xfrm>
          <a:prstGeom prst="rect">
            <a:avLst/>
          </a:prstGeom>
        </p:spPr>
      </p:pic>
      <p:sp>
        <p:nvSpPr>
          <p:cNvPr id="11" name="Title 1">
            <a:extLst>
              <a:ext uri="{FF2B5EF4-FFF2-40B4-BE49-F238E27FC236}">
                <a16:creationId xmlns:a16="http://schemas.microsoft.com/office/drawing/2014/main" id="{9E0886D0-9739-8A4F-9568-2E2216096437}"/>
              </a:ext>
            </a:extLst>
          </p:cNvPr>
          <p:cNvSpPr>
            <a:spLocks noGrp="1"/>
          </p:cNvSpPr>
          <p:nvPr>
            <p:ph type="ctrTitle"/>
          </p:nvPr>
        </p:nvSpPr>
        <p:spPr>
          <a:xfrm>
            <a:off x="1197429" y="2471057"/>
            <a:ext cx="7717971" cy="1887992"/>
          </a:xfrm>
        </p:spPr>
        <p:txBody>
          <a:bodyPr anchor="b"/>
          <a:lstStyle>
            <a:lvl1pPr algn="l">
              <a:defRPr sz="6000" b="1" i="0">
                <a:latin typeface="Selawik" panose="020B0502040204020203" pitchFamily="34" charset="77"/>
              </a:defRPr>
            </a:lvl1pPr>
          </a:lstStyle>
          <a:p>
            <a:r>
              <a:rPr lang="en-US"/>
              <a:t>Click to edit Master title style</a:t>
            </a:r>
          </a:p>
        </p:txBody>
      </p:sp>
      <p:sp>
        <p:nvSpPr>
          <p:cNvPr id="12" name="Subtitle 2">
            <a:extLst>
              <a:ext uri="{FF2B5EF4-FFF2-40B4-BE49-F238E27FC236}">
                <a16:creationId xmlns:a16="http://schemas.microsoft.com/office/drawing/2014/main" id="{C3B18FF6-CB60-5B4D-B2A8-FEA9FDDB6678}"/>
              </a:ext>
            </a:extLst>
          </p:cNvPr>
          <p:cNvSpPr>
            <a:spLocks noGrp="1"/>
          </p:cNvSpPr>
          <p:nvPr>
            <p:ph type="subTitle" idx="1"/>
          </p:nvPr>
        </p:nvSpPr>
        <p:spPr>
          <a:xfrm>
            <a:off x="1197429" y="4797594"/>
            <a:ext cx="9144000" cy="1309292"/>
          </a:xfrm>
        </p:spPr>
        <p:txBody>
          <a:bodyPr/>
          <a:lstStyle>
            <a:lvl1pPr marL="0" indent="0" algn="l">
              <a:buNone/>
              <a:defRPr sz="2400" b="1" i="0">
                <a:solidFill>
                  <a:schemeClr val="tx1">
                    <a:lumMod val="50000"/>
                    <a:lumOff val="50000"/>
                  </a:schemeClr>
                </a:solidFill>
                <a:latin typeface="Selawik" panose="020B05020402040202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7ADE27CB-D0B9-CE79-1D42-CBC99FFE276D}"/>
              </a:ext>
            </a:extLst>
          </p:cNvPr>
          <p:cNvSpPr/>
          <p:nvPr/>
        </p:nvSpPr>
        <p:spPr>
          <a:xfrm>
            <a:off x="8468562" y="287631"/>
            <a:ext cx="2570339" cy="463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645FDD1-BA90-EAE8-CF79-A88EB07F4B35}"/>
              </a:ext>
            </a:extLst>
          </p:cNvPr>
          <p:cNvSpPr/>
          <p:nvPr/>
        </p:nvSpPr>
        <p:spPr>
          <a:xfrm>
            <a:off x="8468562" y="531254"/>
            <a:ext cx="2021332" cy="463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919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1" name="Picture 10" descr="A picture containing text&#10;&#10;Description automatically generated">
            <a:extLst>
              <a:ext uri="{FF2B5EF4-FFF2-40B4-BE49-F238E27FC236}">
                <a16:creationId xmlns:a16="http://schemas.microsoft.com/office/drawing/2014/main" id="{724D7EC8-A474-E341-AA91-4F5F13D81750}"/>
              </a:ext>
            </a:extLst>
          </p:cNvPr>
          <p:cNvPicPr>
            <a:picLocks noChangeAspect="1"/>
          </p:cNvPicPr>
          <p:nvPr/>
        </p:nvPicPr>
        <p:blipFill>
          <a:blip r:embed="rId2"/>
          <a:stretch>
            <a:fillRect/>
          </a:stretch>
        </p:blipFill>
        <p:spPr>
          <a:xfrm>
            <a:off x="0" y="0"/>
            <a:ext cx="12192000" cy="6858000"/>
          </a:xfrm>
          <a:prstGeom prst="rect">
            <a:avLst/>
          </a:prstGeom>
        </p:spPr>
      </p:pic>
      <p:sp>
        <p:nvSpPr>
          <p:cNvPr id="9" name="Slide Number Placeholder 5">
            <a:extLst>
              <a:ext uri="{FF2B5EF4-FFF2-40B4-BE49-F238E27FC236}">
                <a16:creationId xmlns:a16="http://schemas.microsoft.com/office/drawing/2014/main" id="{0C4B5B14-FF60-8A41-81B4-6945C4DAA982}"/>
              </a:ext>
            </a:extLst>
          </p:cNvPr>
          <p:cNvSpPr>
            <a:spLocks noGrp="1"/>
          </p:cNvSpPr>
          <p:nvPr>
            <p:ph type="sldNum" sz="quarter" idx="12"/>
          </p:nvPr>
        </p:nvSpPr>
        <p:spPr>
          <a:xfrm>
            <a:off x="208613" y="6400006"/>
            <a:ext cx="2743200" cy="365125"/>
          </a:xfrm>
        </p:spPr>
        <p:txBody>
          <a:bodyPr/>
          <a:lstStyle>
            <a:lvl1pPr algn="l">
              <a:defRPr sz="1050" b="0" i="0">
                <a:solidFill>
                  <a:schemeClr val="bg1"/>
                </a:solidFill>
                <a:latin typeface="Selawik Light" panose="020B0502040204020203" pitchFamily="34" charset="77"/>
              </a:defRPr>
            </a:lvl1pPr>
          </a:lstStyle>
          <a:p>
            <a:fld id="{AFC1190F-73BD-2E49-8B81-A529C18731EF}" type="slidenum">
              <a:rPr lang="en-US" smtClean="0"/>
              <a:t>‹#›</a:t>
            </a:fld>
            <a:endParaRPr lang="en-US"/>
          </a:p>
        </p:txBody>
      </p:sp>
      <p:sp>
        <p:nvSpPr>
          <p:cNvPr id="2" name="Title 1">
            <a:extLst>
              <a:ext uri="{FF2B5EF4-FFF2-40B4-BE49-F238E27FC236}">
                <a16:creationId xmlns:a16="http://schemas.microsoft.com/office/drawing/2014/main" id="{5AC56F6A-7B02-3640-A7D8-2C51D750E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04CED6-2C05-854F-A1C9-132A2D221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E9FF88-6D84-A04A-8B6B-D0D633E02D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a:extLst>
              <a:ext uri="{FF2B5EF4-FFF2-40B4-BE49-F238E27FC236}">
                <a16:creationId xmlns:a16="http://schemas.microsoft.com/office/drawing/2014/main" id="{7CFCFA1A-669A-48A9-CD72-54FE8D774FAF}"/>
              </a:ext>
            </a:extLst>
          </p:cNvPr>
          <p:cNvGrpSpPr/>
          <p:nvPr/>
        </p:nvGrpSpPr>
        <p:grpSpPr>
          <a:xfrm>
            <a:off x="9683827" y="6262600"/>
            <a:ext cx="1950474" cy="595400"/>
            <a:chOff x="9683827" y="6262600"/>
            <a:chExt cx="1950474" cy="595400"/>
          </a:xfrm>
        </p:grpSpPr>
        <p:sp>
          <p:nvSpPr>
            <p:cNvPr id="13" name="Rectangle 12">
              <a:extLst>
                <a:ext uri="{FF2B5EF4-FFF2-40B4-BE49-F238E27FC236}">
                  <a16:creationId xmlns:a16="http://schemas.microsoft.com/office/drawing/2014/main" id="{DF36005A-CDBD-19E8-5DA9-E793D4242E24}"/>
                </a:ext>
              </a:extLst>
            </p:cNvPr>
            <p:cNvSpPr/>
            <p:nvPr userDrawn="1"/>
          </p:nvSpPr>
          <p:spPr>
            <a:xfrm>
              <a:off x="9683827" y="6301648"/>
              <a:ext cx="1872867" cy="463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ogo, company name&#10;&#10;Description automatically generated">
              <a:extLst>
                <a:ext uri="{FF2B5EF4-FFF2-40B4-BE49-F238E27FC236}">
                  <a16:creationId xmlns:a16="http://schemas.microsoft.com/office/drawing/2014/main" id="{98B87FE0-1359-AD33-8AAD-792A8748CC90}"/>
                </a:ext>
              </a:extLst>
            </p:cNvPr>
            <p:cNvPicPr>
              <a:picLocks noChangeAspect="1"/>
            </p:cNvPicPr>
            <p:nvPr userDrawn="1"/>
          </p:nvPicPr>
          <p:blipFill>
            <a:blip r:embed="rId3"/>
            <a:stretch>
              <a:fillRect/>
            </a:stretch>
          </p:blipFill>
          <p:spPr>
            <a:xfrm>
              <a:off x="11038901" y="6262600"/>
              <a:ext cx="595400" cy="595400"/>
            </a:xfrm>
            <a:prstGeom prst="rect">
              <a:avLst/>
            </a:prstGeom>
          </p:spPr>
        </p:pic>
      </p:grpSp>
    </p:spTree>
    <p:extLst>
      <p:ext uri="{BB962C8B-B14F-4D97-AF65-F5344CB8AC3E}">
        <p14:creationId xmlns:p14="http://schemas.microsoft.com/office/powerpoint/2010/main" val="246149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A picture containing text&#10;&#10;Description automatically generated">
            <a:extLst>
              <a:ext uri="{FF2B5EF4-FFF2-40B4-BE49-F238E27FC236}">
                <a16:creationId xmlns:a16="http://schemas.microsoft.com/office/drawing/2014/main" id="{4915A0B0-B58D-CF4A-8038-5E78598474A6}"/>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8A232AC-58E6-D945-BE32-5AB4B52A7B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AC21A8-442F-8442-9FF4-1CD8E55415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F6BB5-68B9-1546-B072-86D7DDE88C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F01EFD-3AD2-5E48-9D44-B842BF698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5AFDE-CCE7-554B-AB37-FC845C3289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a16="http://schemas.microsoft.com/office/drawing/2014/main" id="{4EB40631-A659-484F-83F3-6B55CD3C298B}"/>
              </a:ext>
            </a:extLst>
          </p:cNvPr>
          <p:cNvSpPr>
            <a:spLocks noGrp="1"/>
          </p:cNvSpPr>
          <p:nvPr>
            <p:ph type="sldNum" sz="quarter" idx="12"/>
          </p:nvPr>
        </p:nvSpPr>
        <p:spPr>
          <a:xfrm>
            <a:off x="208613" y="6400006"/>
            <a:ext cx="2743200" cy="365125"/>
          </a:xfrm>
        </p:spPr>
        <p:txBody>
          <a:bodyPr/>
          <a:lstStyle>
            <a:lvl1pPr algn="l">
              <a:defRPr sz="1050" b="0" i="0">
                <a:solidFill>
                  <a:schemeClr val="bg1"/>
                </a:solidFill>
                <a:latin typeface="Selawik Light" panose="020B0502040204020203" pitchFamily="34" charset="77"/>
              </a:defRPr>
            </a:lvl1pPr>
          </a:lstStyle>
          <a:p>
            <a:fld id="{AFC1190F-73BD-2E49-8B81-A529C18731EF}" type="slidenum">
              <a:rPr lang="en-US" smtClean="0"/>
              <a:t>‹#›</a:t>
            </a:fld>
            <a:endParaRPr lang="en-US"/>
          </a:p>
        </p:txBody>
      </p:sp>
      <p:grpSp>
        <p:nvGrpSpPr>
          <p:cNvPr id="14" name="Group 13">
            <a:extLst>
              <a:ext uri="{FF2B5EF4-FFF2-40B4-BE49-F238E27FC236}">
                <a16:creationId xmlns:a16="http://schemas.microsoft.com/office/drawing/2014/main" id="{569770F9-F7BF-7A5F-93C9-EC40D3242F18}"/>
              </a:ext>
            </a:extLst>
          </p:cNvPr>
          <p:cNvGrpSpPr/>
          <p:nvPr/>
        </p:nvGrpSpPr>
        <p:grpSpPr>
          <a:xfrm>
            <a:off x="9683827" y="6262600"/>
            <a:ext cx="1950474" cy="595400"/>
            <a:chOff x="9683827" y="6262600"/>
            <a:chExt cx="1950474" cy="595400"/>
          </a:xfrm>
        </p:grpSpPr>
        <p:sp>
          <p:nvSpPr>
            <p:cNvPr id="15" name="Rectangle 14">
              <a:extLst>
                <a:ext uri="{FF2B5EF4-FFF2-40B4-BE49-F238E27FC236}">
                  <a16:creationId xmlns:a16="http://schemas.microsoft.com/office/drawing/2014/main" id="{FB3601F1-3FFA-F84C-8346-2DABBFA06FAB}"/>
                </a:ext>
              </a:extLst>
            </p:cNvPr>
            <p:cNvSpPr/>
            <p:nvPr userDrawn="1"/>
          </p:nvSpPr>
          <p:spPr>
            <a:xfrm>
              <a:off x="9683827" y="6301648"/>
              <a:ext cx="1872867" cy="463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 company name&#10;&#10;Description automatically generated">
              <a:extLst>
                <a:ext uri="{FF2B5EF4-FFF2-40B4-BE49-F238E27FC236}">
                  <a16:creationId xmlns:a16="http://schemas.microsoft.com/office/drawing/2014/main" id="{6802F40F-5FC5-F830-D547-09E634B1A985}"/>
                </a:ext>
              </a:extLst>
            </p:cNvPr>
            <p:cNvPicPr>
              <a:picLocks noChangeAspect="1"/>
            </p:cNvPicPr>
            <p:nvPr userDrawn="1"/>
          </p:nvPicPr>
          <p:blipFill>
            <a:blip r:embed="rId3"/>
            <a:stretch>
              <a:fillRect/>
            </a:stretch>
          </p:blipFill>
          <p:spPr>
            <a:xfrm>
              <a:off x="11038901" y="6262600"/>
              <a:ext cx="595400" cy="595400"/>
            </a:xfrm>
            <a:prstGeom prst="rect">
              <a:avLst/>
            </a:prstGeom>
          </p:spPr>
        </p:pic>
      </p:grpSp>
    </p:spTree>
    <p:extLst>
      <p:ext uri="{BB962C8B-B14F-4D97-AF65-F5344CB8AC3E}">
        <p14:creationId xmlns:p14="http://schemas.microsoft.com/office/powerpoint/2010/main" val="75552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D7434C29-C5EB-714C-A9B0-AFAEA0CA5767}"/>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4F6D083-2B73-2F4E-B0D7-92AA0D5E42BD}"/>
              </a:ext>
            </a:extLst>
          </p:cNvPr>
          <p:cNvSpPr>
            <a:spLocks noGrp="1"/>
          </p:cNvSpPr>
          <p:nvPr>
            <p:ph type="title"/>
          </p:nvPr>
        </p:nvSpPr>
        <p:spPr/>
        <p:txBody>
          <a:bodyPr/>
          <a:lstStyle/>
          <a:p>
            <a:r>
              <a:rPr lang="en-US"/>
              <a:t>Click to edit Master title style</a:t>
            </a:r>
          </a:p>
        </p:txBody>
      </p:sp>
      <p:sp>
        <p:nvSpPr>
          <p:cNvPr id="7" name="Slide Number Placeholder 5">
            <a:extLst>
              <a:ext uri="{FF2B5EF4-FFF2-40B4-BE49-F238E27FC236}">
                <a16:creationId xmlns:a16="http://schemas.microsoft.com/office/drawing/2014/main" id="{048B8DB8-8F0D-964D-BEE2-BA8606DC552A}"/>
              </a:ext>
            </a:extLst>
          </p:cNvPr>
          <p:cNvSpPr>
            <a:spLocks noGrp="1"/>
          </p:cNvSpPr>
          <p:nvPr>
            <p:ph type="sldNum" sz="quarter" idx="12"/>
          </p:nvPr>
        </p:nvSpPr>
        <p:spPr>
          <a:xfrm>
            <a:off x="208613" y="6400006"/>
            <a:ext cx="2743200" cy="365125"/>
          </a:xfrm>
        </p:spPr>
        <p:txBody>
          <a:bodyPr/>
          <a:lstStyle>
            <a:lvl1pPr algn="l">
              <a:defRPr sz="1050" b="0" i="0">
                <a:solidFill>
                  <a:schemeClr val="bg1"/>
                </a:solidFill>
                <a:latin typeface="Selawik Light" panose="020B0502040204020203" pitchFamily="34" charset="77"/>
              </a:defRPr>
            </a:lvl1pPr>
          </a:lstStyle>
          <a:p>
            <a:fld id="{AFC1190F-73BD-2E49-8B81-A529C18731EF}" type="slidenum">
              <a:rPr lang="en-US" smtClean="0"/>
              <a:t>‹#›</a:t>
            </a:fld>
            <a:endParaRPr lang="en-US"/>
          </a:p>
        </p:txBody>
      </p:sp>
      <p:grpSp>
        <p:nvGrpSpPr>
          <p:cNvPr id="10" name="Group 9">
            <a:extLst>
              <a:ext uri="{FF2B5EF4-FFF2-40B4-BE49-F238E27FC236}">
                <a16:creationId xmlns:a16="http://schemas.microsoft.com/office/drawing/2014/main" id="{FA03EA06-0658-52EA-1608-DB74F83799D4}"/>
              </a:ext>
            </a:extLst>
          </p:cNvPr>
          <p:cNvGrpSpPr/>
          <p:nvPr/>
        </p:nvGrpSpPr>
        <p:grpSpPr>
          <a:xfrm>
            <a:off x="9683827" y="6262600"/>
            <a:ext cx="1950474" cy="595400"/>
            <a:chOff x="9683827" y="6262600"/>
            <a:chExt cx="1950474" cy="595400"/>
          </a:xfrm>
        </p:grpSpPr>
        <p:sp>
          <p:nvSpPr>
            <p:cNvPr id="11" name="Rectangle 10">
              <a:extLst>
                <a:ext uri="{FF2B5EF4-FFF2-40B4-BE49-F238E27FC236}">
                  <a16:creationId xmlns:a16="http://schemas.microsoft.com/office/drawing/2014/main" id="{24673004-39ED-4567-9A39-FB6A3C10D374}"/>
                </a:ext>
              </a:extLst>
            </p:cNvPr>
            <p:cNvSpPr/>
            <p:nvPr userDrawn="1"/>
          </p:nvSpPr>
          <p:spPr>
            <a:xfrm>
              <a:off x="9683827" y="6301648"/>
              <a:ext cx="1872867" cy="463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 company name&#10;&#10;Description automatically generated">
              <a:extLst>
                <a:ext uri="{FF2B5EF4-FFF2-40B4-BE49-F238E27FC236}">
                  <a16:creationId xmlns:a16="http://schemas.microsoft.com/office/drawing/2014/main" id="{4A5E72BD-7A18-B6A2-7E3A-09E60D19A5B7}"/>
                </a:ext>
              </a:extLst>
            </p:cNvPr>
            <p:cNvPicPr>
              <a:picLocks noChangeAspect="1"/>
            </p:cNvPicPr>
            <p:nvPr userDrawn="1"/>
          </p:nvPicPr>
          <p:blipFill>
            <a:blip r:embed="rId3"/>
            <a:stretch>
              <a:fillRect/>
            </a:stretch>
          </p:blipFill>
          <p:spPr>
            <a:xfrm>
              <a:off x="11038901" y="6262600"/>
              <a:ext cx="595400" cy="595400"/>
            </a:xfrm>
            <a:prstGeom prst="rect">
              <a:avLst/>
            </a:prstGeom>
          </p:spPr>
        </p:pic>
      </p:grpSp>
    </p:spTree>
    <p:extLst>
      <p:ext uri="{BB962C8B-B14F-4D97-AF65-F5344CB8AC3E}">
        <p14:creationId xmlns:p14="http://schemas.microsoft.com/office/powerpoint/2010/main" val="144157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A5048784-97CE-F84B-843F-4E26838E5D74}"/>
              </a:ext>
            </a:extLst>
          </p:cNvPr>
          <p:cNvPicPr>
            <a:picLocks noChangeAspect="1"/>
          </p:cNvPicPr>
          <p:nvPr/>
        </p:nvPicPr>
        <p:blipFill>
          <a:blip r:embed="rId2"/>
          <a:stretch>
            <a:fillRect/>
          </a:stretch>
        </p:blipFill>
        <p:spPr>
          <a:xfrm>
            <a:off x="0" y="0"/>
            <a:ext cx="12192000" cy="6858000"/>
          </a:xfrm>
          <a:prstGeom prst="rect">
            <a:avLst/>
          </a:prstGeom>
        </p:spPr>
      </p:pic>
      <p:sp>
        <p:nvSpPr>
          <p:cNvPr id="6" name="Slide Number Placeholder 5">
            <a:extLst>
              <a:ext uri="{FF2B5EF4-FFF2-40B4-BE49-F238E27FC236}">
                <a16:creationId xmlns:a16="http://schemas.microsoft.com/office/drawing/2014/main" id="{87A37BCB-8D0B-B840-9EBC-3D5B914D8CB1}"/>
              </a:ext>
            </a:extLst>
          </p:cNvPr>
          <p:cNvSpPr>
            <a:spLocks noGrp="1"/>
          </p:cNvSpPr>
          <p:nvPr>
            <p:ph type="sldNum" sz="quarter" idx="12"/>
          </p:nvPr>
        </p:nvSpPr>
        <p:spPr>
          <a:xfrm>
            <a:off x="208613" y="6400006"/>
            <a:ext cx="2743200" cy="365125"/>
          </a:xfrm>
        </p:spPr>
        <p:txBody>
          <a:bodyPr/>
          <a:lstStyle>
            <a:lvl1pPr algn="l">
              <a:defRPr sz="1050" b="0" i="0">
                <a:solidFill>
                  <a:schemeClr val="bg1"/>
                </a:solidFill>
                <a:latin typeface="Selawik Light" panose="020B0502040204020203" pitchFamily="34" charset="77"/>
              </a:defRPr>
            </a:lvl1pPr>
          </a:lstStyle>
          <a:p>
            <a:fld id="{AFC1190F-73BD-2E49-8B81-A529C18731EF}" type="slidenum">
              <a:rPr lang="en-US" smtClean="0"/>
              <a:t>‹#›</a:t>
            </a:fld>
            <a:endParaRPr lang="en-US"/>
          </a:p>
        </p:txBody>
      </p:sp>
      <p:pic>
        <p:nvPicPr>
          <p:cNvPr id="4" name="Picture 3" descr="Logo, company name&#10;&#10;Description automatically generated">
            <a:extLst>
              <a:ext uri="{FF2B5EF4-FFF2-40B4-BE49-F238E27FC236}">
                <a16:creationId xmlns:a16="http://schemas.microsoft.com/office/drawing/2014/main" id="{6923D81D-D40C-F9C8-1CC1-AAA79C2E6300}"/>
              </a:ext>
            </a:extLst>
          </p:cNvPr>
          <p:cNvPicPr>
            <a:picLocks noChangeAspect="1"/>
          </p:cNvPicPr>
          <p:nvPr/>
        </p:nvPicPr>
        <p:blipFill>
          <a:blip r:embed="rId3"/>
          <a:stretch>
            <a:fillRect/>
          </a:stretch>
        </p:blipFill>
        <p:spPr>
          <a:xfrm>
            <a:off x="9383639" y="6377908"/>
            <a:ext cx="480092" cy="480092"/>
          </a:xfrm>
          <a:prstGeom prst="rect">
            <a:avLst/>
          </a:prstGeom>
        </p:spPr>
      </p:pic>
      <p:grpSp>
        <p:nvGrpSpPr>
          <p:cNvPr id="5" name="Group 4">
            <a:extLst>
              <a:ext uri="{FF2B5EF4-FFF2-40B4-BE49-F238E27FC236}">
                <a16:creationId xmlns:a16="http://schemas.microsoft.com/office/drawing/2014/main" id="{C212BCA7-7B1E-D8D1-7295-D40423FD0B1C}"/>
              </a:ext>
            </a:extLst>
          </p:cNvPr>
          <p:cNvGrpSpPr/>
          <p:nvPr/>
        </p:nvGrpSpPr>
        <p:grpSpPr>
          <a:xfrm>
            <a:off x="9383639" y="6334699"/>
            <a:ext cx="2250662" cy="523301"/>
            <a:chOff x="9383639" y="6334699"/>
            <a:chExt cx="2250662" cy="523301"/>
          </a:xfrm>
        </p:grpSpPr>
        <p:sp>
          <p:nvSpPr>
            <p:cNvPr id="8" name="Rectangle 7">
              <a:extLst>
                <a:ext uri="{FF2B5EF4-FFF2-40B4-BE49-F238E27FC236}">
                  <a16:creationId xmlns:a16="http://schemas.microsoft.com/office/drawing/2014/main" id="{D19F2795-99E5-3282-368F-A8993935A7D6}"/>
                </a:ext>
              </a:extLst>
            </p:cNvPr>
            <p:cNvSpPr/>
            <p:nvPr userDrawn="1"/>
          </p:nvSpPr>
          <p:spPr>
            <a:xfrm>
              <a:off x="9383639" y="6334699"/>
              <a:ext cx="2173055" cy="463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039168B1-CD78-21D1-ACB7-39B00FA09424}"/>
                </a:ext>
              </a:extLst>
            </p:cNvPr>
            <p:cNvPicPr>
              <a:picLocks noChangeAspect="1"/>
            </p:cNvPicPr>
            <p:nvPr userDrawn="1"/>
          </p:nvPicPr>
          <p:blipFill>
            <a:blip r:embed="rId3"/>
            <a:stretch>
              <a:fillRect/>
            </a:stretch>
          </p:blipFill>
          <p:spPr>
            <a:xfrm>
              <a:off x="11154209" y="6377908"/>
              <a:ext cx="480092" cy="480092"/>
            </a:xfrm>
            <a:prstGeom prst="rect">
              <a:avLst/>
            </a:prstGeom>
          </p:spPr>
        </p:pic>
      </p:grpSp>
      <p:grpSp>
        <p:nvGrpSpPr>
          <p:cNvPr id="13" name="Group 12">
            <a:extLst>
              <a:ext uri="{FF2B5EF4-FFF2-40B4-BE49-F238E27FC236}">
                <a16:creationId xmlns:a16="http://schemas.microsoft.com/office/drawing/2014/main" id="{8A66C8FB-1D14-E3D4-A68B-3A73B35067BB}"/>
              </a:ext>
            </a:extLst>
          </p:cNvPr>
          <p:cNvGrpSpPr/>
          <p:nvPr/>
        </p:nvGrpSpPr>
        <p:grpSpPr>
          <a:xfrm>
            <a:off x="9683827" y="6262600"/>
            <a:ext cx="1950474" cy="595400"/>
            <a:chOff x="9683827" y="6262600"/>
            <a:chExt cx="1950474" cy="595400"/>
          </a:xfrm>
        </p:grpSpPr>
        <p:sp>
          <p:nvSpPr>
            <p:cNvPr id="14" name="Rectangle 13">
              <a:extLst>
                <a:ext uri="{FF2B5EF4-FFF2-40B4-BE49-F238E27FC236}">
                  <a16:creationId xmlns:a16="http://schemas.microsoft.com/office/drawing/2014/main" id="{59593ADD-B3F8-A3EF-7343-1FE0246B8DF9}"/>
                </a:ext>
              </a:extLst>
            </p:cNvPr>
            <p:cNvSpPr/>
            <p:nvPr userDrawn="1"/>
          </p:nvSpPr>
          <p:spPr>
            <a:xfrm>
              <a:off x="9683827" y="6301648"/>
              <a:ext cx="1872867" cy="463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Logo, company name&#10;&#10;Description automatically generated">
              <a:extLst>
                <a:ext uri="{FF2B5EF4-FFF2-40B4-BE49-F238E27FC236}">
                  <a16:creationId xmlns:a16="http://schemas.microsoft.com/office/drawing/2014/main" id="{13E6688A-D431-E9CD-FA4D-73412190940E}"/>
                </a:ext>
              </a:extLst>
            </p:cNvPr>
            <p:cNvPicPr>
              <a:picLocks noChangeAspect="1"/>
            </p:cNvPicPr>
            <p:nvPr userDrawn="1"/>
          </p:nvPicPr>
          <p:blipFill>
            <a:blip r:embed="rId3"/>
            <a:stretch>
              <a:fillRect/>
            </a:stretch>
          </p:blipFill>
          <p:spPr>
            <a:xfrm>
              <a:off x="11038901" y="6262600"/>
              <a:ext cx="595400" cy="595400"/>
            </a:xfrm>
            <a:prstGeom prst="rect">
              <a:avLst/>
            </a:prstGeom>
          </p:spPr>
        </p:pic>
      </p:grpSp>
    </p:spTree>
    <p:extLst>
      <p:ext uri="{BB962C8B-B14F-4D97-AF65-F5344CB8AC3E}">
        <p14:creationId xmlns:p14="http://schemas.microsoft.com/office/powerpoint/2010/main" val="305092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3" name="Picture 12" descr="A picture containing text&#10;&#10;Description automatically generated">
            <a:extLst>
              <a:ext uri="{FF2B5EF4-FFF2-40B4-BE49-F238E27FC236}">
                <a16:creationId xmlns:a16="http://schemas.microsoft.com/office/drawing/2014/main" id="{C4AC750E-3AB0-0142-9AEE-328EAD02AC9E}"/>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579427D-DA01-2043-9908-911E8C6E4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A894FA-0921-0548-A95F-21197C873D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A4E571-D41A-444A-805D-D87B83D7E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a:extLst>
              <a:ext uri="{FF2B5EF4-FFF2-40B4-BE49-F238E27FC236}">
                <a16:creationId xmlns:a16="http://schemas.microsoft.com/office/drawing/2014/main" id="{BFF2A392-FF78-8E4E-82D1-BC1FC8A2D94C}"/>
              </a:ext>
            </a:extLst>
          </p:cNvPr>
          <p:cNvSpPr>
            <a:spLocks noGrp="1"/>
          </p:cNvSpPr>
          <p:nvPr>
            <p:ph type="sldNum" sz="quarter" idx="12"/>
          </p:nvPr>
        </p:nvSpPr>
        <p:spPr>
          <a:xfrm>
            <a:off x="208613" y="6400006"/>
            <a:ext cx="2743200" cy="365125"/>
          </a:xfrm>
        </p:spPr>
        <p:txBody>
          <a:bodyPr/>
          <a:lstStyle>
            <a:lvl1pPr algn="l">
              <a:defRPr sz="1050" b="0" i="0">
                <a:solidFill>
                  <a:schemeClr val="bg1"/>
                </a:solidFill>
                <a:latin typeface="Selawik Light" panose="020B0502040204020203" pitchFamily="34" charset="77"/>
              </a:defRPr>
            </a:lvl1pPr>
          </a:lstStyle>
          <a:p>
            <a:fld id="{AFC1190F-73BD-2E49-8B81-A529C18731EF}" type="slidenum">
              <a:rPr lang="en-US" smtClean="0"/>
              <a:t>‹#›</a:t>
            </a:fld>
            <a:endParaRPr lang="en-US"/>
          </a:p>
        </p:txBody>
      </p:sp>
      <p:grpSp>
        <p:nvGrpSpPr>
          <p:cNvPr id="11" name="Group 10">
            <a:extLst>
              <a:ext uri="{FF2B5EF4-FFF2-40B4-BE49-F238E27FC236}">
                <a16:creationId xmlns:a16="http://schemas.microsoft.com/office/drawing/2014/main" id="{AD524761-72DF-008D-3E62-039A6841CE9A}"/>
              </a:ext>
            </a:extLst>
          </p:cNvPr>
          <p:cNvGrpSpPr/>
          <p:nvPr/>
        </p:nvGrpSpPr>
        <p:grpSpPr>
          <a:xfrm>
            <a:off x="9683827" y="6262600"/>
            <a:ext cx="1950474" cy="595400"/>
            <a:chOff x="9683827" y="6262600"/>
            <a:chExt cx="1950474" cy="595400"/>
          </a:xfrm>
        </p:grpSpPr>
        <p:sp>
          <p:nvSpPr>
            <p:cNvPr id="12" name="Rectangle 11">
              <a:extLst>
                <a:ext uri="{FF2B5EF4-FFF2-40B4-BE49-F238E27FC236}">
                  <a16:creationId xmlns:a16="http://schemas.microsoft.com/office/drawing/2014/main" id="{DD097F6F-060C-7CAF-2CFC-361D5A606D17}"/>
                </a:ext>
              </a:extLst>
            </p:cNvPr>
            <p:cNvSpPr/>
            <p:nvPr userDrawn="1"/>
          </p:nvSpPr>
          <p:spPr>
            <a:xfrm>
              <a:off x="9683827" y="6301648"/>
              <a:ext cx="1872867" cy="463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ogo, company name&#10;&#10;Description automatically generated">
              <a:extLst>
                <a:ext uri="{FF2B5EF4-FFF2-40B4-BE49-F238E27FC236}">
                  <a16:creationId xmlns:a16="http://schemas.microsoft.com/office/drawing/2014/main" id="{4824CC98-8EFE-E245-35F6-6618D6F4D7D3}"/>
                </a:ext>
              </a:extLst>
            </p:cNvPr>
            <p:cNvPicPr>
              <a:picLocks noChangeAspect="1"/>
            </p:cNvPicPr>
            <p:nvPr userDrawn="1"/>
          </p:nvPicPr>
          <p:blipFill>
            <a:blip r:embed="rId3"/>
            <a:stretch>
              <a:fillRect/>
            </a:stretch>
          </p:blipFill>
          <p:spPr>
            <a:xfrm>
              <a:off x="11038901" y="6262600"/>
              <a:ext cx="595400" cy="595400"/>
            </a:xfrm>
            <a:prstGeom prst="rect">
              <a:avLst/>
            </a:prstGeom>
          </p:spPr>
        </p:pic>
      </p:grpSp>
    </p:spTree>
    <p:extLst>
      <p:ext uri="{BB962C8B-B14F-4D97-AF65-F5344CB8AC3E}">
        <p14:creationId xmlns:p14="http://schemas.microsoft.com/office/powerpoint/2010/main" val="165530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A picture containing text&#10;&#10;Description automatically generated">
            <a:extLst>
              <a:ext uri="{FF2B5EF4-FFF2-40B4-BE49-F238E27FC236}">
                <a16:creationId xmlns:a16="http://schemas.microsoft.com/office/drawing/2014/main" id="{57C7E5E6-8E83-0C4D-8421-17FE6374AF38}"/>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C5FE57A-757F-D64B-A39E-1A682BE838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0D3A9A-8843-1642-8574-5F49B7AF5E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5F36E92-66AA-274F-B807-9BE429495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a:extLst>
              <a:ext uri="{FF2B5EF4-FFF2-40B4-BE49-F238E27FC236}">
                <a16:creationId xmlns:a16="http://schemas.microsoft.com/office/drawing/2014/main" id="{3060725C-4803-9348-9A22-001332E804DD}"/>
              </a:ext>
            </a:extLst>
          </p:cNvPr>
          <p:cNvSpPr>
            <a:spLocks noGrp="1"/>
          </p:cNvSpPr>
          <p:nvPr>
            <p:ph type="sldNum" sz="quarter" idx="12"/>
          </p:nvPr>
        </p:nvSpPr>
        <p:spPr>
          <a:xfrm>
            <a:off x="208613" y="6400006"/>
            <a:ext cx="2743200" cy="365125"/>
          </a:xfrm>
        </p:spPr>
        <p:txBody>
          <a:bodyPr/>
          <a:lstStyle>
            <a:lvl1pPr algn="l">
              <a:defRPr sz="1050" b="0" i="0">
                <a:solidFill>
                  <a:schemeClr val="bg1"/>
                </a:solidFill>
                <a:latin typeface="Selawik Light" panose="020B0502040204020203" pitchFamily="34" charset="77"/>
              </a:defRPr>
            </a:lvl1pPr>
          </a:lstStyle>
          <a:p>
            <a:fld id="{AFC1190F-73BD-2E49-8B81-A529C18731EF}" type="slidenum">
              <a:rPr lang="en-US" smtClean="0"/>
              <a:t>‹#›</a:t>
            </a:fld>
            <a:endParaRPr lang="en-US"/>
          </a:p>
        </p:txBody>
      </p:sp>
      <p:grpSp>
        <p:nvGrpSpPr>
          <p:cNvPr id="12" name="Group 11">
            <a:extLst>
              <a:ext uri="{FF2B5EF4-FFF2-40B4-BE49-F238E27FC236}">
                <a16:creationId xmlns:a16="http://schemas.microsoft.com/office/drawing/2014/main" id="{A71B772C-C98B-1EB2-C9F3-961B4EE0B438}"/>
              </a:ext>
            </a:extLst>
          </p:cNvPr>
          <p:cNvGrpSpPr/>
          <p:nvPr/>
        </p:nvGrpSpPr>
        <p:grpSpPr>
          <a:xfrm>
            <a:off x="9683827" y="6262600"/>
            <a:ext cx="1950474" cy="595400"/>
            <a:chOff x="9683827" y="6262600"/>
            <a:chExt cx="1950474" cy="595400"/>
          </a:xfrm>
        </p:grpSpPr>
        <p:sp>
          <p:nvSpPr>
            <p:cNvPr id="13" name="Rectangle 12">
              <a:extLst>
                <a:ext uri="{FF2B5EF4-FFF2-40B4-BE49-F238E27FC236}">
                  <a16:creationId xmlns:a16="http://schemas.microsoft.com/office/drawing/2014/main" id="{1059EE9A-B3C4-2E52-8682-65CD2C7731AC}"/>
                </a:ext>
              </a:extLst>
            </p:cNvPr>
            <p:cNvSpPr/>
            <p:nvPr userDrawn="1"/>
          </p:nvSpPr>
          <p:spPr>
            <a:xfrm>
              <a:off x="9683827" y="6301648"/>
              <a:ext cx="1872867" cy="463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ogo, company name&#10;&#10;Description automatically generated">
              <a:extLst>
                <a:ext uri="{FF2B5EF4-FFF2-40B4-BE49-F238E27FC236}">
                  <a16:creationId xmlns:a16="http://schemas.microsoft.com/office/drawing/2014/main" id="{8B9F9FA8-6218-5B20-CFDD-E315E5B50835}"/>
                </a:ext>
              </a:extLst>
            </p:cNvPr>
            <p:cNvPicPr>
              <a:picLocks noChangeAspect="1"/>
            </p:cNvPicPr>
            <p:nvPr userDrawn="1"/>
          </p:nvPicPr>
          <p:blipFill>
            <a:blip r:embed="rId3"/>
            <a:stretch>
              <a:fillRect/>
            </a:stretch>
          </p:blipFill>
          <p:spPr>
            <a:xfrm>
              <a:off x="11038901" y="6262600"/>
              <a:ext cx="595400" cy="595400"/>
            </a:xfrm>
            <a:prstGeom prst="rect">
              <a:avLst/>
            </a:prstGeom>
          </p:spPr>
        </p:pic>
      </p:grpSp>
    </p:spTree>
    <p:extLst>
      <p:ext uri="{BB962C8B-B14F-4D97-AF65-F5344CB8AC3E}">
        <p14:creationId xmlns:p14="http://schemas.microsoft.com/office/powerpoint/2010/main" val="286398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E162E-445C-5A4C-8A82-E5991139C977}"/>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AC8137F7-2A72-1F4D-952B-5C84F3831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B3439-F6A0-2645-8AB2-8663C523C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40F65-F9CB-7244-BE60-9EFD362785CB}" type="datetimeFigureOut">
              <a:rPr lang="en-US" smtClean="0"/>
              <a:t>4/28/23</a:t>
            </a:fld>
            <a:endParaRPr lang="en-US"/>
          </a:p>
        </p:txBody>
      </p:sp>
      <p:sp>
        <p:nvSpPr>
          <p:cNvPr id="5" name="Footer Placeholder 4">
            <a:extLst>
              <a:ext uri="{FF2B5EF4-FFF2-40B4-BE49-F238E27FC236}">
                <a16:creationId xmlns:a16="http://schemas.microsoft.com/office/drawing/2014/main" id="{04B717A5-9908-2545-AEC4-BFF3DFC41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13F46B-5919-7E49-9712-AB3F1FF8C1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C1190F-73BD-2E49-8B81-A529C18731EF}" type="slidenum">
              <a:rPr lang="en-US" smtClean="0"/>
              <a:t>‹#›</a:t>
            </a:fld>
            <a:endParaRPr lang="en-US"/>
          </a:p>
        </p:txBody>
      </p:sp>
    </p:spTree>
    <p:extLst>
      <p:ext uri="{BB962C8B-B14F-4D97-AF65-F5344CB8AC3E}">
        <p14:creationId xmlns:p14="http://schemas.microsoft.com/office/powerpoint/2010/main" val="2140699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1" i="0" kern="1200">
          <a:solidFill>
            <a:schemeClr val="tx1"/>
          </a:solidFill>
          <a:latin typeface="Selawik" panose="020B05020402040202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Selawik" panose="020B05020402040202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Selawik Light" panose="020B05020402040202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elawik Light" panose="020B05020402040202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Selawik Light" panose="020B05020402040202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Selawik Light" panose="020B050204020402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CB7C-FF5A-F07B-927B-DD7F3B5D5F9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D927238-2D38-CD80-3BB9-E5C3BAC4F66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1625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3B0D-3074-684E-95A9-208095642B73}"/>
              </a:ext>
            </a:extLst>
          </p:cNvPr>
          <p:cNvSpPr>
            <a:spLocks noGrp="1"/>
          </p:cNvSpPr>
          <p:nvPr>
            <p:ph type="title"/>
          </p:nvPr>
        </p:nvSpPr>
        <p:spPr/>
        <p:txBody>
          <a:bodyPr/>
          <a:lstStyle/>
          <a:p>
            <a:r>
              <a:rPr lang="en-US" dirty="0"/>
              <a:t>Hands-On Training</a:t>
            </a:r>
          </a:p>
        </p:txBody>
      </p:sp>
      <p:pic>
        <p:nvPicPr>
          <p:cNvPr id="3" name="Picture 2">
            <a:extLst>
              <a:ext uri="{FF2B5EF4-FFF2-40B4-BE49-F238E27FC236}">
                <a16:creationId xmlns:a16="http://schemas.microsoft.com/office/drawing/2014/main" id="{54634D47-4918-D343-947A-AFFB9E134F5A}"/>
              </a:ext>
            </a:extLst>
          </p:cNvPr>
          <p:cNvPicPr>
            <a:picLocks noChangeAspect="1"/>
          </p:cNvPicPr>
          <p:nvPr/>
        </p:nvPicPr>
        <p:blipFill rotWithShape="1">
          <a:blip r:embed="rId2"/>
          <a:srcRect r="17519"/>
          <a:stretch/>
        </p:blipFill>
        <p:spPr>
          <a:xfrm>
            <a:off x="1130004" y="4473555"/>
            <a:ext cx="9931992" cy="1769687"/>
          </a:xfrm>
          <a:prstGeom prst="rect">
            <a:avLst/>
          </a:prstGeom>
        </p:spPr>
      </p:pic>
      <p:sp>
        <p:nvSpPr>
          <p:cNvPr id="5" name="TextBox 4">
            <a:extLst>
              <a:ext uri="{FF2B5EF4-FFF2-40B4-BE49-F238E27FC236}">
                <a16:creationId xmlns:a16="http://schemas.microsoft.com/office/drawing/2014/main" id="{8F24553E-A946-3F48-9EDC-1251EE280AAB}"/>
              </a:ext>
            </a:extLst>
          </p:cNvPr>
          <p:cNvSpPr txBox="1"/>
          <p:nvPr/>
        </p:nvSpPr>
        <p:spPr>
          <a:xfrm>
            <a:off x="1002475" y="1611233"/>
            <a:ext cx="8403772" cy="2862322"/>
          </a:xfrm>
          <a:prstGeom prst="rect">
            <a:avLst/>
          </a:prstGeom>
          <a:noFill/>
        </p:spPr>
        <p:txBody>
          <a:bodyPr wrap="square" rtlCol="0">
            <a:spAutoFit/>
          </a:bodyPr>
          <a:lstStyle/>
          <a:p>
            <a:r>
              <a:rPr lang="en-US" dirty="0"/>
              <a:t>• delves deeper into the details of the current implementation by </a:t>
            </a:r>
          </a:p>
          <a:p>
            <a:r>
              <a:rPr lang="en-US" dirty="0"/>
              <a:t>     • sharing the notebooks used to build and develop the models, </a:t>
            </a:r>
          </a:p>
          <a:p>
            <a:r>
              <a:rPr lang="en-US" dirty="0"/>
              <a:t>     • demonstrating each step of the ML building process</a:t>
            </a:r>
          </a:p>
          <a:p>
            <a:r>
              <a:rPr lang="en-US" dirty="0"/>
              <a:t>     • assigning work exercises</a:t>
            </a:r>
          </a:p>
          <a:p>
            <a:r>
              <a:rPr lang="en-US" dirty="0"/>
              <a:t>• mentoring starts </a:t>
            </a:r>
          </a:p>
          <a:p>
            <a:r>
              <a:rPr lang="en-US" dirty="0"/>
              <a:t>     • a student will be paired with a mentor</a:t>
            </a:r>
          </a:p>
          <a:p>
            <a:r>
              <a:rPr lang="en-US" dirty="0"/>
              <a:t>     • assess the skill level, interest and background of the student</a:t>
            </a:r>
          </a:p>
          <a:p>
            <a:r>
              <a:rPr lang="en-US" dirty="0"/>
              <a:t>     • give reading assignments and exercises with intention of filling skill gaps</a:t>
            </a:r>
          </a:p>
          <a:p>
            <a:r>
              <a:rPr lang="en-US" dirty="0"/>
              <a:t>• 3 weeks to train and prepare for the upcoming activities</a:t>
            </a:r>
          </a:p>
          <a:p>
            <a:r>
              <a:rPr lang="en-US" dirty="0"/>
              <a:t>• Post-review and evaluation</a:t>
            </a:r>
          </a:p>
        </p:txBody>
      </p:sp>
      <p:pic>
        <p:nvPicPr>
          <p:cNvPr id="4" name="Picture 3">
            <a:extLst>
              <a:ext uri="{FF2B5EF4-FFF2-40B4-BE49-F238E27FC236}">
                <a16:creationId xmlns:a16="http://schemas.microsoft.com/office/drawing/2014/main" id="{5D01A2F2-7221-004D-CADB-40DC4BFCCB5B}"/>
              </a:ext>
            </a:extLst>
          </p:cNvPr>
          <p:cNvPicPr>
            <a:picLocks noChangeAspect="1"/>
          </p:cNvPicPr>
          <p:nvPr/>
        </p:nvPicPr>
        <p:blipFill>
          <a:blip r:embed="rId3"/>
          <a:stretch>
            <a:fillRect/>
          </a:stretch>
        </p:blipFill>
        <p:spPr>
          <a:xfrm>
            <a:off x="9612085" y="227013"/>
            <a:ext cx="2405743" cy="1129226"/>
          </a:xfrm>
          <a:prstGeom prst="rect">
            <a:avLst/>
          </a:prstGeom>
        </p:spPr>
      </p:pic>
      <p:sp>
        <p:nvSpPr>
          <p:cNvPr id="6" name="Rectangle 5">
            <a:extLst>
              <a:ext uri="{FF2B5EF4-FFF2-40B4-BE49-F238E27FC236}">
                <a16:creationId xmlns:a16="http://schemas.microsoft.com/office/drawing/2014/main" id="{2554B50B-6990-EA94-B23B-5412D588576D}"/>
              </a:ext>
            </a:extLst>
          </p:cNvPr>
          <p:cNvSpPr/>
          <p:nvPr/>
        </p:nvSpPr>
        <p:spPr>
          <a:xfrm>
            <a:off x="10189029" y="108857"/>
            <a:ext cx="631371" cy="1247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99896CC-C459-FDCE-7315-9C04A3F499C0}"/>
              </a:ext>
            </a:extLst>
          </p:cNvPr>
          <p:cNvSpPr/>
          <p:nvPr/>
        </p:nvSpPr>
        <p:spPr>
          <a:xfrm>
            <a:off x="1023257" y="6339496"/>
            <a:ext cx="1666259" cy="3067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Learner</a:t>
            </a:r>
          </a:p>
        </p:txBody>
      </p:sp>
    </p:spTree>
    <p:extLst>
      <p:ext uri="{BB962C8B-B14F-4D97-AF65-F5344CB8AC3E}">
        <p14:creationId xmlns:p14="http://schemas.microsoft.com/office/powerpoint/2010/main" val="1195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3B0D-3074-684E-95A9-208095642B73}"/>
              </a:ext>
            </a:extLst>
          </p:cNvPr>
          <p:cNvSpPr>
            <a:spLocks noGrp="1"/>
          </p:cNvSpPr>
          <p:nvPr>
            <p:ph type="title"/>
          </p:nvPr>
        </p:nvSpPr>
        <p:spPr/>
        <p:txBody>
          <a:bodyPr/>
          <a:lstStyle/>
          <a:p>
            <a:r>
              <a:rPr lang="en-US" dirty="0"/>
              <a:t>Apprenticeship</a:t>
            </a:r>
          </a:p>
        </p:txBody>
      </p:sp>
      <p:pic>
        <p:nvPicPr>
          <p:cNvPr id="4" name="Picture 3">
            <a:extLst>
              <a:ext uri="{FF2B5EF4-FFF2-40B4-BE49-F238E27FC236}">
                <a16:creationId xmlns:a16="http://schemas.microsoft.com/office/drawing/2014/main" id="{633E6E35-4EF4-3C44-9DC0-F6EF194BEF67}"/>
              </a:ext>
            </a:extLst>
          </p:cNvPr>
          <p:cNvPicPr>
            <a:picLocks noChangeAspect="1"/>
          </p:cNvPicPr>
          <p:nvPr/>
        </p:nvPicPr>
        <p:blipFill rotWithShape="1">
          <a:blip r:embed="rId2"/>
          <a:srcRect r="12385"/>
          <a:stretch/>
        </p:blipFill>
        <p:spPr>
          <a:xfrm>
            <a:off x="666750" y="2954215"/>
            <a:ext cx="10409099" cy="2485191"/>
          </a:xfrm>
          <a:prstGeom prst="rect">
            <a:avLst/>
          </a:prstGeom>
        </p:spPr>
      </p:pic>
      <p:sp>
        <p:nvSpPr>
          <p:cNvPr id="6" name="TextBox 5">
            <a:extLst>
              <a:ext uri="{FF2B5EF4-FFF2-40B4-BE49-F238E27FC236}">
                <a16:creationId xmlns:a16="http://schemas.microsoft.com/office/drawing/2014/main" id="{2845EB39-0CB9-434E-A538-6B32237907E8}"/>
              </a:ext>
            </a:extLst>
          </p:cNvPr>
          <p:cNvSpPr txBox="1"/>
          <p:nvPr/>
        </p:nvSpPr>
        <p:spPr>
          <a:xfrm>
            <a:off x="1001486" y="1805534"/>
            <a:ext cx="8403772" cy="923330"/>
          </a:xfrm>
          <a:prstGeom prst="rect">
            <a:avLst/>
          </a:prstGeom>
          <a:noFill/>
        </p:spPr>
        <p:txBody>
          <a:bodyPr wrap="square" rtlCol="0">
            <a:spAutoFit/>
          </a:bodyPr>
          <a:lstStyle/>
          <a:p>
            <a:r>
              <a:rPr lang="en-US" dirty="0"/>
              <a:t>• assign an auxiliary task to each student</a:t>
            </a:r>
          </a:p>
          <a:p>
            <a:r>
              <a:rPr lang="en-US" dirty="0"/>
              <a:t>• mentors to guide students in the tasks</a:t>
            </a:r>
          </a:p>
          <a:p>
            <a:r>
              <a:rPr lang="en-US" dirty="0"/>
              <a:t>• 8 </a:t>
            </a:r>
            <a:r>
              <a:rPr lang="en-US" dirty="0" err="1"/>
              <a:t>hrs</a:t>
            </a:r>
            <a:r>
              <a:rPr lang="en-US" dirty="0"/>
              <a:t> a week for 2 weeks to complete the tasks </a:t>
            </a:r>
          </a:p>
        </p:txBody>
      </p:sp>
      <p:pic>
        <p:nvPicPr>
          <p:cNvPr id="3" name="Picture 2">
            <a:extLst>
              <a:ext uri="{FF2B5EF4-FFF2-40B4-BE49-F238E27FC236}">
                <a16:creationId xmlns:a16="http://schemas.microsoft.com/office/drawing/2014/main" id="{1E112B91-581B-6E03-C97E-D15900ABDC6D}"/>
              </a:ext>
            </a:extLst>
          </p:cNvPr>
          <p:cNvPicPr>
            <a:picLocks noChangeAspect="1"/>
          </p:cNvPicPr>
          <p:nvPr/>
        </p:nvPicPr>
        <p:blipFill>
          <a:blip r:embed="rId3"/>
          <a:stretch>
            <a:fillRect/>
          </a:stretch>
        </p:blipFill>
        <p:spPr>
          <a:xfrm>
            <a:off x="9612085" y="227013"/>
            <a:ext cx="2405743" cy="1129226"/>
          </a:xfrm>
          <a:prstGeom prst="rect">
            <a:avLst/>
          </a:prstGeom>
        </p:spPr>
      </p:pic>
      <p:sp>
        <p:nvSpPr>
          <p:cNvPr id="5" name="Rectangle 4">
            <a:extLst>
              <a:ext uri="{FF2B5EF4-FFF2-40B4-BE49-F238E27FC236}">
                <a16:creationId xmlns:a16="http://schemas.microsoft.com/office/drawing/2014/main" id="{02086152-0BDA-8ACE-6C4F-50730D975DE3}"/>
              </a:ext>
            </a:extLst>
          </p:cNvPr>
          <p:cNvSpPr/>
          <p:nvPr/>
        </p:nvSpPr>
        <p:spPr>
          <a:xfrm>
            <a:off x="10814956" y="141514"/>
            <a:ext cx="631371" cy="1247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8E2C021-FBE5-A528-2A17-4671889F0F1C}"/>
              </a:ext>
            </a:extLst>
          </p:cNvPr>
          <p:cNvSpPr/>
          <p:nvPr/>
        </p:nvSpPr>
        <p:spPr>
          <a:xfrm>
            <a:off x="838200" y="6209310"/>
            <a:ext cx="1578922" cy="3691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Internship</a:t>
            </a:r>
          </a:p>
        </p:txBody>
      </p:sp>
    </p:spTree>
    <p:extLst>
      <p:ext uri="{BB962C8B-B14F-4D97-AF65-F5344CB8AC3E}">
        <p14:creationId xmlns:p14="http://schemas.microsoft.com/office/powerpoint/2010/main" val="1803891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C6508E-0ED1-B641-AECB-51C36CC864DD}"/>
              </a:ext>
            </a:extLst>
          </p:cNvPr>
          <p:cNvSpPr txBox="1"/>
          <p:nvPr/>
        </p:nvSpPr>
        <p:spPr>
          <a:xfrm>
            <a:off x="3985810" y="112714"/>
            <a:ext cx="6225550" cy="5909310"/>
          </a:xfrm>
          <a:prstGeom prst="rect">
            <a:avLst/>
          </a:prstGeom>
          <a:noFill/>
        </p:spPr>
        <p:txBody>
          <a:bodyPr wrap="none" rtlCol="0">
            <a:spAutoFit/>
          </a:bodyPr>
          <a:lstStyle/>
          <a:p>
            <a:r>
              <a:rPr lang="en-US" dirty="0"/>
              <a:t>CVM critical models</a:t>
            </a:r>
          </a:p>
          <a:p>
            <a:r>
              <a:rPr lang="en-US" dirty="0"/>
              <a:t>Prepaid churn (</a:t>
            </a:r>
            <a:r>
              <a:rPr lang="en-US" dirty="0" err="1"/>
              <a:t>wrt</a:t>
            </a:r>
            <a:r>
              <a:rPr lang="en-US" dirty="0"/>
              <a:t> SWR)</a:t>
            </a:r>
          </a:p>
          <a:p>
            <a:r>
              <a:rPr lang="en-US" dirty="0"/>
              <a:t>Postpaid churn (payment (IDPD) propensity)</a:t>
            </a:r>
          </a:p>
          <a:p>
            <a:r>
              <a:rPr lang="en-US" dirty="0"/>
              <a:t>Home churn</a:t>
            </a:r>
          </a:p>
          <a:p>
            <a:endParaRPr lang="en-US" dirty="0"/>
          </a:p>
          <a:p>
            <a:r>
              <a:rPr lang="en-US" dirty="0"/>
              <a:t>Device price segment prediction</a:t>
            </a:r>
          </a:p>
          <a:p>
            <a:r>
              <a:rPr lang="en-US" dirty="0"/>
              <a:t>Postpaid acquisition model</a:t>
            </a:r>
          </a:p>
          <a:p>
            <a:r>
              <a:rPr lang="en-US" dirty="0"/>
              <a:t>Credit scoring for postpaid &amp; prepaid</a:t>
            </a:r>
          </a:p>
          <a:p>
            <a:endParaRPr lang="en-US" dirty="0"/>
          </a:p>
          <a:p>
            <a:r>
              <a:rPr lang="en-US" dirty="0"/>
              <a:t>Demand forecast (how big is the market for postpaid and Home)</a:t>
            </a:r>
          </a:p>
          <a:p>
            <a:r>
              <a:rPr lang="en-US" dirty="0"/>
              <a:t>Traffic forecast</a:t>
            </a:r>
          </a:p>
          <a:p>
            <a:endParaRPr lang="en-US" dirty="0"/>
          </a:p>
          <a:p>
            <a:r>
              <a:rPr lang="en-US" dirty="0"/>
              <a:t>Robust </a:t>
            </a:r>
            <a:r>
              <a:rPr lang="en-US" dirty="0" err="1"/>
              <a:t>topup</a:t>
            </a:r>
            <a:r>
              <a:rPr lang="en-US" dirty="0"/>
              <a:t> forecasting model</a:t>
            </a:r>
          </a:p>
          <a:p>
            <a:r>
              <a:rPr lang="en-US" dirty="0"/>
              <a:t>Retailer acquisition model</a:t>
            </a:r>
          </a:p>
          <a:p>
            <a:endParaRPr lang="en-US" dirty="0"/>
          </a:p>
          <a:p>
            <a:r>
              <a:rPr lang="en-US" dirty="0"/>
              <a:t>Channel forecasting </a:t>
            </a:r>
          </a:p>
          <a:p>
            <a:r>
              <a:rPr lang="en-US" dirty="0"/>
              <a:t>Channel prediction (how are likely to convert to digital channels)</a:t>
            </a:r>
          </a:p>
          <a:p>
            <a:endParaRPr lang="en-US" dirty="0"/>
          </a:p>
          <a:p>
            <a:r>
              <a:rPr lang="en-US" dirty="0"/>
              <a:t>Prepaid to postpaid prediction model</a:t>
            </a:r>
          </a:p>
          <a:p>
            <a:endParaRPr lang="en-US" dirty="0"/>
          </a:p>
          <a:p>
            <a:r>
              <a:rPr lang="en-US" dirty="0"/>
              <a:t>CX complaints – sentiment analysis</a:t>
            </a:r>
          </a:p>
        </p:txBody>
      </p:sp>
    </p:spTree>
    <p:extLst>
      <p:ext uri="{BB962C8B-B14F-4D97-AF65-F5344CB8AC3E}">
        <p14:creationId xmlns:p14="http://schemas.microsoft.com/office/powerpoint/2010/main" val="3861296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3B0D-3074-684E-95A9-208095642B73}"/>
              </a:ext>
            </a:extLst>
          </p:cNvPr>
          <p:cNvSpPr>
            <a:spLocks noGrp="1"/>
          </p:cNvSpPr>
          <p:nvPr>
            <p:ph type="title"/>
          </p:nvPr>
        </p:nvSpPr>
        <p:spPr/>
        <p:txBody>
          <a:bodyPr/>
          <a:lstStyle/>
          <a:p>
            <a:r>
              <a:rPr lang="en-US" dirty="0"/>
              <a:t>Project Assignments (Directed)</a:t>
            </a:r>
          </a:p>
        </p:txBody>
      </p:sp>
      <p:pic>
        <p:nvPicPr>
          <p:cNvPr id="5" name="Picture 4">
            <a:extLst>
              <a:ext uri="{FF2B5EF4-FFF2-40B4-BE49-F238E27FC236}">
                <a16:creationId xmlns:a16="http://schemas.microsoft.com/office/drawing/2014/main" id="{31027904-57ED-2447-AC42-6CBA2400AB4C}"/>
              </a:ext>
            </a:extLst>
          </p:cNvPr>
          <p:cNvPicPr>
            <a:picLocks noChangeAspect="1"/>
          </p:cNvPicPr>
          <p:nvPr/>
        </p:nvPicPr>
        <p:blipFill rotWithShape="1">
          <a:blip r:embed="rId2"/>
          <a:srcRect r="22198"/>
          <a:stretch/>
        </p:blipFill>
        <p:spPr>
          <a:xfrm>
            <a:off x="643717" y="4198294"/>
            <a:ext cx="10904566" cy="1706917"/>
          </a:xfrm>
          <a:prstGeom prst="rect">
            <a:avLst/>
          </a:prstGeom>
        </p:spPr>
      </p:pic>
      <p:sp>
        <p:nvSpPr>
          <p:cNvPr id="6" name="TextBox 5">
            <a:extLst>
              <a:ext uri="{FF2B5EF4-FFF2-40B4-BE49-F238E27FC236}">
                <a16:creationId xmlns:a16="http://schemas.microsoft.com/office/drawing/2014/main" id="{EC251A65-2BB6-F846-8A9F-2617E7003B67}"/>
              </a:ext>
            </a:extLst>
          </p:cNvPr>
          <p:cNvSpPr txBox="1"/>
          <p:nvPr/>
        </p:nvSpPr>
        <p:spPr>
          <a:xfrm>
            <a:off x="1001486" y="1805534"/>
            <a:ext cx="8403772" cy="2585323"/>
          </a:xfrm>
          <a:prstGeom prst="rect">
            <a:avLst/>
          </a:prstGeom>
          <a:noFill/>
        </p:spPr>
        <p:txBody>
          <a:bodyPr wrap="square" rtlCol="0">
            <a:spAutoFit/>
          </a:bodyPr>
          <a:lstStyle/>
          <a:p>
            <a:r>
              <a:rPr lang="en-US" dirty="0"/>
              <a:t>• Assign a project to each student</a:t>
            </a:r>
          </a:p>
          <a:p>
            <a:r>
              <a:rPr lang="en-US" dirty="0"/>
              <a:t>• The project can either be churn or </a:t>
            </a:r>
            <a:r>
              <a:rPr lang="en-US" dirty="0" err="1"/>
              <a:t>arpu</a:t>
            </a:r>
            <a:r>
              <a:rPr lang="en-US" dirty="0"/>
              <a:t> model. Alternatively, a student can propose a model of interest</a:t>
            </a:r>
          </a:p>
          <a:p>
            <a:r>
              <a:rPr lang="en-US" dirty="0"/>
              <a:t>• 10 </a:t>
            </a:r>
            <a:r>
              <a:rPr lang="en-US" dirty="0" err="1"/>
              <a:t>hrs</a:t>
            </a:r>
            <a:r>
              <a:rPr lang="en-US" dirty="0"/>
              <a:t> a week for 4-6 weeks of model building. </a:t>
            </a:r>
          </a:p>
          <a:p>
            <a:r>
              <a:rPr lang="en-US" dirty="0"/>
              <a:t>• The project must touch different components of the ML process:</a:t>
            </a:r>
          </a:p>
          <a:p>
            <a:r>
              <a:rPr lang="en-US" dirty="0"/>
              <a:t>     • feature engineering &amp; selection</a:t>
            </a:r>
          </a:p>
          <a:p>
            <a:r>
              <a:rPr lang="en-US" dirty="0"/>
              <a:t>     • feature analysis</a:t>
            </a:r>
          </a:p>
          <a:p>
            <a:r>
              <a:rPr lang="en-US" dirty="0"/>
              <a:t>     • model development &amp; evaluation</a:t>
            </a:r>
          </a:p>
          <a:p>
            <a:endParaRPr lang="en-US" dirty="0"/>
          </a:p>
        </p:txBody>
      </p:sp>
      <p:sp>
        <p:nvSpPr>
          <p:cNvPr id="4" name="TextBox 3">
            <a:extLst>
              <a:ext uri="{FF2B5EF4-FFF2-40B4-BE49-F238E27FC236}">
                <a16:creationId xmlns:a16="http://schemas.microsoft.com/office/drawing/2014/main" id="{917D29D5-1205-C549-8CE8-D0C140741321}"/>
              </a:ext>
            </a:extLst>
          </p:cNvPr>
          <p:cNvSpPr txBox="1"/>
          <p:nvPr/>
        </p:nvSpPr>
        <p:spPr>
          <a:xfrm>
            <a:off x="9698725" y="5905211"/>
            <a:ext cx="1878912" cy="830997"/>
          </a:xfrm>
          <a:prstGeom prst="rect">
            <a:avLst/>
          </a:prstGeom>
          <a:solidFill>
            <a:schemeClr val="bg2"/>
          </a:solidFill>
        </p:spPr>
        <p:txBody>
          <a:bodyPr wrap="none" rtlCol="0">
            <a:spAutoFit/>
          </a:bodyPr>
          <a:lstStyle/>
          <a:p>
            <a:pPr marL="285750" indent="-285750">
              <a:buFontTx/>
              <a:buChar char="-"/>
            </a:pPr>
            <a:r>
              <a:rPr lang="en-US" sz="1600" dirty="0"/>
              <a:t>Apprenticeship</a:t>
            </a:r>
          </a:p>
          <a:p>
            <a:pPr marL="285750" indent="-285750">
              <a:buFontTx/>
              <a:buChar char="-"/>
            </a:pPr>
            <a:r>
              <a:rPr lang="en-US" sz="1600" dirty="0"/>
              <a:t>Directed </a:t>
            </a:r>
          </a:p>
          <a:p>
            <a:pPr marL="285750" indent="-285750">
              <a:buFontTx/>
              <a:buChar char="-"/>
            </a:pPr>
            <a:r>
              <a:rPr lang="en-US" sz="1600" dirty="0"/>
              <a:t>Co-Development</a:t>
            </a:r>
          </a:p>
        </p:txBody>
      </p:sp>
      <p:pic>
        <p:nvPicPr>
          <p:cNvPr id="9" name="Picture 8">
            <a:extLst>
              <a:ext uri="{FF2B5EF4-FFF2-40B4-BE49-F238E27FC236}">
                <a16:creationId xmlns:a16="http://schemas.microsoft.com/office/drawing/2014/main" id="{EECEF438-9D87-F5F5-291F-CCA948013494}"/>
              </a:ext>
            </a:extLst>
          </p:cNvPr>
          <p:cNvPicPr>
            <a:picLocks noChangeAspect="1"/>
          </p:cNvPicPr>
          <p:nvPr/>
        </p:nvPicPr>
        <p:blipFill>
          <a:blip r:embed="rId3"/>
          <a:stretch>
            <a:fillRect/>
          </a:stretch>
        </p:blipFill>
        <p:spPr>
          <a:xfrm>
            <a:off x="9612085" y="227013"/>
            <a:ext cx="2405743" cy="1129226"/>
          </a:xfrm>
          <a:prstGeom prst="rect">
            <a:avLst/>
          </a:prstGeom>
        </p:spPr>
      </p:pic>
      <p:sp>
        <p:nvSpPr>
          <p:cNvPr id="10" name="Rectangle 9">
            <a:extLst>
              <a:ext uri="{FF2B5EF4-FFF2-40B4-BE49-F238E27FC236}">
                <a16:creationId xmlns:a16="http://schemas.microsoft.com/office/drawing/2014/main" id="{1B7059E8-9C26-0959-4C8D-106AB09C0BC0}"/>
              </a:ext>
            </a:extLst>
          </p:cNvPr>
          <p:cNvSpPr/>
          <p:nvPr/>
        </p:nvSpPr>
        <p:spPr>
          <a:xfrm>
            <a:off x="11440887" y="167935"/>
            <a:ext cx="631371" cy="1247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76EEF1B-46E6-A1C8-FCE8-82F1775BDB74}"/>
              </a:ext>
            </a:extLst>
          </p:cNvPr>
          <p:cNvSpPr/>
          <p:nvPr/>
        </p:nvSpPr>
        <p:spPr>
          <a:xfrm>
            <a:off x="838200" y="6209310"/>
            <a:ext cx="1578922" cy="3691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Internship</a:t>
            </a:r>
          </a:p>
        </p:txBody>
      </p:sp>
    </p:spTree>
    <p:extLst>
      <p:ext uri="{BB962C8B-B14F-4D97-AF65-F5344CB8AC3E}">
        <p14:creationId xmlns:p14="http://schemas.microsoft.com/office/powerpoint/2010/main" val="223056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3B0D-3074-684E-95A9-208095642B73}"/>
              </a:ext>
            </a:extLst>
          </p:cNvPr>
          <p:cNvSpPr>
            <a:spLocks noGrp="1"/>
          </p:cNvSpPr>
          <p:nvPr>
            <p:ph type="title"/>
          </p:nvPr>
        </p:nvSpPr>
        <p:spPr/>
        <p:txBody>
          <a:bodyPr/>
          <a:lstStyle/>
          <a:p>
            <a:r>
              <a:rPr lang="en-US" dirty="0"/>
              <a:t>Projects (Co-Development) (6 weeks)</a:t>
            </a:r>
          </a:p>
        </p:txBody>
      </p:sp>
      <p:pic>
        <p:nvPicPr>
          <p:cNvPr id="4" name="Picture 3">
            <a:extLst>
              <a:ext uri="{FF2B5EF4-FFF2-40B4-BE49-F238E27FC236}">
                <a16:creationId xmlns:a16="http://schemas.microsoft.com/office/drawing/2014/main" id="{78DC7364-6D5C-0843-8AF9-59049CDC2552}"/>
              </a:ext>
            </a:extLst>
          </p:cNvPr>
          <p:cNvPicPr>
            <a:picLocks noChangeAspect="1"/>
          </p:cNvPicPr>
          <p:nvPr/>
        </p:nvPicPr>
        <p:blipFill>
          <a:blip r:embed="rId2"/>
          <a:stretch>
            <a:fillRect/>
          </a:stretch>
        </p:blipFill>
        <p:spPr>
          <a:xfrm>
            <a:off x="620485" y="1548949"/>
            <a:ext cx="10951029" cy="3760101"/>
          </a:xfrm>
          <a:prstGeom prst="rect">
            <a:avLst/>
          </a:prstGeom>
        </p:spPr>
      </p:pic>
      <p:sp>
        <p:nvSpPr>
          <p:cNvPr id="3" name="Rectangle 2">
            <a:extLst>
              <a:ext uri="{FF2B5EF4-FFF2-40B4-BE49-F238E27FC236}">
                <a16:creationId xmlns:a16="http://schemas.microsoft.com/office/drawing/2014/main" id="{2E860071-D191-575C-87D6-A745592B6B10}"/>
              </a:ext>
            </a:extLst>
          </p:cNvPr>
          <p:cNvSpPr/>
          <p:nvPr/>
        </p:nvSpPr>
        <p:spPr>
          <a:xfrm>
            <a:off x="838200" y="6209310"/>
            <a:ext cx="1578922" cy="3691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Internship</a:t>
            </a:r>
          </a:p>
        </p:txBody>
      </p:sp>
    </p:spTree>
    <p:extLst>
      <p:ext uri="{BB962C8B-B14F-4D97-AF65-F5344CB8AC3E}">
        <p14:creationId xmlns:p14="http://schemas.microsoft.com/office/powerpoint/2010/main" val="1051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3B0D-3074-684E-95A9-208095642B73}"/>
              </a:ext>
            </a:extLst>
          </p:cNvPr>
          <p:cNvSpPr>
            <a:spLocks noGrp="1"/>
          </p:cNvSpPr>
          <p:nvPr>
            <p:ph type="title"/>
          </p:nvPr>
        </p:nvSpPr>
        <p:spPr/>
        <p:txBody>
          <a:bodyPr/>
          <a:lstStyle/>
          <a:p>
            <a:r>
              <a:rPr lang="en-US" dirty="0"/>
              <a:t>Timeline</a:t>
            </a:r>
          </a:p>
        </p:txBody>
      </p:sp>
      <p:sp>
        <p:nvSpPr>
          <p:cNvPr id="3" name="TextBox 2">
            <a:extLst>
              <a:ext uri="{FF2B5EF4-FFF2-40B4-BE49-F238E27FC236}">
                <a16:creationId xmlns:a16="http://schemas.microsoft.com/office/drawing/2014/main" id="{F6807CF0-5E28-2A4A-A143-BD826B2A560B}"/>
              </a:ext>
            </a:extLst>
          </p:cNvPr>
          <p:cNvSpPr txBox="1"/>
          <p:nvPr/>
        </p:nvSpPr>
        <p:spPr>
          <a:xfrm>
            <a:off x="1840922" y="1415648"/>
            <a:ext cx="8510155" cy="4467057"/>
          </a:xfrm>
          <a:prstGeom prst="rect">
            <a:avLst/>
          </a:prstGeom>
          <a:noFill/>
        </p:spPr>
        <p:txBody>
          <a:bodyPr wrap="square" rtlCol="0">
            <a:spAutoFit/>
          </a:bodyPr>
          <a:lstStyle/>
          <a:p>
            <a:pPr>
              <a:lnSpc>
                <a:spcPct val="150000"/>
              </a:lnSpc>
            </a:pPr>
            <a:r>
              <a:rPr lang="en-US" sz="2400" i="1" dirty="0"/>
              <a:t>Initial Cascade					Apr 17</a:t>
            </a:r>
          </a:p>
          <a:p>
            <a:pPr>
              <a:lnSpc>
                <a:spcPct val="150000"/>
              </a:lnSpc>
            </a:pPr>
            <a:r>
              <a:rPr lang="en-US" sz="2400" i="1" dirty="0"/>
              <a:t>Request for participation from Leads		Apr 18</a:t>
            </a:r>
          </a:p>
          <a:p>
            <a:pPr>
              <a:lnSpc>
                <a:spcPct val="150000"/>
              </a:lnSpc>
            </a:pPr>
            <a:r>
              <a:rPr lang="en-US" sz="2400" i="1" dirty="0"/>
              <a:t>Invitation to participate			Apr 20</a:t>
            </a:r>
          </a:p>
          <a:p>
            <a:pPr>
              <a:lnSpc>
                <a:spcPct val="150000"/>
              </a:lnSpc>
            </a:pPr>
            <a:r>
              <a:rPr lang="en-US" sz="2400" i="1" dirty="0"/>
              <a:t>Program Kick-off				Apr 28</a:t>
            </a:r>
          </a:p>
          <a:p>
            <a:pPr>
              <a:lnSpc>
                <a:spcPct val="150000"/>
              </a:lnSpc>
            </a:pPr>
            <a:r>
              <a:rPr lang="en-US" sz="2400" i="1" dirty="0"/>
              <a:t>Start of Workshop				May 4</a:t>
            </a:r>
          </a:p>
          <a:p>
            <a:pPr>
              <a:lnSpc>
                <a:spcPct val="150000"/>
              </a:lnSpc>
            </a:pPr>
            <a:r>
              <a:rPr lang="en-US" sz="2400" i="1" dirty="0"/>
              <a:t>Start of Internship				Jun 2023</a:t>
            </a:r>
          </a:p>
          <a:p>
            <a:pPr>
              <a:lnSpc>
                <a:spcPct val="150000"/>
              </a:lnSpc>
            </a:pPr>
            <a:r>
              <a:rPr lang="en-US" sz="2400" i="1" dirty="0"/>
              <a:t>Presentation of ML Project			Aug 2023</a:t>
            </a:r>
          </a:p>
          <a:p>
            <a:pPr>
              <a:lnSpc>
                <a:spcPct val="150000"/>
              </a:lnSpc>
            </a:pPr>
            <a:r>
              <a:rPr lang="en-US" sz="2400" i="1" dirty="0"/>
              <a:t>Program Completion 				Aug 2023</a:t>
            </a:r>
          </a:p>
        </p:txBody>
      </p:sp>
    </p:spTree>
    <p:extLst>
      <p:ext uri="{BB962C8B-B14F-4D97-AF65-F5344CB8AC3E}">
        <p14:creationId xmlns:p14="http://schemas.microsoft.com/office/powerpoint/2010/main" val="892680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12B0-E343-1841-8AC4-03E1632E9BBB}"/>
              </a:ext>
            </a:extLst>
          </p:cNvPr>
          <p:cNvSpPr>
            <a:spLocks noGrp="1"/>
          </p:cNvSpPr>
          <p:nvPr>
            <p:ph type="title"/>
          </p:nvPr>
        </p:nvSpPr>
        <p:spPr/>
        <p:txBody>
          <a:bodyPr/>
          <a:lstStyle/>
          <a:p>
            <a:r>
              <a:rPr lang="en-US"/>
              <a:t>List of Nominees</a:t>
            </a:r>
          </a:p>
        </p:txBody>
      </p:sp>
      <p:graphicFrame>
        <p:nvGraphicFramePr>
          <p:cNvPr id="4" name="Table 4">
            <a:extLst>
              <a:ext uri="{FF2B5EF4-FFF2-40B4-BE49-F238E27FC236}">
                <a16:creationId xmlns:a16="http://schemas.microsoft.com/office/drawing/2014/main" id="{2B10D118-3EA1-A641-B4CD-72B9153615B0}"/>
              </a:ext>
            </a:extLst>
          </p:cNvPr>
          <p:cNvGraphicFramePr>
            <a:graphicFrameLocks noGrp="1"/>
          </p:cNvGraphicFramePr>
          <p:nvPr>
            <p:extLst>
              <p:ext uri="{D42A27DB-BD31-4B8C-83A1-F6EECF244321}">
                <p14:modId xmlns:p14="http://schemas.microsoft.com/office/powerpoint/2010/main" val="2581816671"/>
              </p:ext>
            </p:extLst>
          </p:nvPr>
        </p:nvGraphicFramePr>
        <p:xfrm>
          <a:off x="895453" y="1027906"/>
          <a:ext cx="10401092" cy="5191760"/>
        </p:xfrm>
        <a:graphic>
          <a:graphicData uri="http://schemas.openxmlformats.org/drawingml/2006/table">
            <a:tbl>
              <a:tblPr firstRow="1" bandRow="1">
                <a:tableStyleId>{5940675A-B579-460E-94D1-54222C63F5DA}</a:tableStyleId>
              </a:tblPr>
              <a:tblGrid>
                <a:gridCol w="618554">
                  <a:extLst>
                    <a:ext uri="{9D8B030D-6E8A-4147-A177-3AD203B41FA5}">
                      <a16:colId xmlns:a16="http://schemas.microsoft.com/office/drawing/2014/main" val="3443267130"/>
                    </a:ext>
                  </a:extLst>
                </a:gridCol>
                <a:gridCol w="3627619">
                  <a:extLst>
                    <a:ext uri="{9D8B030D-6E8A-4147-A177-3AD203B41FA5}">
                      <a16:colId xmlns:a16="http://schemas.microsoft.com/office/drawing/2014/main" val="1176792835"/>
                    </a:ext>
                  </a:extLst>
                </a:gridCol>
                <a:gridCol w="3554646">
                  <a:extLst>
                    <a:ext uri="{9D8B030D-6E8A-4147-A177-3AD203B41FA5}">
                      <a16:colId xmlns:a16="http://schemas.microsoft.com/office/drawing/2014/main" val="4079819128"/>
                    </a:ext>
                  </a:extLst>
                </a:gridCol>
                <a:gridCol w="2600273">
                  <a:extLst>
                    <a:ext uri="{9D8B030D-6E8A-4147-A177-3AD203B41FA5}">
                      <a16:colId xmlns:a16="http://schemas.microsoft.com/office/drawing/2014/main" val="714040104"/>
                    </a:ext>
                  </a:extLst>
                </a:gridCol>
              </a:tblGrid>
              <a:tr h="370840">
                <a:tc>
                  <a:txBody>
                    <a:bodyPr/>
                    <a:lstStyle/>
                    <a:p>
                      <a:pPr algn="ctr"/>
                      <a:endParaRPr lang="en-US"/>
                    </a:p>
                  </a:txBody>
                  <a:tcPr/>
                </a:tc>
                <a:tc>
                  <a:txBody>
                    <a:bodyPr/>
                    <a:lstStyle/>
                    <a:p>
                      <a:pPr algn="ctr"/>
                      <a:r>
                        <a:rPr lang="en-US"/>
                        <a:t>Nominees</a:t>
                      </a:r>
                    </a:p>
                  </a:txBody>
                  <a:tcPr/>
                </a:tc>
                <a:tc>
                  <a:txBody>
                    <a:bodyPr/>
                    <a:lstStyle/>
                    <a:p>
                      <a:pPr algn="ctr"/>
                      <a:r>
                        <a:rPr lang="en-US"/>
                        <a:t>Assigned Project</a:t>
                      </a:r>
                    </a:p>
                  </a:txBody>
                  <a:tcPr/>
                </a:tc>
                <a:tc>
                  <a:txBody>
                    <a:bodyPr/>
                    <a:lstStyle/>
                    <a:p>
                      <a:pPr algn="ctr"/>
                      <a:r>
                        <a:rPr lang="en-US"/>
                        <a:t>Assigned Mentor?</a:t>
                      </a:r>
                    </a:p>
                  </a:txBody>
                  <a:tcPr/>
                </a:tc>
                <a:extLst>
                  <a:ext uri="{0D108BD9-81ED-4DB2-BD59-A6C34878D82A}">
                    <a16:rowId xmlns:a16="http://schemas.microsoft.com/office/drawing/2014/main" val="165469106"/>
                  </a:ext>
                </a:extLst>
              </a:tr>
              <a:tr h="370840">
                <a:tc>
                  <a:txBody>
                    <a:bodyPr/>
                    <a:lstStyle/>
                    <a:p>
                      <a:r>
                        <a:rPr lang="en-US"/>
                        <a:t>1</a:t>
                      </a:r>
                    </a:p>
                  </a:txBody>
                  <a:tcPr/>
                </a:tc>
                <a:tc>
                  <a:txBody>
                    <a:bodyPr/>
                    <a:lstStyle/>
                    <a:p>
                      <a:r>
                        <a:rPr lang="en-US" dirty="0"/>
                        <a:t>Maize Ramos</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20509563"/>
                  </a:ext>
                </a:extLst>
              </a:tr>
              <a:tr h="370840">
                <a:tc>
                  <a:txBody>
                    <a:bodyPr/>
                    <a:lstStyle/>
                    <a:p>
                      <a:r>
                        <a:rPr lang="en-US"/>
                        <a:t>2</a:t>
                      </a:r>
                    </a:p>
                  </a:txBody>
                  <a:tcPr/>
                </a:tc>
                <a:tc>
                  <a:txBody>
                    <a:bodyPr/>
                    <a:lstStyle/>
                    <a:p>
                      <a:r>
                        <a:rPr lang="en-US" dirty="0"/>
                        <a:t>FJ </a:t>
                      </a:r>
                      <a:r>
                        <a:rPr lang="en-US" dirty="0" err="1"/>
                        <a:t>Mabulac</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07316342"/>
                  </a:ext>
                </a:extLst>
              </a:tr>
              <a:tr h="370840">
                <a:tc>
                  <a:txBody>
                    <a:bodyPr/>
                    <a:lstStyle/>
                    <a:p>
                      <a:r>
                        <a:rPr lang="en-US"/>
                        <a:t>3</a:t>
                      </a:r>
                    </a:p>
                  </a:txBody>
                  <a:tcPr/>
                </a:tc>
                <a:tc>
                  <a:txBody>
                    <a:bodyPr/>
                    <a:lstStyle/>
                    <a:p>
                      <a:r>
                        <a:rPr lang="en-US" dirty="0" err="1"/>
                        <a:t>Jeecel</a:t>
                      </a:r>
                      <a:r>
                        <a:rPr lang="en-US" dirty="0"/>
                        <a:t> </a:t>
                      </a:r>
                      <a:r>
                        <a:rPr lang="en-US" dirty="0" err="1"/>
                        <a:t>Panaligan</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67666168"/>
                  </a:ext>
                </a:extLst>
              </a:tr>
              <a:tr h="370840">
                <a:tc>
                  <a:txBody>
                    <a:bodyPr/>
                    <a:lstStyle/>
                    <a:p>
                      <a:r>
                        <a:rPr lang="en-US"/>
                        <a:t>4</a:t>
                      </a:r>
                    </a:p>
                  </a:txBody>
                  <a:tcPr/>
                </a:tc>
                <a:tc>
                  <a:txBody>
                    <a:bodyPr/>
                    <a:lstStyle/>
                    <a:p>
                      <a:r>
                        <a:rPr lang="en-US"/>
                        <a:t>Val </a:t>
                      </a:r>
                      <a:r>
                        <a:rPr lang="en-US" err="1"/>
                        <a:t>Balagon</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92095372"/>
                  </a:ext>
                </a:extLst>
              </a:tr>
              <a:tr h="370840">
                <a:tc>
                  <a:txBody>
                    <a:bodyPr/>
                    <a:lstStyle/>
                    <a:p>
                      <a:r>
                        <a:rPr lang="en-US"/>
                        <a:t>5</a:t>
                      </a:r>
                    </a:p>
                  </a:txBody>
                  <a:tcPr/>
                </a:tc>
                <a:tc>
                  <a:txBody>
                    <a:bodyPr/>
                    <a:lstStyle/>
                    <a:p>
                      <a:r>
                        <a:rPr lang="en-US" dirty="0"/>
                        <a:t>Len </a:t>
                      </a:r>
                      <a:r>
                        <a:rPr lang="en-US" dirty="0" err="1"/>
                        <a:t>Gorromeo</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00104868"/>
                  </a:ext>
                </a:extLst>
              </a:tr>
              <a:tr h="370840">
                <a:tc>
                  <a:txBody>
                    <a:bodyPr/>
                    <a:lstStyle/>
                    <a:p>
                      <a:r>
                        <a:rPr lang="en-US"/>
                        <a:t>6</a:t>
                      </a:r>
                    </a:p>
                  </a:txBody>
                  <a:tcPr/>
                </a:tc>
                <a:tc>
                  <a:txBody>
                    <a:bodyPr/>
                    <a:lstStyle/>
                    <a:p>
                      <a:r>
                        <a:rPr lang="en-US"/>
                        <a:t>Nyx Andres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47313209"/>
                  </a:ext>
                </a:extLst>
              </a:tr>
              <a:tr h="370840">
                <a:tc>
                  <a:txBody>
                    <a:bodyPr/>
                    <a:lstStyle/>
                    <a:p>
                      <a:r>
                        <a:rPr lang="en-US"/>
                        <a:t>7</a:t>
                      </a:r>
                    </a:p>
                  </a:txBody>
                  <a:tcPr/>
                </a:tc>
                <a:tc>
                  <a:txBody>
                    <a:bodyPr/>
                    <a:lstStyle/>
                    <a:p>
                      <a:r>
                        <a:rPr lang="en-US"/>
                        <a:t>Judy Chua Co</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13693356"/>
                  </a:ext>
                </a:extLst>
              </a:tr>
              <a:tr h="370840">
                <a:tc>
                  <a:txBody>
                    <a:bodyPr/>
                    <a:lstStyle/>
                    <a:p>
                      <a:r>
                        <a:rPr lang="en-US"/>
                        <a:t>8</a:t>
                      </a:r>
                    </a:p>
                  </a:txBody>
                  <a:tcPr/>
                </a:tc>
                <a:tc>
                  <a:txBody>
                    <a:bodyPr/>
                    <a:lstStyle/>
                    <a:p>
                      <a:r>
                        <a:rPr lang="en-US"/>
                        <a:t>Reyna De Jesus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53007900"/>
                  </a:ext>
                </a:extLst>
              </a:tr>
              <a:tr h="370840">
                <a:tc>
                  <a:txBody>
                    <a:bodyPr/>
                    <a:lstStyle/>
                    <a:p>
                      <a:r>
                        <a:rPr lang="en-US"/>
                        <a:t>9</a:t>
                      </a:r>
                    </a:p>
                  </a:txBody>
                  <a:tcPr/>
                </a:tc>
                <a:tc>
                  <a:txBody>
                    <a:bodyPr/>
                    <a:lstStyle/>
                    <a:p>
                      <a:r>
                        <a:rPr lang="en-US" err="1"/>
                        <a:t>Mafel</a:t>
                      </a:r>
                      <a:r>
                        <a:rPr lang="en-US"/>
                        <a:t> Vergara</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79817293"/>
                  </a:ext>
                </a:extLst>
              </a:tr>
              <a:tr h="370840">
                <a:tc>
                  <a:txBody>
                    <a:bodyPr/>
                    <a:lstStyle/>
                    <a:p>
                      <a:r>
                        <a:rPr lang="en-US"/>
                        <a:t>10</a:t>
                      </a:r>
                    </a:p>
                  </a:txBody>
                  <a:tcPr/>
                </a:tc>
                <a:tc>
                  <a:txBody>
                    <a:bodyPr/>
                    <a:lstStyle/>
                    <a:p>
                      <a:r>
                        <a:rPr lang="en-US" err="1"/>
                        <a:t>Restell</a:t>
                      </a:r>
                      <a:r>
                        <a:rPr lang="en-US"/>
                        <a:t> </a:t>
                      </a:r>
                      <a:r>
                        <a:rPr lang="en-US" err="1"/>
                        <a:t>Quiballo</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66352790"/>
                  </a:ext>
                </a:extLst>
              </a:tr>
              <a:tr h="370840">
                <a:tc>
                  <a:txBody>
                    <a:bodyPr/>
                    <a:lstStyle/>
                    <a:p>
                      <a:r>
                        <a:rPr lang="en-US"/>
                        <a:t>11</a:t>
                      </a:r>
                    </a:p>
                  </a:txBody>
                  <a:tcPr/>
                </a:tc>
                <a:tc>
                  <a:txBody>
                    <a:bodyPr/>
                    <a:lstStyle/>
                    <a:p>
                      <a:r>
                        <a:rPr lang="en-US"/>
                        <a:t>JK </a:t>
                      </a:r>
                      <a:r>
                        <a:rPr lang="en-US" err="1"/>
                        <a:t>Somera</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14087719"/>
                  </a:ext>
                </a:extLst>
              </a:tr>
              <a:tr h="370840">
                <a:tc>
                  <a:txBody>
                    <a:bodyPr/>
                    <a:lstStyle/>
                    <a:p>
                      <a:r>
                        <a:rPr lang="en-US"/>
                        <a:t>12</a:t>
                      </a:r>
                    </a:p>
                  </a:txBody>
                  <a:tcPr/>
                </a:tc>
                <a:tc>
                  <a:txBody>
                    <a:bodyPr/>
                    <a:lstStyle/>
                    <a:p>
                      <a:r>
                        <a:rPr lang="en-US" dirty="0" err="1"/>
                        <a:t>Rovin</a:t>
                      </a:r>
                      <a:r>
                        <a:rPr lang="en-US" dirty="0"/>
                        <a:t> </a:t>
                      </a:r>
                      <a:r>
                        <a:rPr lang="en-US" dirty="0" err="1"/>
                        <a:t>Estabillo</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83787266"/>
                  </a:ext>
                </a:extLst>
              </a:tr>
              <a:tr h="370840">
                <a:tc>
                  <a:txBody>
                    <a:bodyPr/>
                    <a:lstStyle/>
                    <a:p>
                      <a:r>
                        <a:rPr lang="en-US"/>
                        <a:t>13</a:t>
                      </a:r>
                    </a:p>
                  </a:txBody>
                  <a:tcPr/>
                </a:tc>
                <a:tc>
                  <a:txBody>
                    <a:bodyPr/>
                    <a:lstStyle/>
                    <a:p>
                      <a:r>
                        <a:rPr lang="en-US" dirty="0"/>
                        <a:t>Kay De Las Alas</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32634395"/>
                  </a:ext>
                </a:extLst>
              </a:tr>
            </a:tbl>
          </a:graphicData>
        </a:graphic>
      </p:graphicFrame>
    </p:spTree>
    <p:extLst>
      <p:ext uri="{BB962C8B-B14F-4D97-AF65-F5344CB8AC3E}">
        <p14:creationId xmlns:p14="http://schemas.microsoft.com/office/powerpoint/2010/main" val="327680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CD62-9CCF-F142-A431-379286ECA48B}"/>
              </a:ext>
            </a:extLst>
          </p:cNvPr>
          <p:cNvSpPr>
            <a:spLocks noGrp="1"/>
          </p:cNvSpPr>
          <p:nvPr>
            <p:ph type="ctrTitle"/>
          </p:nvPr>
        </p:nvSpPr>
        <p:spPr/>
        <p:txBody>
          <a:bodyPr>
            <a:normAutofit/>
          </a:bodyPr>
          <a:lstStyle/>
          <a:p>
            <a:r>
              <a:rPr lang="en-US" dirty="0"/>
              <a:t>END</a:t>
            </a:r>
            <a:br>
              <a:rPr lang="en-US"/>
            </a:br>
            <a:endParaRPr lang="en-US" dirty="0"/>
          </a:p>
        </p:txBody>
      </p:sp>
    </p:spTree>
    <p:extLst>
      <p:ext uri="{BB962C8B-B14F-4D97-AF65-F5344CB8AC3E}">
        <p14:creationId xmlns:p14="http://schemas.microsoft.com/office/powerpoint/2010/main" val="220957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3B0D-3074-684E-95A9-208095642B73}"/>
              </a:ext>
            </a:extLst>
          </p:cNvPr>
          <p:cNvSpPr>
            <a:spLocks noGrp="1"/>
          </p:cNvSpPr>
          <p:nvPr>
            <p:ph type="title"/>
          </p:nvPr>
        </p:nvSpPr>
        <p:spPr/>
        <p:txBody>
          <a:bodyPr/>
          <a:lstStyle/>
          <a:p>
            <a:r>
              <a:rPr lang="en-US" dirty="0"/>
              <a:t>Learning Objectives &amp; Goals</a:t>
            </a:r>
          </a:p>
        </p:txBody>
      </p:sp>
      <p:sp>
        <p:nvSpPr>
          <p:cNvPr id="3" name="Content Placeholder 2">
            <a:extLst>
              <a:ext uri="{FF2B5EF4-FFF2-40B4-BE49-F238E27FC236}">
                <a16:creationId xmlns:a16="http://schemas.microsoft.com/office/drawing/2014/main" id="{C9F49ACF-7C2B-E24C-B846-4C9B39D8687C}"/>
              </a:ext>
            </a:extLst>
          </p:cNvPr>
          <p:cNvSpPr>
            <a:spLocks noGrp="1"/>
          </p:cNvSpPr>
          <p:nvPr>
            <p:ph idx="1"/>
          </p:nvPr>
        </p:nvSpPr>
        <p:spPr/>
        <p:txBody>
          <a:bodyPr/>
          <a:lstStyle/>
          <a:p>
            <a:r>
              <a:rPr lang="en-US" dirty="0"/>
              <a:t>To familiarize with the CVM objectives, campaign operations and current ML pipeline implementation</a:t>
            </a:r>
          </a:p>
          <a:p>
            <a:r>
              <a:rPr lang="en-US" dirty="0"/>
              <a:t>To undergo hands-on training in model development by assigning real-world exercises and applied use-case projects</a:t>
            </a:r>
          </a:p>
          <a:p>
            <a:r>
              <a:rPr lang="en-US" dirty="0"/>
              <a:t>To immerse in the model and pipeline building by assigning tasks to help improve and extend the current ML implementation</a:t>
            </a:r>
          </a:p>
          <a:p>
            <a:r>
              <a:rPr lang="en-US" dirty="0"/>
              <a:t>To give guidance and support in the learning activities thru instruction, shadowing and mentoring</a:t>
            </a:r>
          </a:p>
        </p:txBody>
      </p:sp>
    </p:spTree>
    <p:extLst>
      <p:ext uri="{BB962C8B-B14F-4D97-AF65-F5344CB8AC3E}">
        <p14:creationId xmlns:p14="http://schemas.microsoft.com/office/powerpoint/2010/main" val="1323732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1DF339-1EA0-F436-0A6A-C560F13C7061}"/>
              </a:ext>
            </a:extLst>
          </p:cNvPr>
          <p:cNvSpPr>
            <a:spLocks noGrp="1"/>
          </p:cNvSpPr>
          <p:nvPr>
            <p:ph type="title"/>
          </p:nvPr>
        </p:nvSpPr>
        <p:spPr/>
        <p:txBody>
          <a:bodyPr/>
          <a:lstStyle/>
          <a:p>
            <a:r>
              <a:rPr lang="en-US" dirty="0"/>
              <a:t>Prerequisite</a:t>
            </a:r>
          </a:p>
        </p:txBody>
      </p:sp>
      <p:sp>
        <p:nvSpPr>
          <p:cNvPr id="5" name="Content Placeholder 4">
            <a:extLst>
              <a:ext uri="{FF2B5EF4-FFF2-40B4-BE49-F238E27FC236}">
                <a16:creationId xmlns:a16="http://schemas.microsoft.com/office/drawing/2014/main" id="{7C19ADA1-EB4B-6A2D-7B9E-C40445442DE3}"/>
              </a:ext>
            </a:extLst>
          </p:cNvPr>
          <p:cNvSpPr>
            <a:spLocks noGrp="1"/>
          </p:cNvSpPr>
          <p:nvPr>
            <p:ph idx="1"/>
          </p:nvPr>
        </p:nvSpPr>
        <p:spPr>
          <a:xfrm>
            <a:off x="838200" y="1253331"/>
            <a:ext cx="10515600" cy="4351338"/>
          </a:xfrm>
        </p:spPr>
        <p:txBody>
          <a:bodyPr>
            <a:noAutofit/>
          </a:bodyPr>
          <a:lstStyle/>
          <a:p>
            <a:pPr>
              <a:lnSpc>
                <a:spcPct val="100000"/>
              </a:lnSpc>
            </a:pPr>
            <a:r>
              <a:rPr lang="en-US" sz="1200" dirty="0">
                <a:latin typeface="+mn-lt"/>
              </a:rPr>
              <a:t> Python – Intermediate </a:t>
            </a:r>
          </a:p>
          <a:p>
            <a:pPr>
              <a:lnSpc>
                <a:spcPct val="100000"/>
              </a:lnSpc>
            </a:pPr>
            <a:r>
              <a:rPr lang="en-US" sz="1200" dirty="0">
                <a:latin typeface="+mn-lt"/>
              </a:rPr>
              <a:t> Basic SQL</a:t>
            </a:r>
          </a:p>
          <a:p>
            <a:pPr>
              <a:lnSpc>
                <a:spcPct val="100000"/>
              </a:lnSpc>
            </a:pPr>
            <a:r>
              <a:rPr lang="en-US" sz="1200" dirty="0">
                <a:latin typeface="+mn-lt"/>
              </a:rPr>
              <a:t> Basic </a:t>
            </a:r>
            <a:r>
              <a:rPr lang="en-US" sz="1200" dirty="0" err="1">
                <a:latin typeface="+mn-lt"/>
              </a:rPr>
              <a:t>SKLearn</a:t>
            </a:r>
            <a:r>
              <a:rPr lang="en-US" sz="1200" dirty="0">
                <a:latin typeface="+mn-lt"/>
              </a:rPr>
              <a:t> and Pandas (Course available)</a:t>
            </a:r>
          </a:p>
          <a:p>
            <a:pPr>
              <a:lnSpc>
                <a:spcPct val="100000"/>
              </a:lnSpc>
            </a:pPr>
            <a:r>
              <a:rPr lang="en-US" sz="1200" dirty="0" err="1">
                <a:latin typeface="+mn-lt"/>
              </a:rPr>
              <a:t>Jupyter</a:t>
            </a:r>
            <a:r>
              <a:rPr lang="en-US" sz="1200" dirty="0">
                <a:latin typeface="+mn-lt"/>
              </a:rPr>
              <a:t> Notebook </a:t>
            </a:r>
          </a:p>
          <a:p>
            <a:pPr>
              <a:lnSpc>
                <a:spcPct val="100000"/>
              </a:lnSpc>
            </a:pPr>
            <a:r>
              <a:rPr lang="en-US" sz="1200" dirty="0">
                <a:latin typeface="+mn-lt"/>
              </a:rPr>
              <a:t>Kick-off : April 18</a:t>
            </a:r>
          </a:p>
          <a:p>
            <a:pPr marL="0" indent="0">
              <a:lnSpc>
                <a:spcPct val="100000"/>
              </a:lnSpc>
              <a:buNone/>
            </a:pPr>
            <a:endParaRPr lang="en-US" sz="1200" dirty="0">
              <a:latin typeface="+mn-lt"/>
            </a:endParaRPr>
          </a:p>
          <a:p>
            <a:pPr marL="0" indent="0">
              <a:lnSpc>
                <a:spcPct val="100000"/>
              </a:lnSpc>
              <a:buNone/>
            </a:pPr>
            <a:r>
              <a:rPr lang="en-US" sz="1200" dirty="0">
                <a:latin typeface="+mn-lt"/>
              </a:rPr>
              <a:t>NLP</a:t>
            </a:r>
          </a:p>
          <a:p>
            <a:pPr marL="0" indent="0">
              <a:lnSpc>
                <a:spcPct val="100000"/>
              </a:lnSpc>
              <a:buNone/>
            </a:pPr>
            <a:r>
              <a:rPr lang="en-US" sz="1200" dirty="0">
                <a:latin typeface="+mn-lt"/>
              </a:rPr>
              <a:t>Observer</a:t>
            </a:r>
          </a:p>
          <a:p>
            <a:pPr>
              <a:lnSpc>
                <a:spcPct val="100000"/>
              </a:lnSpc>
            </a:pPr>
            <a:r>
              <a:rPr lang="en-US" sz="1200" dirty="0">
                <a:latin typeface="+mn-lt"/>
              </a:rPr>
              <a:t>3 Courses (for Observer) (6 hours) (High Level)</a:t>
            </a:r>
          </a:p>
          <a:p>
            <a:pPr>
              <a:lnSpc>
                <a:spcPct val="100000"/>
              </a:lnSpc>
            </a:pPr>
            <a:endParaRPr lang="en-US" sz="1200" dirty="0">
              <a:latin typeface="+mn-lt"/>
            </a:endParaRPr>
          </a:p>
          <a:p>
            <a:pPr>
              <a:lnSpc>
                <a:spcPct val="100000"/>
              </a:lnSpc>
            </a:pPr>
            <a:r>
              <a:rPr lang="en-US" sz="1200" dirty="0">
                <a:latin typeface="+mn-lt"/>
              </a:rPr>
              <a:t>April 17 – Language Model</a:t>
            </a:r>
          </a:p>
          <a:p>
            <a:pPr>
              <a:lnSpc>
                <a:spcPct val="100000"/>
              </a:lnSpc>
            </a:pPr>
            <a:r>
              <a:rPr lang="en-US" sz="1200" dirty="0">
                <a:latin typeface="+mn-lt"/>
              </a:rPr>
              <a:t>Next Month : May – Text Classification </a:t>
            </a:r>
          </a:p>
          <a:p>
            <a:pPr>
              <a:lnSpc>
                <a:spcPct val="100000"/>
              </a:lnSpc>
            </a:pPr>
            <a:r>
              <a:rPr lang="en-US" sz="1200" dirty="0">
                <a:latin typeface="+mn-lt"/>
              </a:rPr>
              <a:t>Next – Named Entity </a:t>
            </a:r>
          </a:p>
          <a:p>
            <a:pPr>
              <a:lnSpc>
                <a:spcPct val="100000"/>
              </a:lnSpc>
            </a:pPr>
            <a:r>
              <a:rPr lang="en-US" sz="1200" dirty="0">
                <a:latin typeface="+mn-lt"/>
              </a:rPr>
              <a:t>Paper</a:t>
            </a:r>
          </a:p>
          <a:p>
            <a:pPr marL="0" indent="0">
              <a:lnSpc>
                <a:spcPct val="100000"/>
              </a:lnSpc>
              <a:buNone/>
            </a:pPr>
            <a:endParaRPr lang="en-US" sz="1200" dirty="0">
              <a:latin typeface="+mn-lt"/>
            </a:endParaRPr>
          </a:p>
          <a:p>
            <a:pPr marL="0" indent="0">
              <a:lnSpc>
                <a:spcPct val="100000"/>
              </a:lnSpc>
              <a:buNone/>
            </a:pPr>
            <a:r>
              <a:rPr lang="en-US" sz="1200" dirty="0">
                <a:latin typeface="+mn-lt"/>
              </a:rPr>
              <a:t>Contributor </a:t>
            </a:r>
          </a:p>
          <a:p>
            <a:pPr>
              <a:lnSpc>
                <a:spcPct val="100000"/>
              </a:lnSpc>
              <a:buFontTx/>
              <a:buChar char="-"/>
            </a:pPr>
            <a:r>
              <a:rPr lang="en-US" sz="1200" dirty="0">
                <a:latin typeface="+mn-lt"/>
              </a:rPr>
              <a:t>Python – Intermediate </a:t>
            </a:r>
          </a:p>
          <a:p>
            <a:pPr>
              <a:lnSpc>
                <a:spcPct val="100000"/>
              </a:lnSpc>
              <a:buFontTx/>
              <a:buChar char="-"/>
            </a:pPr>
            <a:r>
              <a:rPr lang="en-US" sz="1200" dirty="0" err="1">
                <a:latin typeface="+mn-lt"/>
              </a:rPr>
              <a:t>Pytorch</a:t>
            </a:r>
            <a:r>
              <a:rPr lang="en-US" sz="1200" dirty="0">
                <a:latin typeface="+mn-lt"/>
              </a:rPr>
              <a:t> or </a:t>
            </a:r>
            <a:r>
              <a:rPr lang="en-US" sz="1200" dirty="0" err="1">
                <a:latin typeface="+mn-lt"/>
              </a:rPr>
              <a:t>Tensorflow</a:t>
            </a:r>
            <a:r>
              <a:rPr lang="en-US" sz="1200" dirty="0">
                <a:latin typeface="+mn-lt"/>
              </a:rPr>
              <a:t> : Experience developing </a:t>
            </a:r>
          </a:p>
          <a:p>
            <a:pPr>
              <a:lnSpc>
                <a:spcPct val="100000"/>
              </a:lnSpc>
              <a:buFontTx/>
              <a:buChar char="-"/>
            </a:pPr>
            <a:r>
              <a:rPr lang="en-US" sz="1200" dirty="0">
                <a:latin typeface="+mn-lt"/>
              </a:rPr>
              <a:t>Neural Network </a:t>
            </a:r>
          </a:p>
          <a:p>
            <a:pPr>
              <a:lnSpc>
                <a:spcPct val="100000"/>
              </a:lnSpc>
              <a:buFontTx/>
              <a:buChar char="-"/>
            </a:pPr>
            <a:r>
              <a:rPr lang="en-US" sz="1200" dirty="0" err="1">
                <a:latin typeface="+mn-lt"/>
              </a:rPr>
              <a:t>Huggingface</a:t>
            </a:r>
            <a:endParaRPr lang="en-US" sz="1200" dirty="0">
              <a:latin typeface="+mn-lt"/>
            </a:endParaRPr>
          </a:p>
          <a:p>
            <a:pPr>
              <a:lnSpc>
                <a:spcPct val="100000"/>
              </a:lnSpc>
              <a:buFontTx/>
              <a:buChar char="-"/>
            </a:pPr>
            <a:r>
              <a:rPr lang="en-US" sz="1200" dirty="0">
                <a:latin typeface="+mn-lt"/>
              </a:rPr>
              <a:t>Completed course CS224N or Equivalent </a:t>
            </a:r>
          </a:p>
        </p:txBody>
      </p:sp>
    </p:spTree>
    <p:extLst>
      <p:ext uri="{BB962C8B-B14F-4D97-AF65-F5344CB8AC3E}">
        <p14:creationId xmlns:p14="http://schemas.microsoft.com/office/powerpoint/2010/main" val="370109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CD62-9CCF-F142-A431-379286ECA48B}"/>
              </a:ext>
            </a:extLst>
          </p:cNvPr>
          <p:cNvSpPr>
            <a:spLocks noGrp="1"/>
          </p:cNvSpPr>
          <p:nvPr>
            <p:ph type="ctrTitle"/>
          </p:nvPr>
        </p:nvSpPr>
        <p:spPr>
          <a:xfrm>
            <a:off x="1197429" y="2471057"/>
            <a:ext cx="8730342" cy="1887992"/>
          </a:xfrm>
        </p:spPr>
        <p:txBody>
          <a:bodyPr/>
          <a:lstStyle/>
          <a:p>
            <a:r>
              <a:rPr lang="en-US" dirty="0"/>
              <a:t>Machine Learning Track</a:t>
            </a:r>
          </a:p>
        </p:txBody>
      </p:sp>
      <p:sp>
        <p:nvSpPr>
          <p:cNvPr id="3" name="Subtitle 2">
            <a:extLst>
              <a:ext uri="{FF2B5EF4-FFF2-40B4-BE49-F238E27FC236}">
                <a16:creationId xmlns:a16="http://schemas.microsoft.com/office/drawing/2014/main" id="{A4CF280A-17F6-F643-B0A8-40E468395931}"/>
              </a:ext>
            </a:extLst>
          </p:cNvPr>
          <p:cNvSpPr>
            <a:spLocks noGrp="1"/>
          </p:cNvSpPr>
          <p:nvPr>
            <p:ph type="subTitle" idx="1"/>
          </p:nvPr>
        </p:nvSpPr>
        <p:spPr/>
        <p:txBody>
          <a:bodyPr>
            <a:normAutofit lnSpcReduction="10000"/>
          </a:bodyPr>
          <a:lstStyle/>
          <a:p>
            <a:r>
              <a:rPr lang="en-US" dirty="0"/>
              <a:t>Work Plan</a:t>
            </a:r>
          </a:p>
          <a:p>
            <a:r>
              <a:rPr lang="en-US"/>
              <a:t>Analytics Institute </a:t>
            </a:r>
          </a:p>
          <a:p>
            <a:r>
              <a:rPr lang="en-US"/>
              <a:t>April 2023</a:t>
            </a:r>
          </a:p>
        </p:txBody>
      </p:sp>
    </p:spTree>
    <p:extLst>
      <p:ext uri="{BB962C8B-B14F-4D97-AF65-F5344CB8AC3E}">
        <p14:creationId xmlns:p14="http://schemas.microsoft.com/office/powerpoint/2010/main" val="2458771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3B0D-3074-684E-95A9-208095642B73}"/>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9F49ACF-7C2B-E24C-B846-4C9B39D8687C}"/>
              </a:ext>
            </a:extLst>
          </p:cNvPr>
          <p:cNvSpPr>
            <a:spLocks noGrp="1"/>
          </p:cNvSpPr>
          <p:nvPr>
            <p:ph idx="1"/>
          </p:nvPr>
        </p:nvSpPr>
        <p:spPr>
          <a:xfrm>
            <a:off x="838200" y="1825625"/>
            <a:ext cx="7935686" cy="4351338"/>
          </a:xfrm>
        </p:spPr>
        <p:txBody>
          <a:bodyPr>
            <a:normAutofit lnSpcReduction="10000"/>
          </a:bodyPr>
          <a:lstStyle/>
          <a:p>
            <a:r>
              <a:rPr lang="en-US" sz="2400" dirty="0"/>
              <a:t>Learning by doing</a:t>
            </a:r>
          </a:p>
          <a:p>
            <a:r>
              <a:rPr lang="en-US" sz="2400" dirty="0"/>
              <a:t>10-week training program</a:t>
            </a:r>
          </a:p>
          <a:p>
            <a:r>
              <a:rPr lang="en-US" sz="2400" dirty="0"/>
              <a:t>5-10 </a:t>
            </a:r>
            <a:r>
              <a:rPr lang="en-US" sz="2400" dirty="0" err="1"/>
              <a:t>hrs</a:t>
            </a:r>
            <a:r>
              <a:rPr lang="en-US" sz="2400" dirty="0"/>
              <a:t> a week of training and practice</a:t>
            </a:r>
          </a:p>
          <a:p>
            <a:r>
              <a:rPr lang="en-US" sz="2400" dirty="0"/>
              <a:t>1-3 </a:t>
            </a:r>
            <a:r>
              <a:rPr lang="en-US" sz="2400" dirty="0" err="1"/>
              <a:t>hrs</a:t>
            </a:r>
            <a:r>
              <a:rPr lang="en-US" sz="2400" dirty="0"/>
              <a:t> a week of mentoring</a:t>
            </a:r>
          </a:p>
          <a:p>
            <a:r>
              <a:rPr lang="en-US" sz="2400" dirty="0"/>
              <a:t>bi-weekly 15-min update meetings</a:t>
            </a:r>
          </a:p>
          <a:p>
            <a:r>
              <a:rPr lang="en-US" sz="2400" dirty="0"/>
              <a:t>Assigned tasks &amp; projects are implementable in production</a:t>
            </a:r>
          </a:p>
          <a:p>
            <a:r>
              <a:rPr lang="en-US" sz="2400" dirty="0"/>
              <a:t>Each activity has a specific deliverable</a:t>
            </a:r>
          </a:p>
          <a:p>
            <a:r>
              <a:rPr lang="en-US" sz="2400" dirty="0"/>
              <a:t>Online video course and reading assignments</a:t>
            </a:r>
          </a:p>
          <a:p>
            <a:r>
              <a:rPr lang="en-US" sz="2400" dirty="0"/>
              <a:t>Participants get to choose a full-time specialization project for implementation post-apprenticeship</a:t>
            </a:r>
          </a:p>
          <a:p>
            <a:endParaRPr lang="en-US" sz="2400" dirty="0"/>
          </a:p>
        </p:txBody>
      </p:sp>
      <p:sp>
        <p:nvSpPr>
          <p:cNvPr id="4" name="Rectangle 3">
            <a:extLst>
              <a:ext uri="{FF2B5EF4-FFF2-40B4-BE49-F238E27FC236}">
                <a16:creationId xmlns:a16="http://schemas.microsoft.com/office/drawing/2014/main" id="{CD371087-7E9C-BF1C-CAA1-E46980BFC32A}"/>
              </a:ext>
            </a:extLst>
          </p:cNvPr>
          <p:cNvSpPr/>
          <p:nvPr/>
        </p:nvSpPr>
        <p:spPr>
          <a:xfrm>
            <a:off x="9372599" y="195942"/>
            <a:ext cx="2590800" cy="183968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Tree>
    <p:extLst>
      <p:ext uri="{BB962C8B-B14F-4D97-AF65-F5344CB8AC3E}">
        <p14:creationId xmlns:p14="http://schemas.microsoft.com/office/powerpoint/2010/main" val="3062767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3B0D-3074-684E-95A9-208095642B73}"/>
              </a:ext>
            </a:extLst>
          </p:cNvPr>
          <p:cNvSpPr>
            <a:spLocks noGrp="1"/>
          </p:cNvSpPr>
          <p:nvPr>
            <p:ph type="title"/>
          </p:nvPr>
        </p:nvSpPr>
        <p:spPr/>
        <p:txBody>
          <a:bodyPr/>
          <a:lstStyle/>
          <a:p>
            <a:r>
              <a:rPr lang="en-US"/>
              <a:t>4 Stages of Training, 2 Commitment Levels</a:t>
            </a:r>
          </a:p>
        </p:txBody>
      </p:sp>
      <p:sp>
        <p:nvSpPr>
          <p:cNvPr id="6" name="Rounded Rectangle 5">
            <a:extLst>
              <a:ext uri="{FF2B5EF4-FFF2-40B4-BE49-F238E27FC236}">
                <a16:creationId xmlns:a16="http://schemas.microsoft.com/office/drawing/2014/main" id="{13A73A45-A0B3-BA45-B049-C34FD4B3C078}"/>
              </a:ext>
            </a:extLst>
          </p:cNvPr>
          <p:cNvSpPr/>
          <p:nvPr/>
        </p:nvSpPr>
        <p:spPr>
          <a:xfrm>
            <a:off x="510884" y="1667742"/>
            <a:ext cx="2431473" cy="391737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a:solidFill>
                  <a:schemeClr val="tx1">
                    <a:lumMod val="65000"/>
                    <a:lumOff val="35000"/>
                  </a:schemeClr>
                </a:solidFill>
              </a:rPr>
              <a:t>Workshops</a:t>
            </a:r>
          </a:p>
          <a:p>
            <a:endParaRPr lang="en-US">
              <a:solidFill>
                <a:schemeClr val="tx1">
                  <a:lumMod val="65000"/>
                  <a:lumOff val="35000"/>
                </a:schemeClr>
              </a:solidFill>
            </a:endParaRPr>
          </a:p>
          <a:p>
            <a:endParaRPr lang="en-US">
              <a:solidFill>
                <a:schemeClr val="tx1">
                  <a:lumMod val="65000"/>
                  <a:lumOff val="35000"/>
                </a:schemeClr>
              </a:solidFill>
            </a:endParaRPr>
          </a:p>
          <a:p>
            <a:r>
              <a:rPr lang="en-US">
                <a:solidFill>
                  <a:schemeClr val="tx1">
                    <a:lumMod val="65000"/>
                    <a:lumOff val="35000"/>
                  </a:schemeClr>
                </a:solidFill>
              </a:rPr>
              <a:t>• A series of lectures explaining the whole ML lifecycle</a:t>
            </a:r>
          </a:p>
          <a:p>
            <a:r>
              <a:rPr lang="en-US">
                <a:solidFill>
                  <a:schemeClr val="tx1">
                    <a:lumMod val="65000"/>
                    <a:lumOff val="35000"/>
                  </a:schemeClr>
                </a:solidFill>
              </a:rPr>
              <a:t>• 5 2-hr workshop sessions to be conducted in a span of 2 weeks</a:t>
            </a:r>
          </a:p>
          <a:p>
            <a:endParaRPr lang="en-US">
              <a:solidFill>
                <a:schemeClr val="tx1">
                  <a:lumMod val="65000"/>
                  <a:lumOff val="35000"/>
                </a:schemeClr>
              </a:solidFill>
            </a:endParaRPr>
          </a:p>
        </p:txBody>
      </p:sp>
      <p:sp>
        <p:nvSpPr>
          <p:cNvPr id="7" name="Rounded Rectangle 6">
            <a:extLst>
              <a:ext uri="{FF2B5EF4-FFF2-40B4-BE49-F238E27FC236}">
                <a16:creationId xmlns:a16="http://schemas.microsoft.com/office/drawing/2014/main" id="{7D1F3A43-8A59-8042-929A-9B329866DD46}"/>
              </a:ext>
            </a:extLst>
          </p:cNvPr>
          <p:cNvSpPr/>
          <p:nvPr/>
        </p:nvSpPr>
        <p:spPr>
          <a:xfrm>
            <a:off x="3425535" y="1667746"/>
            <a:ext cx="2431473" cy="391737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a:solidFill>
                  <a:schemeClr val="tx1">
                    <a:lumMod val="65000"/>
                    <a:lumOff val="35000"/>
                  </a:schemeClr>
                </a:solidFill>
              </a:rPr>
              <a:t>Hands-on Training</a:t>
            </a:r>
          </a:p>
          <a:p>
            <a:endParaRPr lang="en-US">
              <a:solidFill>
                <a:schemeClr val="tx1">
                  <a:lumMod val="65000"/>
                  <a:lumOff val="35000"/>
                </a:schemeClr>
              </a:solidFill>
            </a:endParaRPr>
          </a:p>
          <a:p>
            <a:r>
              <a:rPr lang="en-US">
                <a:solidFill>
                  <a:schemeClr val="tx1">
                    <a:lumMod val="65000"/>
                    <a:lumOff val="35000"/>
                  </a:schemeClr>
                </a:solidFill>
              </a:rPr>
              <a:t>• Deep dive into the details of the current ML implementation</a:t>
            </a:r>
          </a:p>
          <a:p>
            <a:r>
              <a:rPr lang="en-US">
                <a:solidFill>
                  <a:schemeClr val="tx1">
                    <a:lumMod val="65000"/>
                    <a:lumOff val="35000"/>
                  </a:schemeClr>
                </a:solidFill>
              </a:rPr>
              <a:t>• Assigned readings, courses and exercises</a:t>
            </a:r>
          </a:p>
          <a:p>
            <a:r>
              <a:rPr lang="en-US">
                <a:solidFill>
                  <a:schemeClr val="tx1">
                    <a:lumMod val="65000"/>
                    <a:lumOff val="35000"/>
                  </a:schemeClr>
                </a:solidFill>
              </a:rPr>
              <a:t>• Health check on Python and data engineering skills</a:t>
            </a:r>
          </a:p>
        </p:txBody>
      </p:sp>
      <p:sp>
        <p:nvSpPr>
          <p:cNvPr id="8" name="Rounded Rectangle 7">
            <a:extLst>
              <a:ext uri="{FF2B5EF4-FFF2-40B4-BE49-F238E27FC236}">
                <a16:creationId xmlns:a16="http://schemas.microsoft.com/office/drawing/2014/main" id="{DDCDDF29-AB1D-9744-8ED9-25DA25121164}"/>
              </a:ext>
            </a:extLst>
          </p:cNvPr>
          <p:cNvSpPr/>
          <p:nvPr/>
        </p:nvSpPr>
        <p:spPr>
          <a:xfrm>
            <a:off x="6340185" y="1667743"/>
            <a:ext cx="2431473" cy="391737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a:solidFill>
                  <a:schemeClr val="tx1">
                    <a:lumMod val="65000"/>
                    <a:lumOff val="35000"/>
                  </a:schemeClr>
                </a:solidFill>
              </a:rPr>
              <a:t>Apprenticeship (Immersion)</a:t>
            </a:r>
          </a:p>
          <a:p>
            <a:endParaRPr lang="en-US">
              <a:solidFill>
                <a:schemeClr val="tx1">
                  <a:lumMod val="65000"/>
                  <a:lumOff val="35000"/>
                </a:schemeClr>
              </a:solidFill>
            </a:endParaRPr>
          </a:p>
          <a:p>
            <a:r>
              <a:rPr lang="en-US">
                <a:solidFill>
                  <a:schemeClr val="tx1">
                    <a:lumMod val="65000"/>
                    <a:lumOff val="35000"/>
                  </a:schemeClr>
                </a:solidFill>
              </a:rPr>
              <a:t>• Assign an auxiliary, ML-related tasks, output of which will be deployed in production</a:t>
            </a:r>
          </a:p>
          <a:p>
            <a:r>
              <a:rPr lang="en-US">
                <a:solidFill>
                  <a:schemeClr val="tx1">
                    <a:lumMod val="65000"/>
                    <a:lumOff val="35000"/>
                  </a:schemeClr>
                </a:solidFill>
              </a:rPr>
              <a:t>• Evaluate readiness to proceed to next stage</a:t>
            </a:r>
          </a:p>
          <a:p>
            <a:r>
              <a:rPr lang="en-US">
                <a:solidFill>
                  <a:schemeClr val="tx1">
                    <a:lumMod val="65000"/>
                    <a:lumOff val="35000"/>
                  </a:schemeClr>
                </a:solidFill>
              </a:rPr>
              <a:t>• 50% commitment</a:t>
            </a:r>
          </a:p>
        </p:txBody>
      </p:sp>
      <p:sp>
        <p:nvSpPr>
          <p:cNvPr id="9" name="Rounded Rectangle 8">
            <a:extLst>
              <a:ext uri="{FF2B5EF4-FFF2-40B4-BE49-F238E27FC236}">
                <a16:creationId xmlns:a16="http://schemas.microsoft.com/office/drawing/2014/main" id="{90619238-FD3A-9946-B3B4-97BE381D5A7F}"/>
              </a:ext>
            </a:extLst>
          </p:cNvPr>
          <p:cNvSpPr/>
          <p:nvPr/>
        </p:nvSpPr>
        <p:spPr>
          <a:xfrm>
            <a:off x="9254836" y="1667744"/>
            <a:ext cx="2431473" cy="3917373"/>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a:solidFill>
                  <a:schemeClr val="tx1">
                    <a:lumMod val="65000"/>
                    <a:lumOff val="35000"/>
                  </a:schemeClr>
                </a:solidFill>
              </a:rPr>
              <a:t>Use Case Project</a:t>
            </a:r>
          </a:p>
          <a:p>
            <a:endParaRPr lang="en-US">
              <a:solidFill>
                <a:schemeClr val="tx1">
                  <a:lumMod val="65000"/>
                  <a:lumOff val="35000"/>
                </a:schemeClr>
              </a:solidFill>
            </a:endParaRPr>
          </a:p>
          <a:p>
            <a:r>
              <a:rPr lang="en-US">
                <a:solidFill>
                  <a:schemeClr val="tx1">
                    <a:lumMod val="65000"/>
                    <a:lumOff val="35000"/>
                  </a:schemeClr>
                </a:solidFill>
              </a:rPr>
              <a:t>• Build a model that can be applied to a real use case</a:t>
            </a:r>
          </a:p>
          <a:p>
            <a:r>
              <a:rPr lang="en-US">
                <a:solidFill>
                  <a:schemeClr val="tx1">
                    <a:lumMod val="65000"/>
                    <a:lumOff val="35000"/>
                  </a:schemeClr>
                </a:solidFill>
              </a:rPr>
              <a:t>• Agreed milestone between AADS and immediate supervisor</a:t>
            </a:r>
          </a:p>
          <a:p>
            <a:r>
              <a:rPr lang="en-US">
                <a:solidFill>
                  <a:schemeClr val="tx1">
                    <a:lumMod val="65000"/>
                    <a:lumOff val="35000"/>
                  </a:schemeClr>
                </a:solidFill>
              </a:rPr>
              <a:t>• Present model results to CVMA</a:t>
            </a:r>
          </a:p>
          <a:p>
            <a:endParaRPr lang="en-US">
              <a:solidFill>
                <a:schemeClr val="tx1">
                  <a:lumMod val="65000"/>
                  <a:lumOff val="35000"/>
                </a:schemeClr>
              </a:solidFill>
            </a:endParaRPr>
          </a:p>
        </p:txBody>
      </p:sp>
      <p:sp>
        <p:nvSpPr>
          <p:cNvPr id="12" name="Right Arrow 11">
            <a:extLst>
              <a:ext uri="{FF2B5EF4-FFF2-40B4-BE49-F238E27FC236}">
                <a16:creationId xmlns:a16="http://schemas.microsoft.com/office/drawing/2014/main" id="{2A0ED7F4-6E84-7E44-8F7F-5506007422D6}"/>
              </a:ext>
            </a:extLst>
          </p:cNvPr>
          <p:cNvSpPr/>
          <p:nvPr/>
        </p:nvSpPr>
        <p:spPr>
          <a:xfrm>
            <a:off x="618979" y="5655211"/>
            <a:ext cx="2323379" cy="60491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 weeks</a:t>
            </a:r>
          </a:p>
        </p:txBody>
      </p:sp>
      <p:sp>
        <p:nvSpPr>
          <p:cNvPr id="13" name="Right Arrow 12">
            <a:extLst>
              <a:ext uri="{FF2B5EF4-FFF2-40B4-BE49-F238E27FC236}">
                <a16:creationId xmlns:a16="http://schemas.microsoft.com/office/drawing/2014/main" id="{2F2283D8-560A-6749-932B-709599A2A0BA}"/>
              </a:ext>
            </a:extLst>
          </p:cNvPr>
          <p:cNvSpPr/>
          <p:nvPr/>
        </p:nvSpPr>
        <p:spPr>
          <a:xfrm>
            <a:off x="3533629" y="5655212"/>
            <a:ext cx="2323379" cy="60491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 weeks</a:t>
            </a:r>
          </a:p>
        </p:txBody>
      </p:sp>
      <p:sp>
        <p:nvSpPr>
          <p:cNvPr id="14" name="Right Arrow 13">
            <a:extLst>
              <a:ext uri="{FF2B5EF4-FFF2-40B4-BE49-F238E27FC236}">
                <a16:creationId xmlns:a16="http://schemas.microsoft.com/office/drawing/2014/main" id="{0F8F8A21-1665-904E-831B-81C78A02B7F5}"/>
              </a:ext>
            </a:extLst>
          </p:cNvPr>
          <p:cNvSpPr/>
          <p:nvPr/>
        </p:nvSpPr>
        <p:spPr>
          <a:xfrm>
            <a:off x="6448280" y="5655212"/>
            <a:ext cx="2323379" cy="60491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 weeks</a:t>
            </a:r>
          </a:p>
        </p:txBody>
      </p:sp>
      <p:sp>
        <p:nvSpPr>
          <p:cNvPr id="15" name="Right Arrow 14">
            <a:extLst>
              <a:ext uri="{FF2B5EF4-FFF2-40B4-BE49-F238E27FC236}">
                <a16:creationId xmlns:a16="http://schemas.microsoft.com/office/drawing/2014/main" id="{6D44F004-5F32-AA41-886A-C6F32B315DF1}"/>
              </a:ext>
            </a:extLst>
          </p:cNvPr>
          <p:cNvSpPr/>
          <p:nvPr/>
        </p:nvSpPr>
        <p:spPr>
          <a:xfrm>
            <a:off x="9362930" y="5655211"/>
            <a:ext cx="2323379" cy="60491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 weeks</a:t>
            </a:r>
          </a:p>
        </p:txBody>
      </p:sp>
      <p:sp>
        <p:nvSpPr>
          <p:cNvPr id="17" name="Rectangle 16">
            <a:extLst>
              <a:ext uri="{FF2B5EF4-FFF2-40B4-BE49-F238E27FC236}">
                <a16:creationId xmlns:a16="http://schemas.microsoft.com/office/drawing/2014/main" id="{3E1BA77F-6990-8642-8F94-69FB8CB92B15}"/>
              </a:ext>
            </a:extLst>
          </p:cNvPr>
          <p:cNvSpPr/>
          <p:nvPr/>
        </p:nvSpPr>
        <p:spPr>
          <a:xfrm>
            <a:off x="510884" y="1049482"/>
            <a:ext cx="5346124" cy="50915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Learner</a:t>
            </a:r>
          </a:p>
        </p:txBody>
      </p:sp>
      <p:sp>
        <p:nvSpPr>
          <p:cNvPr id="18" name="Rectangle 17">
            <a:extLst>
              <a:ext uri="{FF2B5EF4-FFF2-40B4-BE49-F238E27FC236}">
                <a16:creationId xmlns:a16="http://schemas.microsoft.com/office/drawing/2014/main" id="{6EF70F5F-90F3-A349-8A29-3DBE1D61977C}"/>
              </a:ext>
            </a:extLst>
          </p:cNvPr>
          <p:cNvSpPr/>
          <p:nvPr/>
        </p:nvSpPr>
        <p:spPr>
          <a:xfrm>
            <a:off x="6334992" y="1049482"/>
            <a:ext cx="5346124" cy="5091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Internship</a:t>
            </a:r>
          </a:p>
        </p:txBody>
      </p:sp>
    </p:spTree>
    <p:extLst>
      <p:ext uri="{BB962C8B-B14F-4D97-AF65-F5344CB8AC3E}">
        <p14:creationId xmlns:p14="http://schemas.microsoft.com/office/powerpoint/2010/main" val="318272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3B0D-3074-684E-95A9-208095642B73}"/>
              </a:ext>
            </a:extLst>
          </p:cNvPr>
          <p:cNvSpPr>
            <a:spLocks noGrp="1"/>
          </p:cNvSpPr>
          <p:nvPr>
            <p:ph type="title"/>
          </p:nvPr>
        </p:nvSpPr>
        <p:spPr/>
        <p:txBody>
          <a:bodyPr/>
          <a:lstStyle/>
          <a:p>
            <a:r>
              <a:rPr lang="en-US" dirty="0"/>
              <a:t>Learning Objectives &amp; Goals</a:t>
            </a:r>
          </a:p>
        </p:txBody>
      </p:sp>
      <p:sp>
        <p:nvSpPr>
          <p:cNvPr id="3" name="Content Placeholder 2">
            <a:extLst>
              <a:ext uri="{FF2B5EF4-FFF2-40B4-BE49-F238E27FC236}">
                <a16:creationId xmlns:a16="http://schemas.microsoft.com/office/drawing/2014/main" id="{C9F49ACF-7C2B-E24C-B846-4C9B39D8687C}"/>
              </a:ext>
            </a:extLst>
          </p:cNvPr>
          <p:cNvSpPr>
            <a:spLocks noGrp="1"/>
          </p:cNvSpPr>
          <p:nvPr>
            <p:ph idx="1"/>
          </p:nvPr>
        </p:nvSpPr>
        <p:spPr>
          <a:xfrm>
            <a:off x="838200" y="1411968"/>
            <a:ext cx="10994571" cy="4379232"/>
          </a:xfrm>
        </p:spPr>
        <p:txBody>
          <a:bodyPr>
            <a:normAutofit fontScale="92500" lnSpcReduction="10000"/>
          </a:bodyPr>
          <a:lstStyle/>
          <a:p>
            <a:r>
              <a:rPr lang="en-US" sz="2000" dirty="0"/>
              <a:t>To familiarize with machine learning concepts, development, deployment and </a:t>
            </a:r>
            <a:r>
              <a:rPr lang="en-US" sz="2000" dirty="0" err="1"/>
              <a:t>MLOps</a:t>
            </a:r>
            <a:r>
              <a:rPr lang="en-US" sz="2000" dirty="0"/>
              <a:t>, and expose students to a live ML implementation</a:t>
            </a:r>
          </a:p>
          <a:p>
            <a:endParaRPr lang="en-US" sz="2000" dirty="0"/>
          </a:p>
          <a:p>
            <a:r>
              <a:rPr lang="en-US" sz="2000" dirty="0"/>
              <a:t>To implement ML models and deploy them in production, ensuring alignment with CVM business objectives, campaign operations and CVM frameworks (i.e. Grid)</a:t>
            </a:r>
          </a:p>
          <a:p>
            <a:endParaRPr lang="en-US" sz="2000" dirty="0"/>
          </a:p>
          <a:p>
            <a:r>
              <a:rPr lang="en-US" sz="2000" dirty="0"/>
              <a:t>To undergo hands-on training in model development by assigning real-world exercises and applied use-case projects</a:t>
            </a:r>
          </a:p>
          <a:p>
            <a:endParaRPr lang="en-US" sz="2000" dirty="0"/>
          </a:p>
          <a:p>
            <a:r>
              <a:rPr lang="en-US" sz="2000" dirty="0"/>
              <a:t>To immerse in the model and pipeline building by assigning tasks to help improve and extend the current ML implementation</a:t>
            </a:r>
          </a:p>
          <a:p>
            <a:endParaRPr lang="en-US" sz="2000" dirty="0"/>
          </a:p>
          <a:p>
            <a:r>
              <a:rPr lang="en-US" sz="2000" dirty="0"/>
              <a:t>To give guidance and support in the learning activities thru instruction, shadowing and mentoring to maintain continuity from concepts to application</a:t>
            </a:r>
          </a:p>
        </p:txBody>
      </p:sp>
    </p:spTree>
    <p:extLst>
      <p:ext uri="{BB962C8B-B14F-4D97-AF65-F5344CB8AC3E}">
        <p14:creationId xmlns:p14="http://schemas.microsoft.com/office/powerpoint/2010/main" val="67685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3B0D-3074-684E-95A9-208095642B73}"/>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9F49ACF-7C2B-E24C-B846-4C9B39D8687C}"/>
              </a:ext>
            </a:extLst>
          </p:cNvPr>
          <p:cNvSpPr>
            <a:spLocks noGrp="1"/>
          </p:cNvSpPr>
          <p:nvPr>
            <p:ph idx="1"/>
          </p:nvPr>
        </p:nvSpPr>
        <p:spPr>
          <a:xfrm>
            <a:off x="838200" y="1690688"/>
            <a:ext cx="10515600" cy="4351338"/>
          </a:xfrm>
        </p:spPr>
        <p:txBody>
          <a:bodyPr>
            <a:normAutofit/>
          </a:bodyPr>
          <a:lstStyle/>
          <a:p>
            <a:r>
              <a:rPr lang="en-US" sz="2000" dirty="0"/>
              <a:t>Learning by doing</a:t>
            </a:r>
          </a:p>
          <a:p>
            <a:r>
              <a:rPr lang="en-US" sz="2000" dirty="0"/>
              <a:t>3-month, 4-stage training program </a:t>
            </a:r>
          </a:p>
          <a:p>
            <a:r>
              <a:rPr lang="en-US" sz="2000" dirty="0"/>
              <a:t>5-10 </a:t>
            </a:r>
            <a:r>
              <a:rPr lang="en-US" sz="2000" dirty="0" err="1"/>
              <a:t>hrs</a:t>
            </a:r>
            <a:r>
              <a:rPr lang="en-US" sz="2000" dirty="0"/>
              <a:t> a week of training and practice</a:t>
            </a:r>
          </a:p>
          <a:p>
            <a:r>
              <a:rPr lang="en-US" sz="2000" dirty="0"/>
              <a:t>1-3 </a:t>
            </a:r>
            <a:r>
              <a:rPr lang="en-US" sz="2000" dirty="0" err="1"/>
              <a:t>hrs</a:t>
            </a:r>
            <a:r>
              <a:rPr lang="en-US" sz="2000" dirty="0"/>
              <a:t> a week of mentoring</a:t>
            </a:r>
          </a:p>
          <a:p>
            <a:r>
              <a:rPr lang="en-US" sz="2000" dirty="0"/>
              <a:t>bi-weekly 15-min update meetings</a:t>
            </a:r>
          </a:p>
          <a:p>
            <a:r>
              <a:rPr lang="en-US" sz="2000" dirty="0"/>
              <a:t>Assigned tasks &amp; projects are implementable in production</a:t>
            </a:r>
          </a:p>
          <a:p>
            <a:r>
              <a:rPr lang="en-US" sz="2000" dirty="0"/>
              <a:t>Each activity has a specific deliverable</a:t>
            </a:r>
          </a:p>
          <a:p>
            <a:r>
              <a:rPr lang="en-US" sz="2000" dirty="0"/>
              <a:t>Online video course and reading assignments</a:t>
            </a:r>
          </a:p>
          <a:p>
            <a:r>
              <a:rPr lang="en-US" sz="2000" dirty="0"/>
              <a:t>Participants will be assigned to a use case project</a:t>
            </a:r>
          </a:p>
          <a:p>
            <a:r>
              <a:rPr lang="en-US" sz="2000" dirty="0"/>
              <a:t>Commitment Level to allocate time varies for Learner and Internship</a:t>
            </a:r>
          </a:p>
          <a:p>
            <a:endParaRPr lang="en-US" sz="2000" dirty="0"/>
          </a:p>
        </p:txBody>
      </p:sp>
    </p:spTree>
    <p:extLst>
      <p:ext uri="{BB962C8B-B14F-4D97-AF65-F5344CB8AC3E}">
        <p14:creationId xmlns:p14="http://schemas.microsoft.com/office/powerpoint/2010/main" val="20618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3B0D-3074-684E-95A9-208095642B73}"/>
              </a:ext>
            </a:extLst>
          </p:cNvPr>
          <p:cNvSpPr>
            <a:spLocks noGrp="1"/>
          </p:cNvSpPr>
          <p:nvPr>
            <p:ph type="title"/>
          </p:nvPr>
        </p:nvSpPr>
        <p:spPr/>
        <p:txBody>
          <a:bodyPr/>
          <a:lstStyle/>
          <a:p>
            <a:r>
              <a:rPr lang="en-US" dirty="0"/>
              <a:t>4 Stages of Training, 2 Commitment Levels</a:t>
            </a:r>
          </a:p>
        </p:txBody>
      </p:sp>
      <p:pic>
        <p:nvPicPr>
          <p:cNvPr id="3" name="Picture 2">
            <a:extLst>
              <a:ext uri="{FF2B5EF4-FFF2-40B4-BE49-F238E27FC236}">
                <a16:creationId xmlns:a16="http://schemas.microsoft.com/office/drawing/2014/main" id="{883F918D-34A0-0828-2281-B96D3C27A759}"/>
              </a:ext>
            </a:extLst>
          </p:cNvPr>
          <p:cNvPicPr>
            <a:picLocks noChangeAspect="1"/>
          </p:cNvPicPr>
          <p:nvPr/>
        </p:nvPicPr>
        <p:blipFill>
          <a:blip r:embed="rId2"/>
          <a:stretch>
            <a:fillRect/>
          </a:stretch>
        </p:blipFill>
        <p:spPr>
          <a:xfrm>
            <a:off x="974270" y="1317393"/>
            <a:ext cx="9763067" cy="4582664"/>
          </a:xfrm>
          <a:prstGeom prst="rect">
            <a:avLst/>
          </a:prstGeom>
        </p:spPr>
      </p:pic>
      <p:sp>
        <p:nvSpPr>
          <p:cNvPr id="4" name="TextBox 3">
            <a:extLst>
              <a:ext uri="{FF2B5EF4-FFF2-40B4-BE49-F238E27FC236}">
                <a16:creationId xmlns:a16="http://schemas.microsoft.com/office/drawing/2014/main" id="{32E8C9A3-E3E1-923C-7668-402D3C52C590}"/>
              </a:ext>
            </a:extLst>
          </p:cNvPr>
          <p:cNvSpPr txBox="1"/>
          <p:nvPr/>
        </p:nvSpPr>
        <p:spPr>
          <a:xfrm>
            <a:off x="974270" y="6123543"/>
            <a:ext cx="9763067" cy="369332"/>
          </a:xfrm>
          <a:prstGeom prst="rect">
            <a:avLst/>
          </a:prstGeom>
          <a:solidFill>
            <a:schemeClr val="accent6">
              <a:lumMod val="20000"/>
              <a:lumOff val="80000"/>
            </a:schemeClr>
          </a:solidFill>
          <a:ln>
            <a:solidFill>
              <a:srgbClr val="FF0000"/>
            </a:solidFill>
          </a:ln>
        </p:spPr>
        <p:txBody>
          <a:bodyPr wrap="square" rtlCol="0">
            <a:spAutoFit/>
          </a:bodyPr>
          <a:lstStyle/>
          <a:p>
            <a:pPr algn="ctr"/>
            <a:r>
              <a:rPr lang="en-US"/>
              <a:t>Highly encourage for Participants go through the whole  Learner to Internship journey of the Program </a:t>
            </a:r>
          </a:p>
        </p:txBody>
      </p:sp>
    </p:spTree>
    <p:extLst>
      <p:ext uri="{BB962C8B-B14F-4D97-AF65-F5344CB8AC3E}">
        <p14:creationId xmlns:p14="http://schemas.microsoft.com/office/powerpoint/2010/main" val="277219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3B0D-3074-684E-95A9-208095642B73}"/>
              </a:ext>
            </a:extLst>
          </p:cNvPr>
          <p:cNvSpPr>
            <a:spLocks noGrp="1"/>
          </p:cNvSpPr>
          <p:nvPr>
            <p:ph type="title"/>
          </p:nvPr>
        </p:nvSpPr>
        <p:spPr/>
        <p:txBody>
          <a:bodyPr/>
          <a:lstStyle/>
          <a:p>
            <a:r>
              <a:rPr lang="en-US" dirty="0"/>
              <a:t>4 Stages of Training &amp; Activities</a:t>
            </a:r>
          </a:p>
        </p:txBody>
      </p:sp>
      <p:pic>
        <p:nvPicPr>
          <p:cNvPr id="3" name="Picture 2">
            <a:extLst>
              <a:ext uri="{FF2B5EF4-FFF2-40B4-BE49-F238E27FC236}">
                <a16:creationId xmlns:a16="http://schemas.microsoft.com/office/drawing/2014/main" id="{E5B1A954-6DB6-B848-861A-D262943C7668}"/>
              </a:ext>
            </a:extLst>
          </p:cNvPr>
          <p:cNvPicPr>
            <a:picLocks noChangeAspect="1"/>
          </p:cNvPicPr>
          <p:nvPr/>
        </p:nvPicPr>
        <p:blipFill>
          <a:blip r:embed="rId3"/>
          <a:stretch>
            <a:fillRect/>
          </a:stretch>
        </p:blipFill>
        <p:spPr>
          <a:xfrm>
            <a:off x="1828800" y="1042763"/>
            <a:ext cx="7366958" cy="5672278"/>
          </a:xfrm>
          <a:prstGeom prst="rect">
            <a:avLst/>
          </a:prstGeom>
        </p:spPr>
      </p:pic>
    </p:spTree>
    <p:extLst>
      <p:ext uri="{BB962C8B-B14F-4D97-AF65-F5344CB8AC3E}">
        <p14:creationId xmlns:p14="http://schemas.microsoft.com/office/powerpoint/2010/main" val="50343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3B0D-3074-684E-95A9-208095642B73}"/>
              </a:ext>
            </a:extLst>
          </p:cNvPr>
          <p:cNvSpPr>
            <a:spLocks noGrp="1"/>
          </p:cNvSpPr>
          <p:nvPr>
            <p:ph type="title"/>
          </p:nvPr>
        </p:nvSpPr>
        <p:spPr/>
        <p:txBody>
          <a:bodyPr/>
          <a:lstStyle/>
          <a:p>
            <a:r>
              <a:rPr lang="en-US" dirty="0"/>
              <a:t>Project Assignment</a:t>
            </a:r>
          </a:p>
        </p:txBody>
      </p:sp>
      <p:pic>
        <p:nvPicPr>
          <p:cNvPr id="3" name="Picture 2">
            <a:extLst>
              <a:ext uri="{FF2B5EF4-FFF2-40B4-BE49-F238E27FC236}">
                <a16:creationId xmlns:a16="http://schemas.microsoft.com/office/drawing/2014/main" id="{B0950AEF-E781-F74A-AF0A-B5925AD9EEB3}"/>
              </a:ext>
            </a:extLst>
          </p:cNvPr>
          <p:cNvPicPr>
            <a:picLocks noChangeAspect="1"/>
          </p:cNvPicPr>
          <p:nvPr/>
        </p:nvPicPr>
        <p:blipFill>
          <a:blip r:embed="rId2"/>
          <a:stretch>
            <a:fillRect/>
          </a:stretch>
        </p:blipFill>
        <p:spPr>
          <a:xfrm>
            <a:off x="1111303" y="1058593"/>
            <a:ext cx="10242497" cy="4740813"/>
          </a:xfrm>
          <a:prstGeom prst="rect">
            <a:avLst/>
          </a:prstGeom>
        </p:spPr>
      </p:pic>
    </p:spTree>
    <p:extLst>
      <p:ext uri="{BB962C8B-B14F-4D97-AF65-F5344CB8AC3E}">
        <p14:creationId xmlns:p14="http://schemas.microsoft.com/office/powerpoint/2010/main" val="377424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0329B3-FEF8-0344-901B-3B53848ECE3A}"/>
              </a:ext>
            </a:extLst>
          </p:cNvPr>
          <p:cNvSpPr txBox="1"/>
          <p:nvPr/>
        </p:nvSpPr>
        <p:spPr>
          <a:xfrm>
            <a:off x="187035" y="0"/>
            <a:ext cx="6800067" cy="5909310"/>
          </a:xfrm>
          <a:prstGeom prst="rect">
            <a:avLst/>
          </a:prstGeom>
          <a:noFill/>
        </p:spPr>
        <p:txBody>
          <a:bodyPr wrap="none" rtlCol="0">
            <a:spAutoFit/>
          </a:bodyPr>
          <a:lstStyle/>
          <a:p>
            <a:r>
              <a:rPr lang="en-PH" sz="1400" b="1" dirty="0">
                <a:effectLst/>
                <a:latin typeface="Helvetica" pitchFamily="2" charset="0"/>
              </a:rPr>
              <a:t>ML Project Lifecycle</a:t>
            </a:r>
          </a:p>
          <a:p>
            <a:r>
              <a:rPr lang="en-PH" sz="1400" b="1" dirty="0">
                <a:effectLst/>
                <a:latin typeface="Helvetica" pitchFamily="2" charset="0"/>
              </a:rPr>
              <a:t>1. Goal definition (from a business problem)</a:t>
            </a:r>
          </a:p>
          <a:p>
            <a:r>
              <a:rPr lang="en-PH" sz="1400" dirty="0">
                <a:effectLst/>
                <a:latin typeface="Helvetica" pitchFamily="2" charset="0"/>
              </a:rPr>
              <a:t>How to think strategically</a:t>
            </a:r>
          </a:p>
          <a:p>
            <a:r>
              <a:rPr lang="en-PH" sz="1400" dirty="0">
                <a:effectLst/>
                <a:latin typeface="Helvetica" pitchFamily="2" charset="0"/>
              </a:rPr>
              <a:t>How to master your executive presence</a:t>
            </a:r>
          </a:p>
          <a:p>
            <a:r>
              <a:rPr lang="en-PH" sz="1400" dirty="0">
                <a:effectLst/>
                <a:latin typeface="Helvetica" pitchFamily="2" charset="0"/>
              </a:rPr>
              <a:t>Atomic habits </a:t>
            </a:r>
          </a:p>
          <a:p>
            <a:r>
              <a:rPr lang="en-PH" sz="1400" dirty="0">
                <a:effectLst/>
                <a:latin typeface="Helvetica" pitchFamily="2" charset="0"/>
              </a:rPr>
              <a:t>Designing a presentation</a:t>
            </a:r>
          </a:p>
          <a:p>
            <a:r>
              <a:rPr lang="en-PH" sz="1400" b="1" dirty="0">
                <a:effectLst/>
                <a:latin typeface="Helvetica" pitchFamily="2" charset="0"/>
              </a:rPr>
              <a:t>2. Data collection &amp; preparation</a:t>
            </a:r>
          </a:p>
          <a:p>
            <a:r>
              <a:rPr lang="en-PH" sz="1400" dirty="0">
                <a:effectLst/>
                <a:latin typeface="Helvetica" pitchFamily="2" charset="0"/>
              </a:rPr>
              <a:t>Data engineering foundations</a:t>
            </a:r>
          </a:p>
          <a:p>
            <a:r>
              <a:rPr lang="en-PH" sz="1400" dirty="0">
                <a:effectLst/>
                <a:latin typeface="Helvetica" pitchFamily="2" charset="0"/>
              </a:rPr>
              <a:t>Data science foundations: data engineering</a:t>
            </a:r>
          </a:p>
          <a:p>
            <a:r>
              <a:rPr lang="en-PH" sz="1400" dirty="0">
                <a:effectLst/>
                <a:latin typeface="Helvetica" pitchFamily="2" charset="0"/>
              </a:rPr>
              <a:t>Level up: Python data acquisition, prep and EDA</a:t>
            </a:r>
          </a:p>
          <a:p>
            <a:r>
              <a:rPr lang="en-PH" sz="1400" b="1" dirty="0">
                <a:effectLst/>
                <a:latin typeface="Helvetica" pitchFamily="2" charset="0"/>
              </a:rPr>
              <a:t>3. Feature engineering</a:t>
            </a:r>
          </a:p>
          <a:p>
            <a:r>
              <a:rPr lang="en-PH" sz="1400" dirty="0">
                <a:effectLst/>
                <a:latin typeface="Helvetica" pitchFamily="2" charset="0"/>
              </a:rPr>
              <a:t>Advanced Pandas</a:t>
            </a:r>
          </a:p>
          <a:p>
            <a:r>
              <a:rPr lang="en-PH" sz="1400" dirty="0">
                <a:effectLst/>
                <a:latin typeface="Helvetica" pitchFamily="2" charset="0"/>
              </a:rPr>
              <a:t>Applied Machine learning: feature engineering</a:t>
            </a:r>
          </a:p>
          <a:p>
            <a:r>
              <a:rPr lang="en-PH" sz="1400" b="1" dirty="0">
                <a:effectLst/>
                <a:latin typeface="Helvetica" pitchFamily="2" charset="0"/>
              </a:rPr>
              <a:t>4. Model training</a:t>
            </a:r>
          </a:p>
          <a:p>
            <a:r>
              <a:rPr lang="en-PH" sz="1400" dirty="0">
                <a:effectLst/>
                <a:latin typeface="Helvetica" pitchFamily="2" charset="0"/>
              </a:rPr>
              <a:t>Introduction to machine learning</a:t>
            </a:r>
          </a:p>
          <a:p>
            <a:r>
              <a:rPr lang="en-PH" sz="1400" dirty="0">
                <a:effectLst/>
                <a:latin typeface="Helvetica" pitchFamily="2" charset="0"/>
              </a:rPr>
              <a:t>Applied machine learning: foundations</a:t>
            </a:r>
          </a:p>
          <a:p>
            <a:r>
              <a:rPr lang="en-PH" sz="1400" dirty="0">
                <a:effectLst/>
                <a:latin typeface="Helvetica" pitchFamily="2" charset="0"/>
              </a:rPr>
              <a:t>Machine learning with Python: Foundations</a:t>
            </a:r>
          </a:p>
          <a:p>
            <a:r>
              <a:rPr lang="en-PH" sz="1400" dirty="0">
                <a:effectLst/>
                <a:latin typeface="Helvetica" pitchFamily="2" charset="0"/>
              </a:rPr>
              <a:t>Machine learning with Python: logistic regression (course)</a:t>
            </a:r>
          </a:p>
          <a:p>
            <a:r>
              <a:rPr lang="en-PH" sz="1400" dirty="0">
                <a:effectLst/>
                <a:latin typeface="Helvetica" pitchFamily="2" charset="0"/>
              </a:rPr>
              <a:t>Machine learning with Scikit-Learn</a:t>
            </a:r>
          </a:p>
          <a:p>
            <a:r>
              <a:rPr lang="en-PH" sz="1400" dirty="0">
                <a:effectLst/>
                <a:latin typeface="Helvetica" pitchFamily="2" charset="0"/>
              </a:rPr>
              <a:t>Supervised learning essential training (course)</a:t>
            </a:r>
          </a:p>
          <a:p>
            <a:r>
              <a:rPr lang="en-PH" sz="1400" dirty="0">
                <a:effectLst/>
                <a:latin typeface="Helvetica" pitchFamily="2" charset="0"/>
              </a:rPr>
              <a:t>Applied machine learning: Algorithms</a:t>
            </a:r>
          </a:p>
          <a:p>
            <a:r>
              <a:rPr lang="en-PH" sz="1400" dirty="0">
                <a:effectLst/>
                <a:latin typeface="Helvetica" pitchFamily="2" charset="0"/>
              </a:rPr>
              <a:t>Hands-on </a:t>
            </a:r>
            <a:r>
              <a:rPr lang="en-PH" sz="1400" dirty="0" err="1">
                <a:effectLst/>
                <a:latin typeface="Helvetica" pitchFamily="2" charset="0"/>
              </a:rPr>
              <a:t>PyTorch</a:t>
            </a:r>
            <a:r>
              <a:rPr lang="en-PH" sz="1400" dirty="0">
                <a:effectLst/>
                <a:latin typeface="Helvetica" pitchFamily="2" charset="0"/>
              </a:rPr>
              <a:t> Machine Learning (course)</a:t>
            </a:r>
          </a:p>
          <a:p>
            <a:r>
              <a:rPr lang="en-PH" sz="1400" dirty="0">
                <a:effectLst/>
                <a:latin typeface="Helvetica" pitchFamily="2" charset="0"/>
              </a:rPr>
              <a:t>Machine learning and AI Foundations: classification modeling (course)</a:t>
            </a:r>
          </a:p>
          <a:p>
            <a:r>
              <a:rPr lang="en-PH" sz="1400" dirty="0">
                <a:effectLst/>
                <a:latin typeface="Helvetica" pitchFamily="2" charset="0"/>
              </a:rPr>
              <a:t>Machine learning and AI Foundations: prediction, causation and statistical inference</a:t>
            </a:r>
          </a:p>
          <a:p>
            <a:r>
              <a:rPr lang="en-PH" sz="1400" dirty="0">
                <a:effectLst/>
                <a:latin typeface="Helvetica" pitchFamily="2" charset="0"/>
              </a:rPr>
              <a:t>Mistakes to avoid in machine learning</a:t>
            </a:r>
          </a:p>
          <a:p>
            <a:r>
              <a:rPr lang="en-PH" sz="1400" dirty="0">
                <a:effectLst/>
                <a:latin typeface="Helvetica" pitchFamily="2" charset="0"/>
              </a:rPr>
              <a:t>Deep learning: getting started (course)</a:t>
            </a:r>
          </a:p>
          <a:p>
            <a:r>
              <a:rPr lang="en-PH" sz="1400" dirty="0">
                <a:effectLst/>
                <a:latin typeface="Helvetica" pitchFamily="2" charset="0"/>
              </a:rPr>
              <a:t>Deep learning: model optimization and tuning</a:t>
            </a:r>
          </a:p>
        </p:txBody>
      </p:sp>
      <p:sp>
        <p:nvSpPr>
          <p:cNvPr id="7" name="TextBox 6">
            <a:extLst>
              <a:ext uri="{FF2B5EF4-FFF2-40B4-BE49-F238E27FC236}">
                <a16:creationId xmlns:a16="http://schemas.microsoft.com/office/drawing/2014/main" id="{17FB2657-240E-684A-A824-A0D42101C7EF}"/>
              </a:ext>
            </a:extLst>
          </p:cNvPr>
          <p:cNvSpPr txBox="1"/>
          <p:nvPr/>
        </p:nvSpPr>
        <p:spPr>
          <a:xfrm>
            <a:off x="6987102" y="477982"/>
            <a:ext cx="5048177" cy="6124754"/>
          </a:xfrm>
          <a:prstGeom prst="rect">
            <a:avLst/>
          </a:prstGeom>
          <a:noFill/>
        </p:spPr>
        <p:txBody>
          <a:bodyPr wrap="none" rtlCol="0">
            <a:spAutoFit/>
          </a:bodyPr>
          <a:lstStyle/>
          <a:p>
            <a:r>
              <a:rPr lang="en-PH" sz="1400" b="1" dirty="0">
                <a:effectLst/>
                <a:latin typeface="Helvetica" pitchFamily="2" charset="0"/>
              </a:rPr>
              <a:t>5. Model evaluation</a:t>
            </a:r>
          </a:p>
          <a:p>
            <a:r>
              <a:rPr lang="en-PH" sz="1400" dirty="0">
                <a:effectLst/>
                <a:latin typeface="Helvetica" pitchFamily="2" charset="0"/>
              </a:rPr>
              <a:t>Level up: python data modeling and model evaluation metrics</a:t>
            </a:r>
          </a:p>
          <a:p>
            <a:r>
              <a:rPr lang="en-PH" sz="1400" b="1" dirty="0">
                <a:effectLst/>
                <a:latin typeface="Helvetica" pitchFamily="2" charset="0"/>
              </a:rPr>
              <a:t>6. Model deployment</a:t>
            </a:r>
          </a:p>
          <a:p>
            <a:r>
              <a:rPr lang="en-PH" sz="1400" dirty="0" err="1">
                <a:effectLst/>
                <a:latin typeface="Helvetica" pitchFamily="2" charset="0"/>
              </a:rPr>
              <a:t>MLOps</a:t>
            </a:r>
            <a:r>
              <a:rPr lang="en-PH" sz="1400" dirty="0">
                <a:effectLst/>
                <a:latin typeface="Helvetica" pitchFamily="2" charset="0"/>
              </a:rPr>
              <a:t> essentials: model development and integration</a:t>
            </a:r>
          </a:p>
          <a:p>
            <a:r>
              <a:rPr lang="en-PH" sz="1400" b="1" dirty="0">
                <a:effectLst/>
                <a:latin typeface="Helvetica" pitchFamily="2" charset="0"/>
              </a:rPr>
              <a:t>7. Model serving</a:t>
            </a:r>
          </a:p>
          <a:p>
            <a:r>
              <a:rPr lang="en-PH" sz="1400" b="1" dirty="0">
                <a:effectLst/>
                <a:latin typeface="Helvetica" pitchFamily="2" charset="0"/>
              </a:rPr>
              <a:t>8. Model monitoring</a:t>
            </a:r>
          </a:p>
          <a:p>
            <a:r>
              <a:rPr lang="en-PH" sz="1400" dirty="0" err="1">
                <a:effectLst/>
                <a:latin typeface="Helvetica" pitchFamily="2" charset="0"/>
              </a:rPr>
              <a:t>MLOps</a:t>
            </a:r>
            <a:r>
              <a:rPr lang="en-PH" sz="1400" dirty="0">
                <a:effectLst/>
                <a:latin typeface="Helvetica" pitchFamily="2" charset="0"/>
              </a:rPr>
              <a:t> essentials: model deployment and monitoring</a:t>
            </a:r>
          </a:p>
          <a:p>
            <a:r>
              <a:rPr lang="en-PH" sz="1400" b="1" dirty="0">
                <a:effectLst/>
                <a:latin typeface="Helvetica" pitchFamily="2" charset="0"/>
              </a:rPr>
              <a:t>9. Model maintenance</a:t>
            </a:r>
          </a:p>
          <a:p>
            <a:br>
              <a:rPr lang="en-PH" sz="1400" dirty="0">
                <a:effectLst/>
                <a:latin typeface="Helvetica" pitchFamily="2" charset="0"/>
              </a:rPr>
            </a:br>
            <a:endParaRPr lang="en-PH" sz="1400" dirty="0">
              <a:effectLst/>
              <a:latin typeface="Helvetica" pitchFamily="2" charset="0"/>
            </a:endParaRPr>
          </a:p>
          <a:p>
            <a:r>
              <a:rPr lang="en-PH" sz="1400" b="1" dirty="0">
                <a:effectLst/>
                <a:latin typeface="Helvetica" pitchFamily="2" charset="0"/>
              </a:rPr>
              <a:t>Others:</a:t>
            </a:r>
          </a:p>
          <a:p>
            <a:r>
              <a:rPr lang="en-PH" sz="1400" dirty="0">
                <a:effectLst/>
                <a:latin typeface="Helvetica" pitchFamily="2" charset="0"/>
              </a:rPr>
              <a:t>Hands-on Introduction: Python</a:t>
            </a:r>
          </a:p>
          <a:p>
            <a:r>
              <a:rPr lang="en-PH" sz="1400" dirty="0">
                <a:effectLst/>
                <a:latin typeface="Helvetica" pitchFamily="2" charset="0"/>
              </a:rPr>
              <a:t>Advanced Python: Working with data</a:t>
            </a:r>
          </a:p>
          <a:p>
            <a:r>
              <a:rPr lang="en-PH" sz="1400" dirty="0">
                <a:effectLst/>
                <a:latin typeface="Helvetica" pitchFamily="2" charset="0"/>
              </a:rPr>
              <a:t>Level up: advanced python</a:t>
            </a:r>
          </a:p>
          <a:p>
            <a:r>
              <a:rPr lang="en-PH" sz="1400" dirty="0">
                <a:effectLst/>
                <a:latin typeface="Helvetica" pitchFamily="2" charset="0"/>
              </a:rPr>
              <a:t>Data science foundations: Python scientific stack</a:t>
            </a:r>
          </a:p>
          <a:p>
            <a:r>
              <a:rPr lang="en-PH" sz="1400" dirty="0">
                <a:effectLst/>
                <a:latin typeface="Helvetica" pitchFamily="2" charset="0"/>
              </a:rPr>
              <a:t>Python design patterns</a:t>
            </a:r>
          </a:p>
          <a:p>
            <a:r>
              <a:rPr lang="en-PH" sz="1400" dirty="0">
                <a:effectLst/>
                <a:latin typeface="Helvetica" pitchFamily="2" charset="0"/>
              </a:rPr>
              <a:t>Building tools with Python</a:t>
            </a:r>
          </a:p>
          <a:p>
            <a:r>
              <a:rPr lang="en-PH" sz="1400" dirty="0">
                <a:effectLst/>
                <a:latin typeface="Helvetica" pitchFamily="2" charset="0"/>
              </a:rPr>
              <a:t>Python: programming efficiently</a:t>
            </a:r>
          </a:p>
          <a:p>
            <a:r>
              <a:rPr lang="en-PH" sz="1400" dirty="0">
                <a:effectLst/>
                <a:latin typeface="Helvetica" pitchFamily="2" charset="0"/>
              </a:rPr>
              <a:t>Python: Decorators</a:t>
            </a:r>
          </a:p>
          <a:p>
            <a:r>
              <a:rPr lang="en-PH" sz="1400" dirty="0">
                <a:effectLst/>
                <a:latin typeface="Helvetica" pitchFamily="2" charset="0"/>
              </a:rPr>
              <a:t>learning git and GitHub</a:t>
            </a:r>
          </a:p>
          <a:p>
            <a:r>
              <a:rPr lang="en-PH" sz="1400" dirty="0">
                <a:effectLst/>
                <a:latin typeface="Helvetica" pitchFamily="2" charset="0"/>
              </a:rPr>
              <a:t>Pair programming with AI</a:t>
            </a:r>
          </a:p>
          <a:p>
            <a:r>
              <a:rPr lang="en-PH" sz="1400" dirty="0">
                <a:effectLst/>
                <a:latin typeface="Helvetica" pitchFamily="2" charset="0"/>
              </a:rPr>
              <a:t>Machine learning foundations: linear algebra</a:t>
            </a:r>
          </a:p>
          <a:p>
            <a:r>
              <a:rPr lang="en-PH" sz="1400" dirty="0">
                <a:effectLst/>
                <a:latin typeface="Helvetica" pitchFamily="2" charset="0"/>
              </a:rPr>
              <a:t>Overfitting and underfitting (video)</a:t>
            </a:r>
          </a:p>
          <a:p>
            <a:r>
              <a:rPr lang="en-PH" sz="1400" dirty="0">
                <a:effectLst/>
                <a:latin typeface="Helvetica" pitchFamily="2" charset="0"/>
              </a:rPr>
              <a:t>Upskilling and respelling your workforce</a:t>
            </a:r>
          </a:p>
          <a:p>
            <a:r>
              <a:rPr lang="en-PH" sz="1400" dirty="0">
                <a:effectLst/>
                <a:latin typeface="Helvetica" pitchFamily="2" charset="0"/>
              </a:rPr>
              <a:t>the data science of experimental design</a:t>
            </a:r>
          </a:p>
          <a:p>
            <a:endParaRPr lang="en-US" sz="1400" dirty="0"/>
          </a:p>
          <a:p>
            <a:endParaRPr lang="en-PH" sz="1400" dirty="0">
              <a:effectLst/>
              <a:latin typeface="Helvetica" pitchFamily="2" charset="0"/>
            </a:endParaRPr>
          </a:p>
          <a:p>
            <a:endParaRPr lang="en-US" sz="1400" dirty="0"/>
          </a:p>
        </p:txBody>
      </p:sp>
    </p:spTree>
    <p:extLst>
      <p:ext uri="{BB962C8B-B14F-4D97-AF65-F5344CB8AC3E}">
        <p14:creationId xmlns:p14="http://schemas.microsoft.com/office/powerpoint/2010/main" val="310072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3B0D-3074-684E-95A9-208095642B73}"/>
              </a:ext>
            </a:extLst>
          </p:cNvPr>
          <p:cNvSpPr>
            <a:spLocks noGrp="1"/>
          </p:cNvSpPr>
          <p:nvPr>
            <p:ph type="title"/>
          </p:nvPr>
        </p:nvSpPr>
        <p:spPr/>
        <p:txBody>
          <a:bodyPr/>
          <a:lstStyle/>
          <a:p>
            <a:r>
              <a:rPr lang="en-US" dirty="0"/>
              <a:t>Workshops</a:t>
            </a:r>
          </a:p>
        </p:txBody>
      </p:sp>
      <p:sp>
        <p:nvSpPr>
          <p:cNvPr id="8" name="TextBox 7">
            <a:extLst>
              <a:ext uri="{FF2B5EF4-FFF2-40B4-BE49-F238E27FC236}">
                <a16:creationId xmlns:a16="http://schemas.microsoft.com/office/drawing/2014/main" id="{83BFCE10-D87E-B74C-890E-EB2FD3013E25}"/>
              </a:ext>
            </a:extLst>
          </p:cNvPr>
          <p:cNvSpPr txBox="1"/>
          <p:nvPr/>
        </p:nvSpPr>
        <p:spPr>
          <a:xfrm>
            <a:off x="1023257" y="1828800"/>
            <a:ext cx="8403772" cy="1477328"/>
          </a:xfrm>
          <a:prstGeom prst="rect">
            <a:avLst/>
          </a:prstGeom>
          <a:noFill/>
        </p:spPr>
        <p:txBody>
          <a:bodyPr wrap="square" rtlCol="0">
            <a:spAutoFit/>
          </a:bodyPr>
          <a:lstStyle/>
          <a:p>
            <a:r>
              <a:rPr lang="en-US" dirty="0"/>
              <a:t>• A series of lectures will be given to the participants explaining the whole ML lifecycle, from business goals to model development and deployment</a:t>
            </a:r>
          </a:p>
          <a:p>
            <a:r>
              <a:rPr lang="en-US" dirty="0"/>
              <a:t>• The focus of the workshops is the ML lifecycle process implemented in production and the different tools and artifacts used to perform ML</a:t>
            </a:r>
          </a:p>
          <a:p>
            <a:r>
              <a:rPr lang="en-US" dirty="0"/>
              <a:t>• 5 2-hr workshop sessions to be conducted within 2 weeks</a:t>
            </a:r>
          </a:p>
        </p:txBody>
      </p:sp>
      <p:pic>
        <p:nvPicPr>
          <p:cNvPr id="3" name="Picture 2">
            <a:extLst>
              <a:ext uri="{FF2B5EF4-FFF2-40B4-BE49-F238E27FC236}">
                <a16:creationId xmlns:a16="http://schemas.microsoft.com/office/drawing/2014/main" id="{9BF0F22B-7520-7249-2B93-BFEE9B595A4D}"/>
              </a:ext>
            </a:extLst>
          </p:cNvPr>
          <p:cNvPicPr>
            <a:picLocks noChangeAspect="1"/>
          </p:cNvPicPr>
          <p:nvPr/>
        </p:nvPicPr>
        <p:blipFill>
          <a:blip r:embed="rId2"/>
          <a:stretch>
            <a:fillRect/>
          </a:stretch>
        </p:blipFill>
        <p:spPr>
          <a:xfrm>
            <a:off x="9612085" y="227013"/>
            <a:ext cx="2405743" cy="1129226"/>
          </a:xfrm>
          <a:prstGeom prst="rect">
            <a:avLst/>
          </a:prstGeom>
        </p:spPr>
      </p:pic>
      <p:sp>
        <p:nvSpPr>
          <p:cNvPr id="4" name="Rectangle 3">
            <a:extLst>
              <a:ext uri="{FF2B5EF4-FFF2-40B4-BE49-F238E27FC236}">
                <a16:creationId xmlns:a16="http://schemas.microsoft.com/office/drawing/2014/main" id="{67A925E5-EA30-7BEC-09CB-1716EE58A960}"/>
              </a:ext>
            </a:extLst>
          </p:cNvPr>
          <p:cNvSpPr/>
          <p:nvPr/>
        </p:nvSpPr>
        <p:spPr>
          <a:xfrm>
            <a:off x="9503229" y="108857"/>
            <a:ext cx="707571" cy="1247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71E9F3-94D1-3DFE-C26E-EAB3A6917B37}"/>
              </a:ext>
            </a:extLst>
          </p:cNvPr>
          <p:cNvSpPr/>
          <p:nvPr/>
        </p:nvSpPr>
        <p:spPr>
          <a:xfrm>
            <a:off x="1023257" y="6339496"/>
            <a:ext cx="1666259" cy="3067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Learner</a:t>
            </a:r>
          </a:p>
        </p:txBody>
      </p:sp>
      <p:pic>
        <p:nvPicPr>
          <p:cNvPr id="7" name="Picture 6">
            <a:extLst>
              <a:ext uri="{FF2B5EF4-FFF2-40B4-BE49-F238E27FC236}">
                <a16:creationId xmlns:a16="http://schemas.microsoft.com/office/drawing/2014/main" id="{DD56AB45-4A97-C64D-A40C-C7AF97ACA784}"/>
              </a:ext>
            </a:extLst>
          </p:cNvPr>
          <p:cNvPicPr>
            <a:picLocks noChangeAspect="1"/>
          </p:cNvPicPr>
          <p:nvPr/>
        </p:nvPicPr>
        <p:blipFill>
          <a:blip r:embed="rId3"/>
          <a:stretch>
            <a:fillRect/>
          </a:stretch>
        </p:blipFill>
        <p:spPr>
          <a:xfrm>
            <a:off x="1023257" y="3551873"/>
            <a:ext cx="9502484" cy="2442366"/>
          </a:xfrm>
          <a:prstGeom prst="rect">
            <a:avLst/>
          </a:prstGeom>
        </p:spPr>
      </p:pic>
    </p:spTree>
    <p:extLst>
      <p:ext uri="{BB962C8B-B14F-4D97-AF65-F5344CB8AC3E}">
        <p14:creationId xmlns:p14="http://schemas.microsoft.com/office/powerpoint/2010/main" val="4123274661"/>
      </p:ext>
    </p:extLst>
  </p:cSld>
  <p:clrMapOvr>
    <a:masterClrMapping/>
  </p:clrMapOvr>
</p:sld>
</file>

<file path=ppt/theme/theme1.xml><?xml version="1.0" encoding="utf-8"?>
<a:theme xmlns:a="http://schemas.openxmlformats.org/drawingml/2006/main" name="AI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G Presentation Template" id="{8851BDDB-8140-404B-89AD-705F294DFCFA}" vid="{B868363B-12B0-384A-9FD9-8AC437821F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 Template</Template>
  <TotalTime>21729</TotalTime>
  <Words>2111</Words>
  <Application>Microsoft Macintosh PowerPoint</Application>
  <PresentationFormat>Widescreen</PresentationFormat>
  <Paragraphs>288</Paragraphs>
  <Slides>21</Slides>
  <Notes>3</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Helvetica</vt:lpstr>
      <vt:lpstr>Selawik</vt:lpstr>
      <vt:lpstr>Selawik Light</vt:lpstr>
      <vt:lpstr>AI Template</vt:lpstr>
      <vt:lpstr>PowerPoint Presentation</vt:lpstr>
      <vt:lpstr>Machine Learning Track</vt:lpstr>
      <vt:lpstr>Learning Objectives &amp; Goals</vt:lpstr>
      <vt:lpstr>Approach</vt:lpstr>
      <vt:lpstr>4 Stages of Training, 2 Commitment Levels</vt:lpstr>
      <vt:lpstr>4 Stages of Training &amp; Activities</vt:lpstr>
      <vt:lpstr>Project Assignment</vt:lpstr>
      <vt:lpstr>PowerPoint Presentation</vt:lpstr>
      <vt:lpstr>Workshops</vt:lpstr>
      <vt:lpstr>Hands-On Training</vt:lpstr>
      <vt:lpstr>Apprenticeship</vt:lpstr>
      <vt:lpstr>PowerPoint Presentation</vt:lpstr>
      <vt:lpstr>Project Assignments (Directed)</vt:lpstr>
      <vt:lpstr>Projects (Co-Development) (6 weeks)</vt:lpstr>
      <vt:lpstr>Timeline</vt:lpstr>
      <vt:lpstr>List of Nominees</vt:lpstr>
      <vt:lpstr>END </vt:lpstr>
      <vt:lpstr>Learning Objectives &amp; Goals</vt:lpstr>
      <vt:lpstr>Prerequisite</vt:lpstr>
      <vt:lpstr>Approach</vt:lpstr>
      <vt:lpstr>4 Stages of Training, 2 Commitment Levels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 Felix Manuel (Manolet) S.</dc:creator>
  <cp:lastModifiedBy>GO, Felix Manuel (Manolet) S.</cp:lastModifiedBy>
  <cp:revision>28</cp:revision>
  <dcterms:created xsi:type="dcterms:W3CDTF">2023-04-10T01:20:17Z</dcterms:created>
  <dcterms:modified xsi:type="dcterms:W3CDTF">2023-04-28T02:48:06Z</dcterms:modified>
</cp:coreProperties>
</file>