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7" r:id="rId4"/>
  </p:sldMasterIdLst>
  <p:notesMasterIdLst>
    <p:notesMasterId r:id="rId12"/>
  </p:notesMasterIdLst>
  <p:sldIdLst>
    <p:sldId id="347" r:id="rId5"/>
    <p:sldId id="256" r:id="rId6"/>
    <p:sldId id="336" r:id="rId7"/>
    <p:sldId id="356" r:id="rId8"/>
    <p:sldId id="357" r:id="rId9"/>
    <p:sldId id="279" r:id="rId10"/>
    <p:sldId id="327" r:id="rId11"/>
    <p:sldId id="328" r:id="rId13"/>
    <p:sldId id="271" r:id="rId14"/>
    <p:sldId id="270" r:id="rId15"/>
    <p:sldId id="269"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6" userDrawn="1">
          <p15:clr>
            <a:srgbClr val="A4A3A4"/>
          </p15:clr>
        </p15:guide>
        <p15:guide id="2" pos="2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5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37" d="100"/>
          <a:sy n="137" d="100"/>
        </p:scale>
        <p:origin x="2484" y="114"/>
      </p:cViewPr>
      <p:guideLst>
        <p:guide orient="horz" pos="1596"/>
        <p:guide pos="2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8B2D9-5CCB-4FE4-AEEC-8843940852B9}" type="datetimeFigureOut">
              <a:rPr lang="ko-KR" altLang="en-US" smtClean="0"/>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E9F30-A536-496E-9F19-827B21B0DB18}" type="slidenum">
              <a:rPr lang="ko-KR" altLang="en-US" smtClean="0"/>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NOTE FOR EXPLANATIONS DURING THE PRESENATAIONS:</a:t>
            </a:r>
            <a:endParaRPr lang="en-US">
              <a:sym typeface="+mn-ea"/>
            </a:endParaRPr>
          </a:p>
          <a:p>
            <a:r>
              <a:rPr lang="en-US">
                <a:sym typeface="+mn-ea"/>
              </a:rPr>
              <a:t>1) Electronic Health Records (EHRs) have taken on the role of conventional paper-based medical records, allowing healthcare professionals to electronically store, manage, and share patient data. EHRs have a number of benefits, including improved patient data accuracy and accessibility.</a:t>
            </a:r>
            <a:endParaRPr lang="en-US">
              <a:sym typeface="+mn-ea"/>
            </a:endParaRPr>
          </a:p>
          <a:p>
            <a:r>
              <a:rPr lang="en-US">
                <a:sym typeface="+mn-ea"/>
              </a:rPr>
              <a:t>2) Telemedicine can be applied through video conferencing,which enables patients to consult with medical specialists without having to make a physical visit. This strategy has increased patient outcomes, decreased healthcare expenditures, and increased access to care.</a:t>
            </a:r>
            <a:endParaRPr lang="en-US">
              <a:sym typeface="+mn-ea"/>
            </a:endParaRP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NOTE FOR EXPLANATIONS DURING THE PRESENATAIONS:</a:t>
            </a:r>
            <a:endParaRPr lang="en-US">
              <a:sym typeface="+mn-ea"/>
            </a:endParaRPr>
          </a:p>
          <a:p>
            <a:r>
              <a:rPr lang="en-US">
                <a:sym typeface="+mn-ea"/>
              </a:rPr>
              <a:t>3) Healthcare practitioners can gain useful insights from huge amounts of information with the aid of computer algorithms and statistical models, resulting in decision-making that is supported by the best available data and better patient outcomes. </a:t>
            </a:r>
            <a:endParaRPr lang="en-US">
              <a:sym typeface="+mn-ea"/>
            </a:endParaRPr>
          </a:p>
          <a:p>
            <a:r>
              <a:rPr lang="en-US">
                <a:sym typeface="+mn-ea"/>
              </a:rPr>
              <a:t>4) AI are natural language processing for clinical documentation and Radiologists may discover problems and make diagnoses using AI algorithms' outstanding accuracy in analyzing medical pictures like X-rays, CT scans, and MRIs. </a:t>
            </a:r>
            <a:endParaRPr lang="en-US">
              <a:sym typeface="+mn-ea"/>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lumMod val="95000"/>
              </a:schemeClr>
            </a:gs>
            <a:gs pos="50000">
              <a:schemeClr val="bg1">
                <a:lumMod val="95000"/>
                <a:alpha val="52000"/>
              </a:schemeClr>
            </a:gs>
            <a:gs pos="100000">
              <a:schemeClr val="bg1"/>
            </a:gs>
          </a:gsLst>
          <a:lin ang="18900000" scaled="1"/>
          <a:tileRect/>
        </a:gra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2" hasCustomPrompt="1"/>
          </p:nvPr>
        </p:nvSpPr>
        <p:spPr>
          <a:xfrm>
            <a:off x="3707904" y="3147815"/>
            <a:ext cx="5039544" cy="1080120"/>
          </a:xfrm>
          <a:prstGeom prst="rect">
            <a:avLst/>
          </a:prstGeom>
        </p:spPr>
        <p:txBody>
          <a:bodyPr anchor="ctr"/>
          <a:lstStyle>
            <a:lvl1pPr marL="0" indent="0" algn="r">
              <a:lnSpc>
                <a:spcPct val="100000"/>
              </a:lnSpc>
              <a:buNone/>
              <a:defRPr sz="3600" b="1" baseline="0">
                <a:solidFill>
                  <a:schemeClr val="tx1">
                    <a:lumMod val="75000"/>
                    <a:lumOff val="25000"/>
                  </a:schemeClr>
                </a:solidFill>
                <a:latin typeface="+mj-lt"/>
                <a:cs typeface="Arial" panose="020B0604020202020204" pitchFamily="34" charset="0"/>
              </a:defRPr>
            </a:lvl1pPr>
          </a:lstStyle>
          <a:p>
            <a:pPr lvl="0"/>
            <a:r>
              <a:rPr lang="en-US" altLang="ko-KR" sz="3600" dirty="0">
                <a:ea typeface="Malgun Gothic" panose="020B0503020000020004" pitchFamily="50" charset="-127"/>
              </a:rPr>
              <a:t>FREE PPT TEMPLATES</a:t>
            </a:r>
            <a:endParaRPr lang="en-US" altLang="ko-KR" dirty="0"/>
          </a:p>
        </p:txBody>
      </p:sp>
      <p:sp>
        <p:nvSpPr>
          <p:cNvPr id="7" name="Text Placeholder 9"/>
          <p:cNvSpPr>
            <a:spLocks noGrp="1"/>
          </p:cNvSpPr>
          <p:nvPr>
            <p:ph type="body" sz="quarter" idx="13" hasCustomPrompt="1"/>
          </p:nvPr>
        </p:nvSpPr>
        <p:spPr>
          <a:xfrm>
            <a:off x="3707904" y="4227934"/>
            <a:ext cx="5039401" cy="504056"/>
          </a:xfrm>
          <a:prstGeom prst="rect">
            <a:avLst/>
          </a:prstGeom>
        </p:spPr>
        <p:txBody>
          <a:bodyPr anchor="ctr"/>
          <a:lstStyle>
            <a:lvl1pPr marL="0" indent="0" algn="r">
              <a:lnSpc>
                <a:spcPct val="100000"/>
              </a:lnSpc>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endParaRPr lang="en-US" altLang="ko-KR" dirty="0"/>
          </a:p>
          <a:p>
            <a:pPr lvl="0"/>
            <a:r>
              <a:rPr lang="en-US" altLang="ko-KR" dirty="0"/>
              <a:t>PRESENTATION HERE</a:t>
            </a:r>
            <a:endParaRPr lang="ko-KR" altLang="en-US" dirty="0"/>
          </a:p>
        </p:txBody>
      </p:sp>
      <p:pic>
        <p:nvPicPr>
          <p:cNvPr id="1026" name="Picture 2" descr="G:\002-KIMS BUSINESS\007-02-Googleslidesppt\02-GSppt-Contents-Kim\20170429\06-\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360" y="987135"/>
            <a:ext cx="3882340" cy="33386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0" y="343350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3096000" y="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3096000" y="343350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6192000" y="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192000" y="343350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644008" y="0"/>
            <a:ext cx="4499992" cy="30758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0"/>
            <a:ext cx="4499992" cy="30758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0" y="3174521"/>
            <a:ext cx="9144000" cy="1968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2682" y="1268068"/>
            <a:ext cx="1944216" cy="36079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0" hasCustomPrompt="1"/>
          </p:nvPr>
        </p:nvSpPr>
        <p:spPr>
          <a:xfrm>
            <a:off x="2592393" y="1275382"/>
            <a:ext cx="1944216" cy="24055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1" hasCustomPrompt="1"/>
          </p:nvPr>
        </p:nvSpPr>
        <p:spPr>
          <a:xfrm>
            <a:off x="4602104" y="1275382"/>
            <a:ext cx="1944216" cy="154647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6611815" y="1275382"/>
            <a:ext cx="1944216" cy="360062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2592393" y="3733289"/>
            <a:ext cx="1944000" cy="11427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2" name="Rectangle 11"/>
          <p:cNvSpPr/>
          <p:nvPr userDrawn="1"/>
        </p:nvSpPr>
        <p:spPr>
          <a:xfrm>
            <a:off x="4602104" y="2862780"/>
            <a:ext cx="1944000" cy="20132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Text Placeholder 9"/>
          <p:cNvSpPr>
            <a:spLocks noGrp="1"/>
          </p:cNvSpPr>
          <p:nvPr>
            <p:ph type="body" sz="quarter" idx="13"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4" name="Text Placeholder 9"/>
          <p:cNvSpPr>
            <a:spLocks noGrp="1"/>
          </p:cNvSpPr>
          <p:nvPr>
            <p:ph type="body" sz="quarter" idx="14"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15"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6" name="Picture Placeholder 2"/>
          <p:cNvSpPr>
            <a:spLocks noGrp="1"/>
          </p:cNvSpPr>
          <p:nvPr>
            <p:ph type="pic" idx="10" hasCustomPrompt="1"/>
          </p:nvPr>
        </p:nvSpPr>
        <p:spPr>
          <a:xfrm>
            <a:off x="5456705" y="1460555"/>
            <a:ext cx="2232000" cy="22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7704000" y="370350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2" hasCustomPrompt="1"/>
          </p:nvPr>
        </p:nvSpPr>
        <p:spPr>
          <a:xfrm>
            <a:off x="3992783" y="961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715766"/>
            <a:ext cx="9144000" cy="242773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r>
              <a:rPr lang="en-US" altLang="ko-KR" dirty="0"/>
              <a:t>Fully Editable Shapes</a:t>
            </a:r>
            <a:endParaRPr lang="en-US" altLang="ko-K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1919477"/>
            <a:ext cx="9144000" cy="173239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3970216" y="1342704"/>
            <a:ext cx="1177848" cy="1177848"/>
          </a:xfrm>
          <a:prstGeom prst="ellipse">
            <a:avLst/>
          </a:prstGeom>
          <a:solidFill>
            <a:schemeClr val="accent2"/>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2694536"/>
            <a:ext cx="9144000" cy="473576"/>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0" y="3168112"/>
            <a:ext cx="9144000"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9" name="Rectangle 8"/>
          <p:cNvSpPr/>
          <p:nvPr userDrawn="1"/>
        </p:nvSpPr>
        <p:spPr>
          <a:xfrm>
            <a:off x="0" y="3651870"/>
            <a:ext cx="9144000"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3" name="Rectangle 2"/>
          <p:cNvSpPr/>
          <p:nvPr userDrawn="1"/>
        </p:nvSpPr>
        <p:spPr>
          <a:xfrm>
            <a:off x="2907416" y="339502"/>
            <a:ext cx="3320768" cy="446449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907416" y="3468997"/>
            <a:ext cx="3320768"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2907268" y="4045061"/>
            <a:ext cx="3320768"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4"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05492" y="995858"/>
            <a:ext cx="2418636" cy="20799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14" name="Right Triangle 13"/>
          <p:cNvSpPr/>
          <p:nvPr userDrawn="1"/>
        </p:nvSpPr>
        <p:spPr>
          <a:xfrm rot="10800000">
            <a:off x="7763323" y="0"/>
            <a:ext cx="1380677" cy="51435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userDrawn="1"/>
        </p:nvSpPr>
        <p:spPr>
          <a:xfrm>
            <a:off x="0" y="0"/>
            <a:ext cx="1380677" cy="51435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380677" y="987574"/>
            <a:ext cx="7295779" cy="37444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2036" y="731346"/>
            <a:ext cx="1966918" cy="1691484"/>
          </a:xfrm>
          <a:prstGeom prst="rect">
            <a:avLst/>
          </a:prstGeom>
          <a:noFill/>
          <a:scene3d>
            <a:camera prst="orthographicFront">
              <a:rot lat="0" lon="0" rev="60000"/>
            </a:camera>
            <a:lightRig rig="threePt" dir="t"/>
          </a:scene3d>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2" descr="G:\002-KIMS BUSINESS\007-02-Googleslidesppt\02-GSppt-Contents-Kim\20170429\06-\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403648" y="555526"/>
            <a:ext cx="7128793"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1403648" y="1131590"/>
            <a:ext cx="7128793" cy="288032"/>
          </a:xfrm>
          <a:prstGeom prst="rect">
            <a:avLst/>
          </a:prstGeom>
        </p:spPr>
        <p:txBody>
          <a:bodyPr anchor="ctr"/>
          <a:lstStyle>
            <a:lvl1pPr marL="0" indent="0" algn="l">
              <a:buNone/>
              <a:defRPr sz="1400" b="0" baseline="0">
                <a:solidFill>
                  <a:schemeClr val="tx1">
                    <a:lumMod val="75000"/>
                    <a:lumOff val="25000"/>
                  </a:schemeClr>
                </a:solidFill>
                <a:latin typeface="Arial" panose="020B0604020202020204" pitchFamily="34" charset="0"/>
                <a:cs typeface="Arial" panose="020B0604020202020204" pitchFamily="34" charset="0"/>
              </a:defRPr>
            </a:lvl1pPr>
          </a:lstStyle>
          <a:p>
            <a:pPr lvl="0"/>
            <a:r>
              <a:rPr lang="en-US" altLang="ko-KR" dirty="0"/>
              <a:t>Insert the title of your subtitle Here</a:t>
            </a:r>
            <a:endParaRPr lang="en-US" altLang="ko-KR" dirty="0"/>
          </a:p>
        </p:txBody>
      </p:sp>
      <p:sp>
        <p:nvSpPr>
          <p:cNvPr id="9" name="Rectangle 8"/>
          <p:cNvSpPr/>
          <p:nvPr userDrawn="1"/>
        </p:nvSpPr>
        <p:spPr>
          <a:xfrm>
            <a:off x="917849" y="411510"/>
            <a:ext cx="7758608" cy="43204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413" y="190171"/>
            <a:ext cx="1597115" cy="13734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7" name="Rectangle 6"/>
          <p:cNvSpPr/>
          <p:nvPr userDrawn="1"/>
        </p:nvSpPr>
        <p:spPr>
          <a:xfrm>
            <a:off x="2645036" y="987574"/>
            <a:ext cx="2880320" cy="36724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5758632" y="987574"/>
            <a:ext cx="2880320" cy="367240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p:cNvSpPr>
            <a:spLocks noGrp="1"/>
          </p:cNvSpPr>
          <p:nvPr>
            <p:ph type="pic" idx="1" hasCustomPrompt="1"/>
          </p:nvPr>
        </p:nvSpPr>
        <p:spPr>
          <a:xfrm>
            <a:off x="4102448" y="555526"/>
            <a:ext cx="1440160" cy="1872208"/>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0" hasCustomPrompt="1"/>
          </p:nvPr>
        </p:nvSpPr>
        <p:spPr>
          <a:xfrm>
            <a:off x="7216044" y="555526"/>
            <a:ext cx="1440160" cy="1872208"/>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pic>
        <p:nvPicPr>
          <p:cNvPr id="5"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804" y="1131590"/>
            <a:ext cx="4608512" cy="2343964"/>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827584" y="1428248"/>
            <a:ext cx="2209529" cy="16334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15433" y="1314908"/>
            <a:ext cx="2880320" cy="255973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4" hasCustomPrompt="1"/>
          </p:nvPr>
        </p:nvSpPr>
        <p:spPr>
          <a:xfrm>
            <a:off x="6129573" y="1428248"/>
            <a:ext cx="2646122" cy="160176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9" name="Picture 2" descr="D:\Fullppt\PNG이미지\핸드폰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61774" y="1334106"/>
            <a:ext cx="1728192" cy="2092806"/>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5" hasCustomPrompt="1"/>
          </p:nvPr>
        </p:nvSpPr>
        <p:spPr>
          <a:xfrm>
            <a:off x="4085002" y="1428248"/>
            <a:ext cx="996682" cy="153956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Text Placeholder 9"/>
          <p:cNvSpPr>
            <a:spLocks noGrp="1"/>
          </p:cNvSpPr>
          <p:nvPr>
            <p:ph type="body" sz="quarter" idx="10"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7" name="Text Placeholder 9"/>
          <p:cNvSpPr>
            <a:spLocks noGrp="1"/>
          </p:cNvSpPr>
          <p:nvPr>
            <p:ph type="body" sz="quarter" idx="11"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18" name="Picture 2" descr="G:\002-KIMS BUSINESS\007-02-Googleslidesppt\02-GSppt-Contents-Kim\20170429\06-\item0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72434" y="1419622"/>
            <a:ext cx="3092054" cy="374441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634924" y="1553997"/>
            <a:ext cx="1783249" cy="27545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p:cNvSpPr>
            <a:spLocks noGrp="1"/>
          </p:cNvSpPr>
          <p:nvPr>
            <p:ph type="body" sz="quarter" idx="10"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8" name="Text Placeholder 9"/>
          <p:cNvSpPr>
            <a:spLocks noGrp="1"/>
          </p:cNvSpPr>
          <p:nvPr>
            <p:ph type="body" sz="quarter" idx="11"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9" name="Picture 2" descr="G:\002-KIMS BUSINESS\007-02-Googleslidesppt\02-GSppt-Contents-Kim\20170429\06-\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1800" y="1212236"/>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2906464" y="1317956"/>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6" Type="http://schemas.openxmlformats.org/officeDocument/2006/relationships/theme" Target="../theme/theme2.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2.png"/><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3.png"/><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jpe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2"/>
          </p:nvPr>
        </p:nvSpPr>
        <p:spPr>
          <a:xfrm>
            <a:off x="2399030" y="1341755"/>
            <a:ext cx="6760210" cy="2616200"/>
          </a:xfrm>
        </p:spPr>
        <p:txBody>
          <a:bodyPr/>
          <a:p>
            <a:r>
              <a:rPr lang="en-US"/>
              <a:t>ITD MONTHLY                          PRESENTATION</a:t>
            </a:r>
            <a:endParaRPr lang="en-US"/>
          </a:p>
        </p:txBody>
      </p:sp>
      <p:sp>
        <p:nvSpPr>
          <p:cNvPr id="3" name="Text Placeholder 2"/>
          <p:cNvSpPr>
            <a:spLocks noGrp="1"/>
          </p:cNvSpPr>
          <p:nvPr>
            <p:ph type="body" sz="quarter" idx="13"/>
          </p:nvPr>
        </p:nvSpPr>
        <p:spPr/>
        <p:txBody>
          <a:bodyPr/>
          <a:p>
            <a:endParaRPr lang="en-US"/>
          </a:p>
        </p:txBody>
      </p:sp>
      <p:pic>
        <p:nvPicPr>
          <p:cNvPr id="103" name="Picture Placeholder 102"/>
          <p:cNvPicPr>
            <a:picLocks noChangeAspect="1"/>
          </p:cNvPicPr>
          <p:nvPr/>
        </p:nvPicPr>
        <p:blipFill>
          <a:blip r:embed="rId1"/>
          <a:stretch>
            <a:fillRect/>
          </a:stretch>
        </p:blipFill>
        <p:spPr>
          <a:xfrm>
            <a:off x="7348855" y="0"/>
            <a:ext cx="1795145" cy="98806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bg1"/>
          </a:fgClr>
          <a:bgClr>
            <a:schemeClr val="bg1">
              <a:lumMod val="75000"/>
            </a:schemeClr>
          </a:bgClr>
        </a:pattFill>
        <a:effectLst/>
      </p:bgPr>
    </p:bg>
    <p:spTree>
      <p:nvGrpSpPr>
        <p:cNvPr id="1" name=""/>
        <p:cNvGrpSpPr/>
        <p:nvPr/>
      </p:nvGrpSpPr>
      <p:grpSpPr>
        <a:xfrm>
          <a:off x="0" y="0"/>
          <a:ext cx="0" cy="0"/>
          <a:chOff x="0" y="0"/>
          <a:chExt cx="0" cy="0"/>
        </a:xfrm>
      </p:grpSpPr>
      <p:sp>
        <p:nvSpPr>
          <p:cNvPr id="14" name="Rectangle 13"/>
          <p:cNvSpPr/>
          <p:nvPr/>
        </p:nvSpPr>
        <p:spPr>
          <a:xfrm>
            <a:off x="1835785" y="1059815"/>
            <a:ext cx="5433060" cy="2712720"/>
          </a:xfrm>
          <a:prstGeom prst="flowChartPunchedTap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sp>
        <p:nvSpPr>
          <p:cNvPr id="5" name="Text Placeholder 4"/>
          <p:cNvSpPr/>
          <p:nvPr>
            <p:ph type="body" sz="quarter" idx="10"/>
          </p:nvPr>
        </p:nvSpPr>
        <p:spPr>
          <a:xfrm>
            <a:off x="2699771" y="2211697"/>
            <a:ext cx="3320768" cy="576063"/>
          </a:xfrm>
        </p:spPr>
        <p:txBody>
          <a:bodyPr>
            <a:prstTxWarp prst="textNoShape">
              <a:avLst/>
            </a:prstTxWarp>
          </a:bodyPr>
          <a:p>
            <a:r>
              <a:rPr lang="en-US" sz="4000">
                <a:ln>
                  <a:noFill/>
                </a:ln>
                <a:solidFill>
                  <a:schemeClr val="tx1"/>
                </a:solidFill>
                <a:effectLst>
                  <a:outerShdw blurRad="38100" dist="19050" dir="2700000" algn="tl" rotWithShape="0">
                    <a:schemeClr val="dk1">
                      <a:alpha val="40000"/>
                    </a:schemeClr>
                  </a:outerShdw>
                </a:effectLst>
              </a:rPr>
              <a:t>THANK YOU</a:t>
            </a:r>
            <a:endParaRPr lang="en-US" sz="4000">
              <a:ln>
                <a:noFill/>
              </a:ln>
              <a:solidFill>
                <a:schemeClr val="tx1"/>
              </a:solidFill>
              <a:effectLst>
                <a:outerShdw blurRad="38100" dist="19050" dir="2700000" algn="tl" rotWithShape="0">
                  <a:schemeClr val="dk1">
                    <a:alpha val="40000"/>
                  </a:schemeClr>
                </a:outerShdw>
              </a:effectLst>
            </a:endParaRPr>
          </a:p>
        </p:txBody>
      </p:sp>
      <p:pic>
        <p:nvPicPr>
          <p:cNvPr id="6" name="Picture Placeholder 102"/>
          <p:cNvPicPr>
            <a:picLocks noChangeAspect="1"/>
          </p:cNvPicPr>
          <p:nvPr/>
        </p:nvPicPr>
        <p:blipFill>
          <a:blip r:embed="rId1"/>
          <a:stretch>
            <a:fillRect/>
          </a:stretch>
        </p:blipFill>
        <p:spPr>
          <a:xfrm>
            <a:off x="7348855" y="0"/>
            <a:ext cx="1795145" cy="98806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03648" y="555526"/>
            <a:ext cx="7128793" cy="576064"/>
          </a:xfrm>
        </p:spPr>
        <p:txBody>
          <a:bodyPr/>
          <a:lstStyle/>
          <a:p>
            <a:r>
              <a:rPr lang="en-US" sz="3200">
                <a:sym typeface="+mn-ea"/>
              </a:rPr>
              <a:t>REFERENCES</a:t>
            </a:r>
            <a:endParaRPr lang="ko-KR" altLang="en-US" sz="3200" dirty="0"/>
          </a:p>
        </p:txBody>
      </p:sp>
      <p:sp>
        <p:nvSpPr>
          <p:cNvPr id="16" name="Text Box 15"/>
          <p:cNvSpPr txBox="1"/>
          <p:nvPr/>
        </p:nvSpPr>
        <p:spPr>
          <a:xfrm>
            <a:off x="1115695" y="987425"/>
            <a:ext cx="7185025" cy="3692525"/>
          </a:xfrm>
          <a:prstGeom prst="rect">
            <a:avLst/>
          </a:prstGeom>
          <a:noFill/>
        </p:spPr>
        <p:txBody>
          <a:bodyPr wrap="square" rtlCol="0">
            <a:spAutoFit/>
          </a:bodyPr>
          <a:p>
            <a:r>
              <a:rPr lang="en-US"/>
              <a:t>Callahan, Daniel (2012). The Roots of Bioethics: Health, Progress, Technology, Death. New York: Oxford University Press. p. 212. ISBN 9780199931378.</a:t>
            </a:r>
            <a:endParaRPr lang="en-US"/>
          </a:p>
          <a:p>
            <a:r>
              <a:rPr lang="en-US"/>
              <a:t> ADVAMED (Advanced Medical Technology Association). (7 January 2009). "What is called by Medical Technology?". ADVAMED. Archived from the original on 7 January 2009.</a:t>
            </a:r>
            <a:endParaRPr lang="en-US"/>
          </a:p>
          <a:p>
            <a:r>
              <a:rPr lang="en-US"/>
              <a:t> The Changing Economics of Medical Technology.</a:t>
            </a:r>
            <a:endParaRPr lang="en-US"/>
          </a:p>
          <a:p>
            <a:r>
              <a:rPr lang="en-US"/>
              <a:t> Richard S. Mathis (30 April 2010). "The Impacts of Innovation".Archived from the original on 12 may 2012.</a:t>
            </a:r>
            <a:endParaRPr lang="en-US"/>
          </a:p>
          <a:p>
            <a:r>
              <a:rPr lang="en-US"/>
              <a:t> "What is driving the growth of medtech in the UK?". Hot Topics. 28 August 2015. Retrieved 10 November 2015.</a:t>
            </a:r>
            <a:endParaRPr lang="en-US"/>
          </a:p>
          <a:p>
            <a:r>
              <a:rPr lang="en-US"/>
              <a:t> "What is Health Tech and how will it evolve?". Hot Topics. 30 June 2016. Retrieved 5 July 2016.</a:t>
            </a:r>
            <a:endParaRPr lang="en-US"/>
          </a:p>
        </p:txBody>
      </p:sp>
      <p:pic>
        <p:nvPicPr>
          <p:cNvPr id="103" name="Picture Placeholder 102"/>
          <p:cNvPicPr>
            <a:picLocks noChangeAspect="1"/>
          </p:cNvPicPr>
          <p:nvPr/>
        </p:nvPicPr>
        <p:blipFill>
          <a:blip r:embed="rId1"/>
          <a:stretch>
            <a:fillRect/>
          </a:stretch>
        </p:blipFill>
        <p:spPr>
          <a:xfrm>
            <a:off x="7348855" y="0"/>
            <a:ext cx="1795145" cy="98806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79705" y="123825"/>
            <a:ext cx="9034145" cy="3373755"/>
          </a:xfrm>
          <a:prstGeom prst="rect">
            <a:avLst/>
          </a:prstGeom>
        </p:spPr>
        <p:txBody>
          <a:bodyPr/>
          <a:lstStyle/>
          <a:p>
            <a:pPr lvl="0" algn="l"/>
            <a:r>
              <a:rPr lang="en-US" sz="2800" dirty="0">
                <a:sym typeface="+mn-ea"/>
              </a:rPr>
              <a:t>                                                                                            THE IMPACT OF  COMPUTER TECHNOLOGY</a:t>
            </a:r>
            <a:endParaRPr lang="en-US" sz="2800" dirty="0">
              <a:sym typeface="+mn-ea"/>
            </a:endParaRPr>
          </a:p>
          <a:p>
            <a:pPr lvl="0" algn="l"/>
            <a:endParaRPr lang="en-US" sz="2800" dirty="0">
              <a:sym typeface="+mn-ea"/>
            </a:endParaRPr>
          </a:p>
          <a:p>
            <a:pPr lvl="0" algn="l"/>
            <a:r>
              <a:rPr lang="en-US" sz="2800" dirty="0">
                <a:sym typeface="+mn-ea"/>
              </a:rPr>
              <a:t>ON HEALTHCARE</a:t>
            </a:r>
            <a:endParaRPr lang="en-US" sz="2800" b="1" dirty="0"/>
          </a:p>
          <a:p>
            <a:pPr lvl="0"/>
            <a:endParaRPr lang="en-US" altLang="ko-KR" sz="2800" dirty="0"/>
          </a:p>
        </p:txBody>
      </p:sp>
      <p:sp>
        <p:nvSpPr>
          <p:cNvPr id="4" name="Text Placeholder 3"/>
          <p:cNvSpPr>
            <a:spLocks noGrp="1"/>
          </p:cNvSpPr>
          <p:nvPr>
            <p:ph type="body" sz="quarter" idx="13"/>
          </p:nvPr>
        </p:nvSpPr>
        <p:spPr>
          <a:xfrm>
            <a:off x="262255" y="4215130"/>
            <a:ext cx="8484870" cy="516890"/>
          </a:xfrm>
          <a:prstGeom prst="rect">
            <a:avLst/>
          </a:prstGeom>
        </p:spPr>
        <p:txBody>
          <a:bodyPr/>
          <a:lstStyle/>
          <a:p>
            <a:pPr algn="r" fontAlgn="auto">
              <a:spcBef>
                <a:spcPts val="0"/>
              </a:spcBef>
              <a:spcAft>
                <a:spcPts val="0"/>
              </a:spcAft>
              <a:defRPr/>
            </a:pPr>
            <a:endParaRPr lang="en-US" sz="2400" b="1">
              <a:sym typeface="+mn-ea"/>
            </a:endParaRPr>
          </a:p>
          <a:p>
            <a:pPr algn="r" fontAlgn="auto">
              <a:spcBef>
                <a:spcPts val="0"/>
              </a:spcBef>
              <a:spcAft>
                <a:spcPts val="0"/>
              </a:spcAft>
              <a:defRPr/>
            </a:pPr>
            <a:r>
              <a:rPr lang="en-US" sz="1800">
                <a:sym typeface="+mn-ea"/>
              </a:rPr>
              <a:t> Presented by Akpe Nathan Omokafe</a:t>
            </a:r>
            <a:endParaRPr lang="en-US" sz="1800">
              <a:sym typeface="+mn-ea"/>
            </a:endParaRPr>
          </a:p>
          <a:p>
            <a:pPr algn="r" fontAlgn="auto">
              <a:spcBef>
                <a:spcPts val="0"/>
              </a:spcBef>
              <a:spcAft>
                <a:spcPts val="0"/>
              </a:spcAft>
              <a:defRPr/>
            </a:pPr>
            <a:r>
              <a:rPr lang="en-US" sz="1800">
                <a:sym typeface="+mn-ea"/>
              </a:rPr>
              <a:t>Supervised by Mr. Daniel</a:t>
            </a:r>
            <a:endParaRPr lang="en-US" sz="1800">
              <a:sym typeface="+mn-ea"/>
            </a:endParaRPr>
          </a:p>
          <a:p>
            <a:pPr algn="l" fontAlgn="auto">
              <a:spcBef>
                <a:spcPts val="0"/>
              </a:spcBef>
              <a:spcAft>
                <a:spcPts val="0"/>
              </a:spcAft>
              <a:defRPr/>
            </a:pPr>
            <a:endParaRPr lang="en-US" sz="1800" b="1">
              <a:sym typeface="+mn-ea"/>
            </a:endParaRPr>
          </a:p>
          <a:p>
            <a:pPr algn="l" fontAlgn="auto">
              <a:spcBef>
                <a:spcPts val="0"/>
              </a:spcBef>
              <a:spcAft>
                <a:spcPts val="0"/>
              </a:spcAft>
              <a:defRPr/>
            </a:pPr>
            <a:endParaRPr lang="en-US" altLang="ko-KR" dirty="0"/>
          </a:p>
          <a:p>
            <a:pPr algn="l" fontAlgn="auto">
              <a:spcBef>
                <a:spcPts val="0"/>
              </a:spcBef>
              <a:spcAft>
                <a:spcPts val="0"/>
              </a:spcAft>
              <a:defRPr/>
            </a:pPr>
            <a:endParaRPr lang="en-US" altLang="ko-KR" dirty="0"/>
          </a:p>
          <a:p>
            <a:pPr algn="l" fontAlgn="auto">
              <a:spcBef>
                <a:spcPts val="0"/>
              </a:spcBef>
              <a:spcAft>
                <a:spcPts val="0"/>
              </a:spcAft>
              <a:defRPr/>
            </a:pPr>
            <a:endParaRPr lang="en-US" altLang="ko-KR" dirty="0"/>
          </a:p>
          <a:p>
            <a:pPr algn="l" fontAlgn="auto">
              <a:spcBef>
                <a:spcPts val="0"/>
              </a:spcBef>
              <a:spcAft>
                <a:spcPts val="0"/>
              </a:spcAft>
              <a:defRPr/>
            </a:pPr>
            <a:endParaRPr lang="en-US" altLang="ko-KR" dirty="0"/>
          </a:p>
          <a:p>
            <a:pPr algn="l" fontAlgn="auto">
              <a:spcBef>
                <a:spcPts val="0"/>
              </a:spcBef>
              <a:spcAft>
                <a:spcPts val="0"/>
              </a:spcAft>
              <a:defRPr/>
            </a:pPr>
            <a:endParaRPr lang="en-US" altLang="ko-KR" dirty="0"/>
          </a:p>
          <a:p>
            <a:pPr algn="l" fontAlgn="auto">
              <a:spcBef>
                <a:spcPts val="0"/>
              </a:spcBef>
              <a:spcAft>
                <a:spcPts val="0"/>
              </a:spcAft>
              <a:defRPr/>
            </a:pPr>
            <a:endParaRPr lang="en-US" altLang="ko-KR" dirty="0"/>
          </a:p>
          <a:p>
            <a:pPr algn="l" fontAlgn="auto">
              <a:spcBef>
                <a:spcPts val="0"/>
              </a:spcBef>
              <a:spcAft>
                <a:spcPts val="0"/>
              </a:spcAft>
              <a:defRPr/>
            </a:pPr>
            <a:endParaRPr lang="en-US" altLang="ko-KR" dirty="0"/>
          </a:p>
        </p:txBody>
      </p:sp>
      <p:pic>
        <p:nvPicPr>
          <p:cNvPr id="103" name="Picture Placeholder 102"/>
          <p:cNvPicPr>
            <a:picLocks noChangeAspect="1"/>
          </p:cNvPicPr>
          <p:nvPr/>
        </p:nvPicPr>
        <p:blipFill>
          <a:blip r:embed="rId1"/>
          <a:stretch>
            <a:fillRect/>
          </a:stretch>
        </p:blipFill>
        <p:spPr>
          <a:xfrm>
            <a:off x="7093585" y="0"/>
            <a:ext cx="2050415" cy="968375"/>
          </a:xfrm>
          <a:prstGeom prst="rect">
            <a:avLst/>
          </a:prstGeom>
          <a:noFill/>
          <a:ln w="9525">
            <a:noFill/>
          </a:ln>
        </p:spPr>
      </p:pic>
      <p:pic>
        <p:nvPicPr>
          <p:cNvPr id="6" name="Picture 5"/>
          <p:cNvPicPr>
            <a:picLocks noChangeAspect="1"/>
          </p:cNvPicPr>
          <p:nvPr/>
        </p:nvPicPr>
        <p:blipFill>
          <a:blip r:embed="rId2"/>
          <a:stretch>
            <a:fillRect/>
          </a:stretch>
        </p:blipFill>
        <p:spPr>
          <a:xfrm>
            <a:off x="755650" y="3075940"/>
            <a:ext cx="2538095" cy="1781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10660" y="344170"/>
            <a:ext cx="3048000" cy="368300"/>
          </a:xfrm>
          <a:prstGeom prst="rect">
            <a:avLst/>
          </a:prstGeom>
          <a:noFill/>
        </p:spPr>
        <p:txBody>
          <a:bodyPr wrap="square" rtlCol="0">
            <a:spAutoFit/>
          </a:bodyPr>
          <a:p>
            <a:r>
              <a:rPr lang="en-US"/>
              <a:t>c</a:t>
            </a:r>
            <a:endParaRPr lang="en-US"/>
          </a:p>
        </p:txBody>
      </p:sp>
      <p:sp>
        <p:nvSpPr>
          <p:cNvPr id="14" name="Rectangle 13"/>
          <p:cNvSpPr/>
          <p:nvPr/>
        </p:nvSpPr>
        <p:spPr>
          <a:xfrm>
            <a:off x="146685" y="0"/>
            <a:ext cx="8787130" cy="4942840"/>
          </a:xfrm>
          <a:prstGeom prst="bevel">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sp>
        <p:nvSpPr>
          <p:cNvPr id="6" name="Text Box 5"/>
          <p:cNvSpPr txBox="1"/>
          <p:nvPr/>
        </p:nvSpPr>
        <p:spPr>
          <a:xfrm>
            <a:off x="3636010" y="843280"/>
            <a:ext cx="4469765" cy="1630045"/>
          </a:xfrm>
          <a:prstGeom prst="rect">
            <a:avLst/>
          </a:prstGeom>
          <a:noFill/>
        </p:spPr>
        <p:txBody>
          <a:bodyPr wrap="square" rtlCol="0">
            <a:spAutoFit/>
          </a:bodyPr>
          <a:p>
            <a:pPr algn="ctr"/>
            <a:r>
              <a:rPr lang="en-US" sz="2800" b="1"/>
              <a:t>ACTIVITIVES</a:t>
            </a:r>
            <a:endParaRPr lang="en-US"/>
          </a:p>
          <a:p>
            <a:pPr marL="285750" indent="-285750">
              <a:buClr>
                <a:srgbClr val="EB494B"/>
              </a:buClr>
              <a:buFont typeface="Wingdings" panose="05000000000000000000" charset="0"/>
              <a:buChar char="v"/>
            </a:pPr>
            <a:r>
              <a:rPr lang="en-US"/>
              <a:t>njrsjsdj</a:t>
            </a:r>
            <a:endParaRPr lang="en-US"/>
          </a:p>
          <a:p>
            <a:pPr marL="285750" indent="-285750">
              <a:buClr>
                <a:srgbClr val="EB494B"/>
              </a:buClr>
              <a:buFont typeface="Wingdings" panose="05000000000000000000" charset="0"/>
              <a:buChar char="v"/>
            </a:pPr>
            <a:r>
              <a:rPr lang="en-US"/>
              <a:t>jsnriikrk</a:t>
            </a:r>
            <a:endParaRPr lang="en-US"/>
          </a:p>
          <a:p>
            <a:pPr marL="285750" indent="-285750">
              <a:buClr>
                <a:srgbClr val="EB494B"/>
              </a:buClr>
              <a:buFont typeface="Wingdings" panose="05000000000000000000" charset="0"/>
              <a:buChar char="v"/>
            </a:pPr>
            <a:r>
              <a:rPr lang="en-US"/>
              <a:t>neikrein</a:t>
            </a:r>
            <a:endParaRPr lang="en-US"/>
          </a:p>
          <a:p>
            <a:pPr marL="285750" indent="-285750">
              <a:buClr>
                <a:srgbClr val="EB494B"/>
              </a:buClr>
              <a:buFont typeface="Wingdings" panose="05000000000000000000" charset="0"/>
              <a:buChar char="v"/>
            </a:pPr>
            <a:r>
              <a:rPr lang="en-US"/>
              <a:t>nwrbrwkrkj</a:t>
            </a:r>
            <a:endParaRPr lang="en-US"/>
          </a:p>
        </p:txBody>
      </p:sp>
      <p:pic>
        <p:nvPicPr>
          <p:cNvPr id="8" name="Picture Placeholder 102"/>
          <p:cNvPicPr>
            <a:picLocks noChangeAspect="1"/>
          </p:cNvPicPr>
          <p:nvPr/>
        </p:nvPicPr>
        <p:blipFill>
          <a:blip r:embed="rId1"/>
          <a:stretch>
            <a:fillRect/>
          </a:stretch>
        </p:blipFill>
        <p:spPr>
          <a:xfrm>
            <a:off x="7348855" y="0"/>
            <a:ext cx="1795145" cy="988060"/>
          </a:xfrm>
          <a:prstGeom prst="rect">
            <a:avLst/>
          </a:prstGeom>
          <a:noFill/>
          <a:ln w="9525">
            <a:noFill/>
          </a:ln>
        </p:spPr>
      </p:pic>
      <p:pic>
        <p:nvPicPr>
          <p:cNvPr id="10" name="Picture Placeholder 9"/>
          <p:cNvPicPr>
            <a:picLocks noChangeAspect="1"/>
          </p:cNvPicPr>
          <p:nvPr>
            <p:ph type="pic" idx="1"/>
          </p:nvPr>
        </p:nvPicPr>
        <p:blipFill>
          <a:blip r:embed="rId2"/>
          <a:stretch>
            <a:fillRect/>
          </a:stretch>
        </p:blipFill>
        <p:spPr>
          <a:xfrm>
            <a:off x="971550" y="1059815"/>
            <a:ext cx="2427605" cy="24276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10660" y="344170"/>
            <a:ext cx="3048000" cy="368300"/>
          </a:xfrm>
          <a:prstGeom prst="rect">
            <a:avLst/>
          </a:prstGeom>
          <a:noFill/>
        </p:spPr>
        <p:txBody>
          <a:bodyPr wrap="square" rtlCol="0">
            <a:spAutoFit/>
          </a:bodyPr>
          <a:p>
            <a:r>
              <a:rPr lang="en-US"/>
              <a:t>c</a:t>
            </a:r>
            <a:endParaRPr lang="en-US"/>
          </a:p>
        </p:txBody>
      </p:sp>
      <p:sp>
        <p:nvSpPr>
          <p:cNvPr id="14" name="Rectangle 13"/>
          <p:cNvSpPr/>
          <p:nvPr/>
        </p:nvSpPr>
        <p:spPr>
          <a:xfrm>
            <a:off x="146685" y="0"/>
            <a:ext cx="8787130" cy="4942840"/>
          </a:xfrm>
          <a:prstGeom prst="flowChartOnlineStorag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sp>
        <p:nvSpPr>
          <p:cNvPr id="6" name="Text Box 5"/>
          <p:cNvSpPr txBox="1"/>
          <p:nvPr/>
        </p:nvSpPr>
        <p:spPr>
          <a:xfrm>
            <a:off x="3636010" y="843280"/>
            <a:ext cx="4469765" cy="2183765"/>
          </a:xfrm>
          <a:prstGeom prst="rect">
            <a:avLst/>
          </a:prstGeom>
          <a:noFill/>
        </p:spPr>
        <p:txBody>
          <a:bodyPr wrap="square" rtlCol="0">
            <a:spAutoFit/>
          </a:bodyPr>
          <a:p>
            <a:pPr algn="ctr"/>
            <a:r>
              <a:rPr lang="en-US" sz="3200" b="1" i="1"/>
              <a:t>CHALLENGES AND SOLUTIONS</a:t>
            </a:r>
            <a:endParaRPr lang="en-US"/>
          </a:p>
          <a:p>
            <a:pPr marL="285750" indent="-285750">
              <a:buClr>
                <a:srgbClr val="EB494B"/>
              </a:buClr>
              <a:buFont typeface="Wingdings" panose="05000000000000000000" charset="0"/>
              <a:buChar char="v"/>
            </a:pPr>
            <a:r>
              <a:rPr lang="en-US"/>
              <a:t>njrsjsdj</a:t>
            </a:r>
            <a:endParaRPr lang="en-US"/>
          </a:p>
          <a:p>
            <a:pPr marL="285750" indent="-285750">
              <a:buClr>
                <a:srgbClr val="EB494B"/>
              </a:buClr>
              <a:buFont typeface="Wingdings" panose="05000000000000000000" charset="0"/>
              <a:buChar char="v"/>
            </a:pPr>
            <a:r>
              <a:rPr lang="en-US"/>
              <a:t>jsnriikrk</a:t>
            </a:r>
            <a:endParaRPr lang="en-US"/>
          </a:p>
          <a:p>
            <a:pPr marL="285750" indent="-285750">
              <a:buClr>
                <a:srgbClr val="EB494B"/>
              </a:buClr>
              <a:buFont typeface="Wingdings" panose="05000000000000000000" charset="0"/>
              <a:buChar char="v"/>
            </a:pPr>
            <a:r>
              <a:rPr lang="en-US"/>
              <a:t>neikrein</a:t>
            </a:r>
            <a:endParaRPr lang="en-US"/>
          </a:p>
          <a:p>
            <a:pPr marL="285750" indent="-285750">
              <a:buClr>
                <a:srgbClr val="EB494B"/>
              </a:buClr>
              <a:buFont typeface="Wingdings" panose="05000000000000000000" charset="0"/>
              <a:buChar char="v"/>
            </a:pPr>
            <a:r>
              <a:rPr lang="en-US"/>
              <a:t>nwrbrwkrkj</a:t>
            </a:r>
            <a:endParaRPr lang="en-US"/>
          </a:p>
        </p:txBody>
      </p:sp>
      <p:pic>
        <p:nvPicPr>
          <p:cNvPr id="8" name="Picture Placeholder 102"/>
          <p:cNvPicPr>
            <a:picLocks noChangeAspect="1"/>
          </p:cNvPicPr>
          <p:nvPr/>
        </p:nvPicPr>
        <p:blipFill>
          <a:blip r:embed="rId1"/>
          <a:stretch>
            <a:fillRect/>
          </a:stretch>
        </p:blipFill>
        <p:spPr>
          <a:xfrm>
            <a:off x="7348855" y="0"/>
            <a:ext cx="1795145" cy="988060"/>
          </a:xfrm>
          <a:prstGeom prst="rect">
            <a:avLst/>
          </a:prstGeom>
          <a:noFill/>
          <a:ln w="9525">
            <a:noFill/>
          </a:ln>
        </p:spPr>
      </p:pic>
      <p:pic>
        <p:nvPicPr>
          <p:cNvPr id="4" name="Picture Placeholder 3"/>
          <p:cNvPicPr>
            <a:picLocks noChangeAspect="1"/>
          </p:cNvPicPr>
          <p:nvPr>
            <p:ph type="pic" idx="1"/>
          </p:nvPr>
        </p:nvPicPr>
        <p:blipFill>
          <a:blip r:embed="rId2"/>
          <a:stretch>
            <a:fillRect/>
          </a:stretch>
        </p:blipFill>
        <p:spPr>
          <a:xfrm>
            <a:off x="1043940" y="1131570"/>
            <a:ext cx="2427605" cy="24276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10660" y="344170"/>
            <a:ext cx="3048000" cy="368300"/>
          </a:xfrm>
          <a:prstGeom prst="rect">
            <a:avLst/>
          </a:prstGeom>
          <a:noFill/>
        </p:spPr>
        <p:txBody>
          <a:bodyPr wrap="square" rtlCol="0">
            <a:spAutoFit/>
          </a:bodyPr>
          <a:p>
            <a:r>
              <a:rPr lang="en-US"/>
              <a:t>c</a:t>
            </a:r>
            <a:endParaRPr lang="en-US"/>
          </a:p>
        </p:txBody>
      </p:sp>
      <p:sp>
        <p:nvSpPr>
          <p:cNvPr id="14" name="Rectangle 13"/>
          <p:cNvSpPr/>
          <p:nvPr/>
        </p:nvSpPr>
        <p:spPr>
          <a:xfrm>
            <a:off x="146685" y="0"/>
            <a:ext cx="8787130" cy="4942840"/>
          </a:xfrm>
          <a:prstGeom prst="fram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pic>
        <p:nvPicPr>
          <p:cNvPr id="5" name="Picture Placeholder 4"/>
          <p:cNvPicPr>
            <a:picLocks noChangeAspect="1"/>
          </p:cNvPicPr>
          <p:nvPr>
            <p:ph type="pic" idx="1"/>
          </p:nvPr>
        </p:nvPicPr>
        <p:blipFill>
          <a:blip r:embed="rId1"/>
          <a:stretch>
            <a:fillRect/>
          </a:stretch>
        </p:blipFill>
        <p:spPr>
          <a:xfrm>
            <a:off x="899795" y="987425"/>
            <a:ext cx="2427605" cy="2427605"/>
          </a:xfrm>
          <a:prstGeom prst="rect">
            <a:avLst/>
          </a:prstGeom>
        </p:spPr>
      </p:pic>
      <p:sp>
        <p:nvSpPr>
          <p:cNvPr id="6" name="Text Box 5"/>
          <p:cNvSpPr txBox="1"/>
          <p:nvPr/>
        </p:nvSpPr>
        <p:spPr>
          <a:xfrm>
            <a:off x="3636010" y="843280"/>
            <a:ext cx="4469765" cy="1691640"/>
          </a:xfrm>
          <a:prstGeom prst="rect">
            <a:avLst/>
          </a:prstGeom>
          <a:noFill/>
        </p:spPr>
        <p:txBody>
          <a:bodyPr wrap="square" rtlCol="0">
            <a:spAutoFit/>
          </a:bodyPr>
          <a:p>
            <a:pPr algn="ctr"/>
            <a:r>
              <a:rPr lang="en-US" sz="3200" b="1" i="1"/>
              <a:t>Learning points</a:t>
            </a:r>
            <a:endParaRPr lang="en-US"/>
          </a:p>
          <a:p>
            <a:pPr marL="285750" indent="-285750">
              <a:buClr>
                <a:srgbClr val="EB494B"/>
              </a:buClr>
              <a:buFont typeface="Wingdings" panose="05000000000000000000" charset="0"/>
              <a:buChar char="v"/>
            </a:pPr>
            <a:r>
              <a:rPr lang="en-US"/>
              <a:t>njrsjsdj</a:t>
            </a:r>
            <a:endParaRPr lang="en-US"/>
          </a:p>
          <a:p>
            <a:pPr marL="285750" indent="-285750">
              <a:buClr>
                <a:srgbClr val="EB494B"/>
              </a:buClr>
              <a:buFont typeface="Wingdings" panose="05000000000000000000" charset="0"/>
              <a:buChar char="v"/>
            </a:pPr>
            <a:r>
              <a:rPr lang="en-US"/>
              <a:t>jsnriikrk</a:t>
            </a:r>
            <a:endParaRPr lang="en-US"/>
          </a:p>
          <a:p>
            <a:pPr marL="285750" indent="-285750">
              <a:buClr>
                <a:srgbClr val="EB494B"/>
              </a:buClr>
              <a:buFont typeface="Wingdings" panose="05000000000000000000" charset="0"/>
              <a:buChar char="v"/>
            </a:pPr>
            <a:r>
              <a:rPr lang="en-US"/>
              <a:t>neikrein</a:t>
            </a:r>
            <a:endParaRPr lang="en-US"/>
          </a:p>
          <a:p>
            <a:pPr marL="285750" indent="-285750">
              <a:buClr>
                <a:srgbClr val="EB494B"/>
              </a:buClr>
              <a:buFont typeface="Wingdings" panose="05000000000000000000" charset="0"/>
              <a:buChar char="v"/>
            </a:pPr>
            <a:r>
              <a:rPr lang="en-US"/>
              <a:t>nwrbrwkrkj</a:t>
            </a:r>
            <a:endParaRPr lang="en-US"/>
          </a:p>
        </p:txBody>
      </p:sp>
      <p:pic>
        <p:nvPicPr>
          <p:cNvPr id="8" name="Picture Placeholder 102"/>
          <p:cNvPicPr>
            <a:picLocks noChangeAspect="1"/>
          </p:cNvPicPr>
          <p:nvPr/>
        </p:nvPicPr>
        <p:blipFill>
          <a:blip r:embed="rId2"/>
          <a:stretch>
            <a:fillRect/>
          </a:stretch>
        </p:blipFill>
        <p:spPr>
          <a:xfrm>
            <a:off x="7348855" y="0"/>
            <a:ext cx="1795145" cy="98806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bwMode="auto">
          <a:xfrm>
            <a:off x="61595" y="1801813"/>
            <a:ext cx="9048115" cy="341503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lnSpc>
                <a:spcPct val="150000"/>
              </a:lnSpc>
            </a:pPr>
            <a:r>
              <a:rPr lang="en-US" sz="2400">
                <a:sym typeface="+mn-ea"/>
              </a:rPr>
              <a:t>Computer technology has recently transformed the healthcare     and medical industries, bringing in a new era of opportunities and </a:t>
            </a:r>
            <a:endParaRPr lang="en-US" sz="2400">
              <a:sym typeface="+mn-ea"/>
            </a:endParaRPr>
          </a:p>
          <a:p>
            <a:pPr algn="l">
              <a:lnSpc>
                <a:spcPct val="150000"/>
              </a:lnSpc>
            </a:pPr>
            <a:r>
              <a:rPr lang="en-US" sz="2400">
                <a:sym typeface="+mn-ea"/>
              </a:rPr>
              <a:t>achievements. By integrating computer technology, healthcare </a:t>
            </a:r>
            <a:endParaRPr lang="en-US" sz="2400">
              <a:sym typeface="+mn-ea"/>
            </a:endParaRPr>
          </a:p>
          <a:p>
            <a:pPr algn="l">
              <a:lnSpc>
                <a:spcPct val="150000"/>
              </a:lnSpc>
            </a:pPr>
            <a:r>
              <a:rPr lang="en-US" sz="2400">
                <a:sym typeface="+mn-ea"/>
              </a:rPr>
              <a:t>has undergone a fundamental transformation that has improved </a:t>
            </a:r>
            <a:endParaRPr lang="en-US" sz="2400">
              <a:sym typeface="+mn-ea"/>
            </a:endParaRPr>
          </a:p>
          <a:p>
            <a:pPr algn="l">
              <a:lnSpc>
                <a:spcPct val="150000"/>
              </a:lnSpc>
            </a:pPr>
            <a:r>
              <a:rPr lang="en-US" sz="2400">
                <a:sym typeface="+mn-ea"/>
              </a:rPr>
              <a:t>patient care, diagnosis, treatment, and healthcare administration as a whole. </a:t>
            </a:r>
            <a:endParaRPr lang="en-US" altLang="en-US" sz="2400" b="1" dirty="0">
              <a:solidFill>
                <a:schemeClr val="tx1">
                  <a:lumMod val="75000"/>
                  <a:lumOff val="25000"/>
                </a:schemeClr>
              </a:solidFill>
              <a:ea typeface="+mj-ea"/>
              <a:cs typeface="Arial" panose="020B0604020202020204" pitchFamily="34" charset="0"/>
              <a:sym typeface="+mn-ea"/>
            </a:endParaRPr>
          </a:p>
        </p:txBody>
      </p:sp>
      <p:sp>
        <p:nvSpPr>
          <p:cNvPr id="14" name="Rectangle 13"/>
          <p:cNvSpPr/>
          <p:nvPr/>
        </p:nvSpPr>
        <p:spPr>
          <a:xfrm>
            <a:off x="146685" y="0"/>
            <a:ext cx="5006975" cy="2020570"/>
          </a:xfrm>
          <a:prstGeom prst="cub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 Placeholder 1"/>
          <p:cNvSpPr txBox="1"/>
          <p:nvPr/>
        </p:nvSpPr>
        <p:spPr>
          <a:xfrm>
            <a:off x="251460" y="628015"/>
            <a:ext cx="4276090" cy="1218565"/>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3600" b="1" dirty="0">
                <a:ln/>
                <a:solidFill>
                  <a:schemeClr val="tx1"/>
                </a:solidFill>
                <a:effectLst>
                  <a:outerShdw blurRad="38100" dist="19050" dir="2700000" algn="tl" rotWithShape="0">
                    <a:schemeClr val="dk1">
                      <a:alpha val="40000"/>
                    </a:schemeClr>
                  </a:outerShdw>
                </a:effectLst>
                <a:latin typeface="+mj-lt"/>
                <a:cs typeface="Arial" panose="020B0604020202020204" pitchFamily="34" charset="0"/>
                <a:sym typeface="+mn-ea"/>
              </a:rPr>
              <a:t>RESEARCH TOPIC</a:t>
            </a:r>
            <a:endParaRPr lang="en-US" altLang="en-US" sz="3600" b="1" dirty="0">
              <a:ln/>
              <a:solidFill>
                <a:schemeClr val="tx1"/>
              </a:solidFill>
              <a:effectLst>
                <a:outerShdw blurRad="38100" dist="19050" dir="2700000" algn="tl" rotWithShape="0">
                  <a:schemeClr val="dk1">
                    <a:alpha val="40000"/>
                  </a:schemeClr>
                </a:outerShdw>
              </a:effectLst>
              <a:latin typeface="+mj-lt"/>
              <a:cs typeface="Arial" panose="020B0604020202020204" pitchFamily="34" charset="0"/>
              <a:sym typeface="+mn-ea"/>
            </a:endParaRPr>
          </a:p>
        </p:txBody>
      </p:sp>
      <p:pic>
        <p:nvPicPr>
          <p:cNvPr id="5" name="Picture Placeholder 102"/>
          <p:cNvPicPr>
            <a:picLocks noChangeAspect="1"/>
          </p:cNvPicPr>
          <p:nvPr>
            <p:ph type="pic" idx="1"/>
          </p:nvPr>
        </p:nvPicPr>
        <p:blipFill>
          <a:blip r:embed="rId1"/>
          <a:stretch>
            <a:fillRect/>
          </a:stretch>
        </p:blipFill>
        <p:spPr>
          <a:xfrm>
            <a:off x="7020560" y="-20320"/>
            <a:ext cx="1981200" cy="12668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Text Box 1"/>
          <p:cNvSpPr txBox="1"/>
          <p:nvPr/>
        </p:nvSpPr>
        <p:spPr>
          <a:xfrm>
            <a:off x="1854835" y="1320800"/>
            <a:ext cx="6821805" cy="3138170"/>
          </a:xfrm>
          <a:prstGeom prst="rect">
            <a:avLst/>
          </a:prstGeom>
          <a:noFill/>
        </p:spPr>
        <p:txBody>
          <a:bodyPr wrap="square" rtlCol="0">
            <a:spAutoFit/>
          </a:bodyPr>
          <a:p>
            <a:pPr marL="0" indent="0" algn="just">
              <a:buFont typeface="+mj-lt"/>
              <a:buNone/>
            </a:pPr>
            <a:r>
              <a:rPr lang="en-US">
                <a:sym typeface="+mn-ea"/>
              </a:rPr>
              <a:t>I.) Electronic Health Records (EHRs): Electronic Health Records (EHRs) have taken on the role of conventional paper-based</a:t>
            </a:r>
            <a:endParaRPr lang="en-US">
              <a:sym typeface="+mn-ea"/>
            </a:endParaRPr>
          </a:p>
          <a:p>
            <a:pPr marL="0" indent="0" algn="just">
              <a:buFont typeface="+mj-lt"/>
              <a:buNone/>
            </a:pPr>
            <a:r>
              <a:rPr lang="en-US">
                <a:sym typeface="+mn-ea"/>
              </a:rPr>
              <a:t> medical records, allowing healthcare professionals to                   electronically store, manage, and share patient data.</a:t>
            </a:r>
            <a:endParaRPr lang="en-US">
              <a:sym typeface="+mn-ea"/>
            </a:endParaRPr>
          </a:p>
          <a:p>
            <a:pPr marL="0" indent="0" algn="just">
              <a:buFont typeface="+mj-lt"/>
              <a:buNone/>
            </a:pPr>
            <a:endParaRPr lang="en-US">
              <a:sym typeface="+mn-ea"/>
            </a:endParaRPr>
          </a:p>
          <a:p>
            <a:pPr marL="0" indent="0" algn="just">
              <a:buFont typeface="+mj-lt"/>
              <a:buNone/>
            </a:pPr>
            <a:endParaRPr lang="en-US">
              <a:sym typeface="+mn-ea"/>
            </a:endParaRPr>
          </a:p>
          <a:p>
            <a:pPr marL="0" indent="0" algn="just">
              <a:buFont typeface="+mj-lt"/>
              <a:buNone/>
            </a:pPr>
            <a:r>
              <a:rPr lang="en-US">
                <a:sym typeface="+mn-ea"/>
              </a:rPr>
              <a:t>II.) </a:t>
            </a:r>
            <a:r>
              <a:rPr lang="en-US">
                <a:sym typeface="+mn-ea"/>
              </a:rPr>
              <a:t>Telemedicine: Telemedicine refers to the delivery of healthcare services remotely through telecommunication technologies. </a:t>
            </a:r>
            <a:endParaRPr lang="en-US">
              <a:sym typeface="+mn-ea"/>
            </a:endParaRPr>
          </a:p>
          <a:p>
            <a:pPr marL="0" indent="0" algn="just">
              <a:buFont typeface="+mj-lt"/>
              <a:buNone/>
            </a:pPr>
            <a:r>
              <a:rPr lang="en-US">
                <a:sym typeface="+mn-ea"/>
              </a:rPr>
              <a:t>Particularly in remote or underdeveloped places, it has                  transformed healthcare delivery.</a:t>
            </a:r>
            <a:endParaRPr lang="en-US"/>
          </a:p>
          <a:p>
            <a:pPr marL="0" indent="0" algn="just">
              <a:buFont typeface="+mj-lt"/>
              <a:buNone/>
            </a:pPr>
            <a:r>
              <a:rPr lang="en-US">
                <a:sym typeface="+mn-ea"/>
              </a:rPr>
              <a:t> </a:t>
            </a:r>
            <a:endParaRPr lang="en-US"/>
          </a:p>
        </p:txBody>
      </p:sp>
      <p:sp>
        <p:nvSpPr>
          <p:cNvPr id="4" name="Text Box 3"/>
          <p:cNvSpPr txBox="1"/>
          <p:nvPr/>
        </p:nvSpPr>
        <p:spPr>
          <a:xfrm>
            <a:off x="120650" y="98425"/>
            <a:ext cx="9023985" cy="953135"/>
          </a:xfrm>
          <a:prstGeom prst="rect">
            <a:avLst/>
          </a:prstGeom>
          <a:noFill/>
        </p:spPr>
        <p:txBody>
          <a:bodyPr wrap="square" rtlCol="0">
            <a:spAutoFit/>
          </a:bodyPr>
          <a:p>
            <a:pPr algn="ctr"/>
            <a:r>
              <a:rPr lang="en-US" sz="2800" b="1" i="1">
                <a:sym typeface="+mn-ea"/>
              </a:rPr>
              <a:t>APPLICATIONS OF COMPUTER TECHNOLOGY IN            HEALTHCARE AND MEDICINE</a:t>
            </a:r>
            <a:endParaRPr lang="en-US" sz="2800" b="1" i="1">
              <a:solidFill>
                <a:schemeClr val="tx1"/>
              </a:solidFill>
              <a:sym typeface="+mn-ea"/>
            </a:endParaRPr>
          </a:p>
        </p:txBody>
      </p:sp>
      <p:sp>
        <p:nvSpPr>
          <p:cNvPr id="112" name="Round Same Side Corner Rectangle 20"/>
          <p:cNvSpPr/>
          <p:nvPr/>
        </p:nvSpPr>
        <p:spPr>
          <a:xfrm rot="10800000">
            <a:off x="323850" y="2703830"/>
            <a:ext cx="645795" cy="11093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1" fmla="*/ 1228565 w 1856332"/>
              <a:gd name="connsiteY0-2" fmla="*/ 3214674 h 3959924"/>
              <a:gd name="connsiteX1-3" fmla="*/ 622681 w 1856332"/>
              <a:gd name="connsiteY1-4" fmla="*/ 3214674 h 3959924"/>
              <a:gd name="connsiteX2-5" fmla="*/ 466697 w 1856332"/>
              <a:gd name="connsiteY2-6" fmla="*/ 3144149 h 3959924"/>
              <a:gd name="connsiteX3-7" fmla="*/ 8303 w 1856332"/>
              <a:gd name="connsiteY3-8" fmla="*/ 1942070 h 3959924"/>
              <a:gd name="connsiteX4-9" fmla="*/ 81139 w 1856332"/>
              <a:gd name="connsiteY4-10" fmla="*/ 1779444 h 3959924"/>
              <a:gd name="connsiteX5-11" fmla="*/ 243764 w 1856332"/>
              <a:gd name="connsiteY5-12" fmla="*/ 1852280 h 3959924"/>
              <a:gd name="connsiteX6-13" fmla="*/ 504770 w 1856332"/>
              <a:gd name="connsiteY6-14" fmla="*/ 2536736 h 3959924"/>
              <a:gd name="connsiteX7-15" fmla="*/ 555637 w 1856332"/>
              <a:gd name="connsiteY7-16" fmla="*/ 2536736 h 3959924"/>
              <a:gd name="connsiteX8-17" fmla="*/ 226299 w 1856332"/>
              <a:gd name="connsiteY8-18" fmla="*/ 1210417 h 3959924"/>
              <a:gd name="connsiteX9-19" fmla="*/ 551784 w 1856332"/>
              <a:gd name="connsiteY9-20" fmla="*/ 1210417 h 3959924"/>
              <a:gd name="connsiteX10-21" fmla="*/ 551784 w 1856332"/>
              <a:gd name="connsiteY10-22" fmla="*/ 168335 h 3959924"/>
              <a:gd name="connsiteX11-23" fmla="*/ 720119 w 1856332"/>
              <a:gd name="connsiteY11-24" fmla="*/ 0 h 3959924"/>
              <a:gd name="connsiteX12-25" fmla="*/ 888454 w 1856332"/>
              <a:gd name="connsiteY12-26" fmla="*/ 168335 h 3959924"/>
              <a:gd name="connsiteX13-27" fmla="*/ 888454 w 1856332"/>
              <a:gd name="connsiteY13-28" fmla="*/ 1210417 h 3959924"/>
              <a:gd name="connsiteX14-29" fmla="*/ 968040 w 1856332"/>
              <a:gd name="connsiteY14-30" fmla="*/ 1210417 h 3959924"/>
              <a:gd name="connsiteX15-31" fmla="*/ 968040 w 1856332"/>
              <a:gd name="connsiteY15-32" fmla="*/ 168335 h 3959924"/>
              <a:gd name="connsiteX16-33" fmla="*/ 1136375 w 1856332"/>
              <a:gd name="connsiteY16-34" fmla="*/ 0 h 3959924"/>
              <a:gd name="connsiteX17-35" fmla="*/ 1304710 w 1856332"/>
              <a:gd name="connsiteY17-36" fmla="*/ 168335 h 3959924"/>
              <a:gd name="connsiteX18-37" fmla="*/ 1304710 w 1856332"/>
              <a:gd name="connsiteY18-38" fmla="*/ 1210417 h 3959924"/>
              <a:gd name="connsiteX19-39" fmla="*/ 1631589 w 1856332"/>
              <a:gd name="connsiteY19-40" fmla="*/ 1210417 h 3959924"/>
              <a:gd name="connsiteX20-41" fmla="*/ 1302251 w 1856332"/>
              <a:gd name="connsiteY20-42" fmla="*/ 2536736 h 3959924"/>
              <a:gd name="connsiteX21-43" fmla="*/ 1351562 w 1856332"/>
              <a:gd name="connsiteY21-44" fmla="*/ 2536736 h 3959924"/>
              <a:gd name="connsiteX22-45" fmla="*/ 1612568 w 1856332"/>
              <a:gd name="connsiteY22-46" fmla="*/ 1852280 h 3959924"/>
              <a:gd name="connsiteX23-47" fmla="*/ 1775193 w 1856332"/>
              <a:gd name="connsiteY23-48" fmla="*/ 1779444 h 3959924"/>
              <a:gd name="connsiteX24-49" fmla="*/ 1848029 w 1856332"/>
              <a:gd name="connsiteY24-50" fmla="*/ 1942070 h 3959924"/>
              <a:gd name="connsiteX25-51" fmla="*/ 1389635 w 1856332"/>
              <a:gd name="connsiteY25-52" fmla="*/ 3144149 h 3959924"/>
              <a:gd name="connsiteX26-53" fmla="*/ 1344732 w 1856332"/>
              <a:gd name="connsiteY26-54" fmla="*/ 3176282 h 3959924"/>
              <a:gd name="connsiteX27-55" fmla="*/ 1228565 w 1856332"/>
              <a:gd name="connsiteY27-56" fmla="*/ 3214674 h 3959924"/>
              <a:gd name="connsiteX28-57" fmla="*/ 925623 w 1856332"/>
              <a:gd name="connsiteY28-58" fmla="*/ 3959924 h 3959924"/>
              <a:gd name="connsiteX29-59" fmla="*/ 601623 w 1856332"/>
              <a:gd name="connsiteY29-60" fmla="*/ 3635924 h 3959924"/>
              <a:gd name="connsiteX30-61" fmla="*/ 925623 w 1856332"/>
              <a:gd name="connsiteY30-62" fmla="*/ 3311924 h 3959924"/>
              <a:gd name="connsiteX31-63" fmla="*/ 1249623 w 1856332"/>
              <a:gd name="connsiteY31-64" fmla="*/ 3635924 h 3959924"/>
              <a:gd name="connsiteX32-65" fmla="*/ 925623 w 1856332"/>
              <a:gd name="connsiteY32-66" fmla="*/ 3959924 h 3959924"/>
              <a:gd name="connsiteX0-67" fmla="*/ 1228565 w 1856332"/>
              <a:gd name="connsiteY0-68" fmla="*/ 3214674 h 3959924"/>
              <a:gd name="connsiteX1-69" fmla="*/ 622681 w 1856332"/>
              <a:gd name="connsiteY1-70" fmla="*/ 3214674 h 3959924"/>
              <a:gd name="connsiteX2-71" fmla="*/ 466697 w 1856332"/>
              <a:gd name="connsiteY2-72" fmla="*/ 3144149 h 3959924"/>
              <a:gd name="connsiteX3-73" fmla="*/ 8303 w 1856332"/>
              <a:gd name="connsiteY3-74" fmla="*/ 1942070 h 3959924"/>
              <a:gd name="connsiteX4-75" fmla="*/ 81139 w 1856332"/>
              <a:gd name="connsiteY4-76" fmla="*/ 1779444 h 3959924"/>
              <a:gd name="connsiteX5-77" fmla="*/ 243764 w 1856332"/>
              <a:gd name="connsiteY5-78" fmla="*/ 1852280 h 3959924"/>
              <a:gd name="connsiteX6-79" fmla="*/ 504770 w 1856332"/>
              <a:gd name="connsiteY6-80" fmla="*/ 2536736 h 3959924"/>
              <a:gd name="connsiteX7-81" fmla="*/ 555637 w 1856332"/>
              <a:gd name="connsiteY7-82" fmla="*/ 2536736 h 3959924"/>
              <a:gd name="connsiteX8-83" fmla="*/ 226299 w 1856332"/>
              <a:gd name="connsiteY8-84" fmla="*/ 1210417 h 3959924"/>
              <a:gd name="connsiteX9-85" fmla="*/ 551784 w 1856332"/>
              <a:gd name="connsiteY9-86" fmla="*/ 1210417 h 3959924"/>
              <a:gd name="connsiteX10-87" fmla="*/ 551784 w 1856332"/>
              <a:gd name="connsiteY10-88" fmla="*/ 168335 h 3959924"/>
              <a:gd name="connsiteX11-89" fmla="*/ 720119 w 1856332"/>
              <a:gd name="connsiteY11-90" fmla="*/ 0 h 3959924"/>
              <a:gd name="connsiteX12-91" fmla="*/ 888454 w 1856332"/>
              <a:gd name="connsiteY12-92" fmla="*/ 168335 h 3959924"/>
              <a:gd name="connsiteX13-93" fmla="*/ 888454 w 1856332"/>
              <a:gd name="connsiteY13-94" fmla="*/ 1210417 h 3959924"/>
              <a:gd name="connsiteX14-95" fmla="*/ 968040 w 1856332"/>
              <a:gd name="connsiteY14-96" fmla="*/ 1210417 h 3959924"/>
              <a:gd name="connsiteX15-97" fmla="*/ 968040 w 1856332"/>
              <a:gd name="connsiteY15-98" fmla="*/ 168335 h 3959924"/>
              <a:gd name="connsiteX16-99" fmla="*/ 1136375 w 1856332"/>
              <a:gd name="connsiteY16-100" fmla="*/ 0 h 3959924"/>
              <a:gd name="connsiteX17-101" fmla="*/ 1304710 w 1856332"/>
              <a:gd name="connsiteY17-102" fmla="*/ 168335 h 3959924"/>
              <a:gd name="connsiteX18-103" fmla="*/ 1304710 w 1856332"/>
              <a:gd name="connsiteY18-104" fmla="*/ 1210417 h 3959924"/>
              <a:gd name="connsiteX19-105" fmla="*/ 1631589 w 1856332"/>
              <a:gd name="connsiteY19-106" fmla="*/ 1210417 h 3959924"/>
              <a:gd name="connsiteX20-107" fmla="*/ 1302251 w 1856332"/>
              <a:gd name="connsiteY20-108" fmla="*/ 2536736 h 3959924"/>
              <a:gd name="connsiteX21-109" fmla="*/ 1351562 w 1856332"/>
              <a:gd name="connsiteY21-110" fmla="*/ 2536736 h 3959924"/>
              <a:gd name="connsiteX22-111" fmla="*/ 1612568 w 1856332"/>
              <a:gd name="connsiteY22-112" fmla="*/ 1852280 h 3959924"/>
              <a:gd name="connsiteX23-113" fmla="*/ 1775193 w 1856332"/>
              <a:gd name="connsiteY23-114" fmla="*/ 1779444 h 3959924"/>
              <a:gd name="connsiteX24-115" fmla="*/ 1848029 w 1856332"/>
              <a:gd name="connsiteY24-116" fmla="*/ 1942070 h 3959924"/>
              <a:gd name="connsiteX25-117" fmla="*/ 1389635 w 1856332"/>
              <a:gd name="connsiteY25-118" fmla="*/ 3144149 h 3959924"/>
              <a:gd name="connsiteX26-119" fmla="*/ 1344732 w 1856332"/>
              <a:gd name="connsiteY26-120" fmla="*/ 3176282 h 3959924"/>
              <a:gd name="connsiteX27-121" fmla="*/ 1228565 w 1856332"/>
              <a:gd name="connsiteY27-122" fmla="*/ 3214674 h 3959924"/>
              <a:gd name="connsiteX28-123" fmla="*/ 925623 w 1856332"/>
              <a:gd name="connsiteY28-124" fmla="*/ 3959924 h 3959924"/>
              <a:gd name="connsiteX29-125" fmla="*/ 601623 w 1856332"/>
              <a:gd name="connsiteY29-126" fmla="*/ 3635924 h 3959924"/>
              <a:gd name="connsiteX30-127" fmla="*/ 925623 w 1856332"/>
              <a:gd name="connsiteY30-128" fmla="*/ 3311924 h 3959924"/>
              <a:gd name="connsiteX31-129" fmla="*/ 1249623 w 1856332"/>
              <a:gd name="connsiteY31-130" fmla="*/ 3635924 h 3959924"/>
              <a:gd name="connsiteX32-131" fmla="*/ 925623 w 1856332"/>
              <a:gd name="connsiteY32-132" fmla="*/ 3959924 h 3959924"/>
              <a:gd name="connsiteX0-133" fmla="*/ 1228565 w 1856332"/>
              <a:gd name="connsiteY0-134" fmla="*/ 3214674 h 3959924"/>
              <a:gd name="connsiteX1-135" fmla="*/ 622681 w 1856332"/>
              <a:gd name="connsiteY1-136" fmla="*/ 3214674 h 3959924"/>
              <a:gd name="connsiteX2-137" fmla="*/ 466697 w 1856332"/>
              <a:gd name="connsiteY2-138" fmla="*/ 3144149 h 3959924"/>
              <a:gd name="connsiteX3-139" fmla="*/ 8303 w 1856332"/>
              <a:gd name="connsiteY3-140" fmla="*/ 1942070 h 3959924"/>
              <a:gd name="connsiteX4-141" fmla="*/ 81139 w 1856332"/>
              <a:gd name="connsiteY4-142" fmla="*/ 1779444 h 3959924"/>
              <a:gd name="connsiteX5-143" fmla="*/ 243764 w 1856332"/>
              <a:gd name="connsiteY5-144" fmla="*/ 1852280 h 3959924"/>
              <a:gd name="connsiteX6-145" fmla="*/ 504770 w 1856332"/>
              <a:gd name="connsiteY6-146" fmla="*/ 2536736 h 3959924"/>
              <a:gd name="connsiteX7-147" fmla="*/ 555637 w 1856332"/>
              <a:gd name="connsiteY7-148" fmla="*/ 2536736 h 3959924"/>
              <a:gd name="connsiteX8-149" fmla="*/ 226299 w 1856332"/>
              <a:gd name="connsiteY8-150" fmla="*/ 1210417 h 3959924"/>
              <a:gd name="connsiteX9-151" fmla="*/ 551784 w 1856332"/>
              <a:gd name="connsiteY9-152" fmla="*/ 1210417 h 3959924"/>
              <a:gd name="connsiteX10-153" fmla="*/ 551784 w 1856332"/>
              <a:gd name="connsiteY10-154" fmla="*/ 168335 h 3959924"/>
              <a:gd name="connsiteX11-155" fmla="*/ 720119 w 1856332"/>
              <a:gd name="connsiteY11-156" fmla="*/ 0 h 3959924"/>
              <a:gd name="connsiteX12-157" fmla="*/ 888454 w 1856332"/>
              <a:gd name="connsiteY12-158" fmla="*/ 168335 h 3959924"/>
              <a:gd name="connsiteX13-159" fmla="*/ 888454 w 1856332"/>
              <a:gd name="connsiteY13-160" fmla="*/ 1210417 h 3959924"/>
              <a:gd name="connsiteX14-161" fmla="*/ 968040 w 1856332"/>
              <a:gd name="connsiteY14-162" fmla="*/ 1210417 h 3959924"/>
              <a:gd name="connsiteX15-163" fmla="*/ 968040 w 1856332"/>
              <a:gd name="connsiteY15-164" fmla="*/ 168335 h 3959924"/>
              <a:gd name="connsiteX16-165" fmla="*/ 1136375 w 1856332"/>
              <a:gd name="connsiteY16-166" fmla="*/ 0 h 3959924"/>
              <a:gd name="connsiteX17-167" fmla="*/ 1304710 w 1856332"/>
              <a:gd name="connsiteY17-168" fmla="*/ 168335 h 3959924"/>
              <a:gd name="connsiteX18-169" fmla="*/ 1304710 w 1856332"/>
              <a:gd name="connsiteY18-170" fmla="*/ 1210417 h 3959924"/>
              <a:gd name="connsiteX19-171" fmla="*/ 1631589 w 1856332"/>
              <a:gd name="connsiteY19-172" fmla="*/ 1210417 h 3959924"/>
              <a:gd name="connsiteX20-173" fmla="*/ 1302251 w 1856332"/>
              <a:gd name="connsiteY20-174" fmla="*/ 2536736 h 3959924"/>
              <a:gd name="connsiteX21-175" fmla="*/ 1351562 w 1856332"/>
              <a:gd name="connsiteY21-176" fmla="*/ 2536736 h 3959924"/>
              <a:gd name="connsiteX22-177" fmla="*/ 1612568 w 1856332"/>
              <a:gd name="connsiteY22-178" fmla="*/ 1852280 h 3959924"/>
              <a:gd name="connsiteX23-179" fmla="*/ 1775193 w 1856332"/>
              <a:gd name="connsiteY23-180" fmla="*/ 1779444 h 3959924"/>
              <a:gd name="connsiteX24-181" fmla="*/ 1848029 w 1856332"/>
              <a:gd name="connsiteY24-182" fmla="*/ 1942070 h 3959924"/>
              <a:gd name="connsiteX25-183" fmla="*/ 1389635 w 1856332"/>
              <a:gd name="connsiteY25-184" fmla="*/ 3144149 h 3959924"/>
              <a:gd name="connsiteX26-185" fmla="*/ 1228565 w 1856332"/>
              <a:gd name="connsiteY26-186" fmla="*/ 3214674 h 3959924"/>
              <a:gd name="connsiteX27-187" fmla="*/ 925623 w 1856332"/>
              <a:gd name="connsiteY27-188" fmla="*/ 3959924 h 3959924"/>
              <a:gd name="connsiteX28-189" fmla="*/ 601623 w 1856332"/>
              <a:gd name="connsiteY28-190" fmla="*/ 3635924 h 3959924"/>
              <a:gd name="connsiteX29-191" fmla="*/ 925623 w 1856332"/>
              <a:gd name="connsiteY29-192" fmla="*/ 3311924 h 3959924"/>
              <a:gd name="connsiteX30-193" fmla="*/ 1249623 w 1856332"/>
              <a:gd name="connsiteY30-194" fmla="*/ 3635924 h 3959924"/>
              <a:gd name="connsiteX31-195" fmla="*/ 925623 w 1856332"/>
              <a:gd name="connsiteY31-196" fmla="*/ 3959924 h 3959924"/>
              <a:gd name="connsiteX0-197" fmla="*/ 1228565 w 1856332"/>
              <a:gd name="connsiteY0-198" fmla="*/ 3214674 h 3959924"/>
              <a:gd name="connsiteX1-199" fmla="*/ 622681 w 1856332"/>
              <a:gd name="connsiteY1-200" fmla="*/ 3214674 h 3959924"/>
              <a:gd name="connsiteX2-201" fmla="*/ 466697 w 1856332"/>
              <a:gd name="connsiteY2-202" fmla="*/ 3144149 h 3959924"/>
              <a:gd name="connsiteX3-203" fmla="*/ 8303 w 1856332"/>
              <a:gd name="connsiteY3-204" fmla="*/ 1942070 h 3959924"/>
              <a:gd name="connsiteX4-205" fmla="*/ 81139 w 1856332"/>
              <a:gd name="connsiteY4-206" fmla="*/ 1779444 h 3959924"/>
              <a:gd name="connsiteX5-207" fmla="*/ 243764 w 1856332"/>
              <a:gd name="connsiteY5-208" fmla="*/ 1852280 h 3959924"/>
              <a:gd name="connsiteX6-209" fmla="*/ 504770 w 1856332"/>
              <a:gd name="connsiteY6-210" fmla="*/ 2536736 h 3959924"/>
              <a:gd name="connsiteX7-211" fmla="*/ 555637 w 1856332"/>
              <a:gd name="connsiteY7-212" fmla="*/ 2536736 h 3959924"/>
              <a:gd name="connsiteX8-213" fmla="*/ 226299 w 1856332"/>
              <a:gd name="connsiteY8-214" fmla="*/ 1210417 h 3959924"/>
              <a:gd name="connsiteX9-215" fmla="*/ 551784 w 1856332"/>
              <a:gd name="connsiteY9-216" fmla="*/ 1210417 h 3959924"/>
              <a:gd name="connsiteX10-217" fmla="*/ 551784 w 1856332"/>
              <a:gd name="connsiteY10-218" fmla="*/ 168335 h 3959924"/>
              <a:gd name="connsiteX11-219" fmla="*/ 720119 w 1856332"/>
              <a:gd name="connsiteY11-220" fmla="*/ 0 h 3959924"/>
              <a:gd name="connsiteX12-221" fmla="*/ 888454 w 1856332"/>
              <a:gd name="connsiteY12-222" fmla="*/ 168335 h 3959924"/>
              <a:gd name="connsiteX13-223" fmla="*/ 888454 w 1856332"/>
              <a:gd name="connsiteY13-224" fmla="*/ 1210417 h 3959924"/>
              <a:gd name="connsiteX14-225" fmla="*/ 968040 w 1856332"/>
              <a:gd name="connsiteY14-226" fmla="*/ 1210417 h 3959924"/>
              <a:gd name="connsiteX15-227" fmla="*/ 968040 w 1856332"/>
              <a:gd name="connsiteY15-228" fmla="*/ 168335 h 3959924"/>
              <a:gd name="connsiteX16-229" fmla="*/ 1136375 w 1856332"/>
              <a:gd name="connsiteY16-230" fmla="*/ 0 h 3959924"/>
              <a:gd name="connsiteX17-231" fmla="*/ 1304710 w 1856332"/>
              <a:gd name="connsiteY17-232" fmla="*/ 168335 h 3959924"/>
              <a:gd name="connsiteX18-233" fmla="*/ 1304710 w 1856332"/>
              <a:gd name="connsiteY18-234" fmla="*/ 1210417 h 3959924"/>
              <a:gd name="connsiteX19-235" fmla="*/ 1631589 w 1856332"/>
              <a:gd name="connsiteY19-236" fmla="*/ 1210417 h 3959924"/>
              <a:gd name="connsiteX20-237" fmla="*/ 1302251 w 1856332"/>
              <a:gd name="connsiteY20-238" fmla="*/ 2536736 h 3959924"/>
              <a:gd name="connsiteX21-239" fmla="*/ 1351562 w 1856332"/>
              <a:gd name="connsiteY21-240" fmla="*/ 2536736 h 3959924"/>
              <a:gd name="connsiteX22-241" fmla="*/ 1612568 w 1856332"/>
              <a:gd name="connsiteY22-242" fmla="*/ 1852280 h 3959924"/>
              <a:gd name="connsiteX23-243" fmla="*/ 1775193 w 1856332"/>
              <a:gd name="connsiteY23-244" fmla="*/ 1779444 h 3959924"/>
              <a:gd name="connsiteX24-245" fmla="*/ 1848029 w 1856332"/>
              <a:gd name="connsiteY24-246" fmla="*/ 1942070 h 3959924"/>
              <a:gd name="connsiteX25-247" fmla="*/ 1389635 w 1856332"/>
              <a:gd name="connsiteY25-248" fmla="*/ 3144149 h 3959924"/>
              <a:gd name="connsiteX26-249" fmla="*/ 1228565 w 1856332"/>
              <a:gd name="connsiteY26-250" fmla="*/ 3214674 h 3959924"/>
              <a:gd name="connsiteX27-251" fmla="*/ 925623 w 1856332"/>
              <a:gd name="connsiteY27-252" fmla="*/ 3959924 h 3959924"/>
              <a:gd name="connsiteX28-253" fmla="*/ 601623 w 1856332"/>
              <a:gd name="connsiteY28-254" fmla="*/ 3635924 h 3959924"/>
              <a:gd name="connsiteX29-255" fmla="*/ 925623 w 1856332"/>
              <a:gd name="connsiteY29-256" fmla="*/ 3311924 h 3959924"/>
              <a:gd name="connsiteX30-257" fmla="*/ 1249623 w 1856332"/>
              <a:gd name="connsiteY30-258" fmla="*/ 3635924 h 3959924"/>
              <a:gd name="connsiteX31-259" fmla="*/ 925623 w 1856332"/>
              <a:gd name="connsiteY31-260" fmla="*/ 3959924 h 3959924"/>
              <a:gd name="connsiteX0-261" fmla="*/ 1228565 w 1856332"/>
              <a:gd name="connsiteY0-262" fmla="*/ 3214674 h 3959924"/>
              <a:gd name="connsiteX1-263" fmla="*/ 622681 w 1856332"/>
              <a:gd name="connsiteY1-264" fmla="*/ 3214674 h 3959924"/>
              <a:gd name="connsiteX2-265" fmla="*/ 466697 w 1856332"/>
              <a:gd name="connsiteY2-266" fmla="*/ 3144149 h 3959924"/>
              <a:gd name="connsiteX3-267" fmla="*/ 8303 w 1856332"/>
              <a:gd name="connsiteY3-268" fmla="*/ 1942070 h 3959924"/>
              <a:gd name="connsiteX4-269" fmla="*/ 81139 w 1856332"/>
              <a:gd name="connsiteY4-270" fmla="*/ 1779444 h 3959924"/>
              <a:gd name="connsiteX5-271" fmla="*/ 243764 w 1856332"/>
              <a:gd name="connsiteY5-272" fmla="*/ 1852280 h 3959924"/>
              <a:gd name="connsiteX6-273" fmla="*/ 504770 w 1856332"/>
              <a:gd name="connsiteY6-274" fmla="*/ 2536736 h 3959924"/>
              <a:gd name="connsiteX7-275" fmla="*/ 555637 w 1856332"/>
              <a:gd name="connsiteY7-276" fmla="*/ 2536736 h 3959924"/>
              <a:gd name="connsiteX8-277" fmla="*/ 226299 w 1856332"/>
              <a:gd name="connsiteY8-278" fmla="*/ 1210417 h 3959924"/>
              <a:gd name="connsiteX9-279" fmla="*/ 551784 w 1856332"/>
              <a:gd name="connsiteY9-280" fmla="*/ 1210417 h 3959924"/>
              <a:gd name="connsiteX10-281" fmla="*/ 551784 w 1856332"/>
              <a:gd name="connsiteY10-282" fmla="*/ 168335 h 3959924"/>
              <a:gd name="connsiteX11-283" fmla="*/ 720119 w 1856332"/>
              <a:gd name="connsiteY11-284" fmla="*/ 0 h 3959924"/>
              <a:gd name="connsiteX12-285" fmla="*/ 888454 w 1856332"/>
              <a:gd name="connsiteY12-286" fmla="*/ 168335 h 3959924"/>
              <a:gd name="connsiteX13-287" fmla="*/ 888454 w 1856332"/>
              <a:gd name="connsiteY13-288" fmla="*/ 1210417 h 3959924"/>
              <a:gd name="connsiteX14-289" fmla="*/ 968040 w 1856332"/>
              <a:gd name="connsiteY14-290" fmla="*/ 1210417 h 3959924"/>
              <a:gd name="connsiteX15-291" fmla="*/ 968040 w 1856332"/>
              <a:gd name="connsiteY15-292" fmla="*/ 168335 h 3959924"/>
              <a:gd name="connsiteX16-293" fmla="*/ 1136375 w 1856332"/>
              <a:gd name="connsiteY16-294" fmla="*/ 0 h 3959924"/>
              <a:gd name="connsiteX17-295" fmla="*/ 1304710 w 1856332"/>
              <a:gd name="connsiteY17-296" fmla="*/ 168335 h 3959924"/>
              <a:gd name="connsiteX18-297" fmla="*/ 1304710 w 1856332"/>
              <a:gd name="connsiteY18-298" fmla="*/ 1210417 h 3959924"/>
              <a:gd name="connsiteX19-299" fmla="*/ 1631589 w 1856332"/>
              <a:gd name="connsiteY19-300" fmla="*/ 1210417 h 3959924"/>
              <a:gd name="connsiteX20-301" fmla="*/ 1302251 w 1856332"/>
              <a:gd name="connsiteY20-302" fmla="*/ 2536736 h 3959924"/>
              <a:gd name="connsiteX21-303" fmla="*/ 1351562 w 1856332"/>
              <a:gd name="connsiteY21-304" fmla="*/ 2536736 h 3959924"/>
              <a:gd name="connsiteX22-305" fmla="*/ 1612568 w 1856332"/>
              <a:gd name="connsiteY22-306" fmla="*/ 1852280 h 3959924"/>
              <a:gd name="connsiteX23-307" fmla="*/ 1775193 w 1856332"/>
              <a:gd name="connsiteY23-308" fmla="*/ 1779444 h 3959924"/>
              <a:gd name="connsiteX24-309" fmla="*/ 1848029 w 1856332"/>
              <a:gd name="connsiteY24-310" fmla="*/ 1942070 h 3959924"/>
              <a:gd name="connsiteX25-311" fmla="*/ 1389635 w 1856332"/>
              <a:gd name="connsiteY25-312" fmla="*/ 3144149 h 3959924"/>
              <a:gd name="connsiteX26-313" fmla="*/ 1228565 w 1856332"/>
              <a:gd name="connsiteY26-314" fmla="*/ 3214674 h 3959924"/>
              <a:gd name="connsiteX27-315" fmla="*/ 925623 w 1856332"/>
              <a:gd name="connsiteY27-316" fmla="*/ 3959924 h 3959924"/>
              <a:gd name="connsiteX28-317" fmla="*/ 601623 w 1856332"/>
              <a:gd name="connsiteY28-318" fmla="*/ 3635924 h 3959924"/>
              <a:gd name="connsiteX29-319" fmla="*/ 925623 w 1856332"/>
              <a:gd name="connsiteY29-320" fmla="*/ 3311924 h 3959924"/>
              <a:gd name="connsiteX30-321" fmla="*/ 1249623 w 1856332"/>
              <a:gd name="connsiteY30-322" fmla="*/ 3635924 h 3959924"/>
              <a:gd name="connsiteX31-323" fmla="*/ 925623 w 1856332"/>
              <a:gd name="connsiteY31-324" fmla="*/ 3959924 h 3959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sp>
        <p:nvSpPr>
          <p:cNvPr id="3" name="Text Box 2"/>
          <p:cNvSpPr txBox="1"/>
          <p:nvPr/>
        </p:nvSpPr>
        <p:spPr>
          <a:xfrm>
            <a:off x="-1941195" y="-229870"/>
            <a:ext cx="3048000" cy="368300"/>
          </a:xfrm>
          <a:prstGeom prst="rect">
            <a:avLst/>
          </a:prstGeom>
          <a:no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ext Box 1"/>
          <p:cNvSpPr txBox="1"/>
          <p:nvPr/>
        </p:nvSpPr>
        <p:spPr>
          <a:xfrm>
            <a:off x="1764030" y="1203960"/>
            <a:ext cx="6934835" cy="3415030"/>
          </a:xfrm>
          <a:prstGeom prst="rect">
            <a:avLst/>
          </a:prstGeom>
          <a:noFill/>
        </p:spPr>
        <p:txBody>
          <a:bodyPr wrap="square" rtlCol="0">
            <a:spAutoFit/>
          </a:bodyPr>
          <a:p>
            <a:pPr marL="0" indent="0" algn="just">
              <a:buNone/>
            </a:pPr>
            <a:r>
              <a:rPr lang="en-US">
                <a:sym typeface="+mn-ea"/>
              </a:rPr>
              <a:t>III.) Data analytics: Techniques for data analytics can be used to</a:t>
            </a:r>
            <a:endParaRPr lang="en-US">
              <a:sym typeface="+mn-ea"/>
            </a:endParaRPr>
          </a:p>
          <a:p>
            <a:pPr marL="0" indent="0" algn="just">
              <a:buNone/>
            </a:pPr>
            <a:r>
              <a:rPr lang="en-US">
                <a:sym typeface="+mn-ea"/>
              </a:rPr>
              <a:t>take use of the wealth of health data produced by healthcare </a:t>
            </a:r>
            <a:endParaRPr lang="en-US">
              <a:sym typeface="+mn-ea"/>
            </a:endParaRPr>
          </a:p>
          <a:p>
            <a:pPr marL="0" indent="0" algn="just">
              <a:buNone/>
            </a:pPr>
            <a:r>
              <a:rPr lang="en-US">
                <a:sym typeface="+mn-ea"/>
              </a:rPr>
              <a:t>institutions. Healthcare practitioners can gain useful insights from huge amounts of information with the aid of computer algorithms </a:t>
            </a:r>
            <a:endParaRPr lang="en-US">
              <a:sym typeface="+mn-ea"/>
            </a:endParaRPr>
          </a:p>
          <a:p>
            <a:pPr marL="0" indent="0" algn="just">
              <a:buNone/>
            </a:pPr>
            <a:r>
              <a:rPr lang="en-US">
                <a:sym typeface="+mn-ea"/>
              </a:rPr>
              <a:t>and statistical models, resulting in decision-making that is supported by the best available data and better patient outcomes.</a:t>
            </a:r>
            <a:endParaRPr lang="en-US"/>
          </a:p>
          <a:p>
            <a:pPr marL="0" indent="0" algn="just">
              <a:buNone/>
            </a:pPr>
            <a:endParaRPr lang="en-US"/>
          </a:p>
          <a:p>
            <a:pPr marL="0" indent="0" algn="just">
              <a:buNone/>
            </a:pPr>
            <a:r>
              <a:rPr lang="en-US">
                <a:sym typeface="+mn-ea"/>
              </a:rPr>
              <a:t>IV.) Artificial intelligence: Using AI algorithms outstanding accuracy in analyzing medical pictures like X-rays, CT scans, and MRIs. </a:t>
            </a:r>
            <a:endParaRPr lang="en-US">
              <a:sym typeface="+mn-ea"/>
            </a:endParaRPr>
          </a:p>
          <a:p>
            <a:pPr marL="0" indent="0" algn="just">
              <a:buNone/>
            </a:pPr>
            <a:r>
              <a:rPr lang="en-US">
                <a:sym typeface="+mn-ea"/>
              </a:rPr>
              <a:t>This speeds up the testing process while simultaneously </a:t>
            </a:r>
            <a:endParaRPr lang="en-US">
              <a:sym typeface="+mn-ea"/>
            </a:endParaRPr>
          </a:p>
          <a:p>
            <a:pPr marL="0" indent="0" algn="just">
              <a:buNone/>
            </a:pPr>
            <a:r>
              <a:rPr lang="en-US">
                <a:sym typeface="+mn-ea"/>
              </a:rPr>
              <a:t>increasing accuracy, ensuring early detection of diseases like </a:t>
            </a:r>
            <a:endParaRPr lang="en-US">
              <a:sym typeface="+mn-ea"/>
            </a:endParaRPr>
          </a:p>
          <a:p>
            <a:pPr marL="0" indent="0" algn="just">
              <a:buNone/>
            </a:pPr>
            <a:r>
              <a:rPr lang="en-US">
                <a:sym typeface="+mn-ea"/>
              </a:rPr>
              <a:t>cancer and enabling prompt therapies.</a:t>
            </a:r>
            <a:endParaRPr lang="en-US"/>
          </a:p>
        </p:txBody>
      </p:sp>
      <p:sp>
        <p:nvSpPr>
          <p:cNvPr id="139" name="Round Same Side Corner Rectangle 8"/>
          <p:cNvSpPr/>
          <p:nvPr/>
        </p:nvSpPr>
        <p:spPr>
          <a:xfrm>
            <a:off x="323215" y="2715895"/>
            <a:ext cx="526415" cy="100393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pic>
        <p:nvPicPr>
          <p:cNvPr id="3" name="Picture Placeholder 102"/>
          <p:cNvPicPr>
            <a:picLocks noChangeAspect="1"/>
          </p:cNvPicPr>
          <p:nvPr/>
        </p:nvPicPr>
        <p:blipFill>
          <a:blip r:embed="rId1"/>
          <a:stretch>
            <a:fillRect/>
          </a:stretch>
        </p:blipFill>
        <p:spPr>
          <a:xfrm>
            <a:off x="7348855" y="0"/>
            <a:ext cx="1795145" cy="98806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b="1" i="1">
              <a:sym typeface="+mn-ea"/>
            </a:endParaRPr>
          </a:p>
          <a:p>
            <a:r>
              <a:rPr lang="en-US" sz="3200" b="1" i="1">
                <a:sym typeface="+mn-ea"/>
              </a:rPr>
              <a:t>CONCLUSION</a:t>
            </a:r>
            <a:endParaRPr lang="en-US" sz="3200" b="1" i="1"/>
          </a:p>
          <a:p>
            <a:endParaRPr lang="ko-KR" altLang="en-US" sz="3200" dirty="0"/>
          </a:p>
        </p:txBody>
      </p:sp>
      <p:sp>
        <p:nvSpPr>
          <p:cNvPr id="8" name="Text Box 7"/>
          <p:cNvSpPr txBox="1"/>
          <p:nvPr/>
        </p:nvSpPr>
        <p:spPr>
          <a:xfrm>
            <a:off x="1481455" y="1299210"/>
            <a:ext cx="6835140" cy="2245360"/>
          </a:xfrm>
          <a:prstGeom prst="rect">
            <a:avLst/>
          </a:prstGeom>
          <a:noFill/>
        </p:spPr>
        <p:txBody>
          <a:bodyPr wrap="square" rtlCol="0">
            <a:spAutoFit/>
          </a:bodyPr>
          <a:p>
            <a:pPr algn="just"/>
            <a:r>
              <a:rPr lang="en-US">
                <a:sym typeface="+mn-ea"/>
              </a:rPr>
              <a:t>I</a:t>
            </a:r>
            <a:r>
              <a:rPr lang="en-US" sz="2000">
                <a:sym typeface="+mn-ea"/>
              </a:rPr>
              <a:t>n conclusion, the application of computer technology to medicine and healthcare has changed the industry, improving patient care and empowering healthcare personnel. These developments—which range from telemedicine and robotic surgery to electronic health records and data analysis have heralded in a new era of effectiveness, precision, and accessibility in healthcare.</a:t>
            </a:r>
            <a:endParaRPr lang="en-US" sz="2000"/>
          </a:p>
        </p:txBody>
      </p:sp>
      <p:pic>
        <p:nvPicPr>
          <p:cNvPr id="4" name="Picture Placeholder 102"/>
          <p:cNvPicPr>
            <a:picLocks noChangeAspect="1"/>
          </p:cNvPicPr>
          <p:nvPr/>
        </p:nvPicPr>
        <p:blipFill>
          <a:blip r:embed="rId1"/>
          <a:stretch>
            <a:fillRect/>
          </a:stretch>
        </p:blipFill>
        <p:spPr>
          <a:xfrm>
            <a:off x="7348855" y="0"/>
            <a:ext cx="1795145" cy="988060"/>
          </a:xfrm>
          <a:prstGeom prst="rect">
            <a:avLst/>
          </a:prstGeom>
          <a:noFill/>
          <a:ln w="9525">
            <a:noFill/>
          </a:ln>
        </p:spPr>
      </p:pic>
    </p:spTree>
  </p:cSld>
  <p:clrMapOvr>
    <a:masterClrMapping/>
  </p:clrMapOvr>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B150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3048</Words>
  <Application>WPS Presentation</Application>
  <PresentationFormat>화면 슬라이드 쇼(16:9)</PresentationFormat>
  <Paragraphs>85</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11</vt:i4>
      </vt:variant>
    </vt:vector>
  </HeadingPairs>
  <TitlesOfParts>
    <vt:vector size="22" baseType="lpstr">
      <vt:lpstr>Arial</vt:lpstr>
      <vt:lpstr>SimSun</vt:lpstr>
      <vt:lpstr>Wingdings</vt:lpstr>
      <vt:lpstr>Malgun Gothic</vt:lpstr>
      <vt:lpstr>Microsoft YaHei</vt:lpstr>
      <vt:lpstr>Arial Unicode MS</vt:lpstr>
      <vt:lpstr>Calibri</vt:lpstr>
      <vt:lpstr>Wingdings</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Nathan Akpe</cp:lastModifiedBy>
  <cp:revision>120</cp:revision>
  <dcterms:created xsi:type="dcterms:W3CDTF">2016-12-05T23:26:00Z</dcterms:created>
  <dcterms:modified xsi:type="dcterms:W3CDTF">2024-07-18T12:48:06Z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B7801E3EE3A54421B0A4DB5F0136EC8C</vt:lpwstr>
  </property>
  <property fmtid="{D5CDD505-2E9C-101B-9397-08002B2CF9AE}" pid="3" name="KSOProductBuildVer">
    <vt:lpwstr>1033-12.2.0.13359</vt:lpwstr>
  </property>
</Properties>
</file>