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660"/>
  </p:normalViewPr>
  <p:slideViewPr>
    <p:cSldViewPr snapToGrid="0">
      <p:cViewPr varScale="1">
        <p:scale>
          <a:sx n="84" d="100"/>
          <a:sy n="84"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guide/topics/appwidgets/index.html?hl=es-419" TargetMode="External"/><Relationship Id="rId2" Type="http://schemas.openxmlformats.org/officeDocument/2006/relationships/hyperlink" Target="https://developer.android.com/guide/components/activities.html?hl=es-4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VE" dirty="0" smtClean="0"/>
              <a:t>Entorno y ciclo de vida  </a:t>
            </a:r>
            <a:endParaRPr lang="es-VE" dirty="0"/>
          </a:p>
        </p:txBody>
      </p:sp>
      <p:sp>
        <p:nvSpPr>
          <p:cNvPr id="3" name="Subtítulo 2"/>
          <p:cNvSpPr>
            <a:spLocks noGrp="1"/>
          </p:cNvSpPr>
          <p:nvPr>
            <p:ph type="subTitle" idx="1"/>
          </p:nvPr>
        </p:nvSpPr>
        <p:spPr/>
        <p:txBody>
          <a:bodyPr/>
          <a:lstStyle/>
          <a:p>
            <a:r>
              <a:rPr lang="es-VE" dirty="0" err="1" smtClean="0"/>
              <a:t>Esp.Tec.Telecomunicaciones</a:t>
            </a:r>
            <a:r>
              <a:rPr lang="es-VE" dirty="0" smtClean="0"/>
              <a:t>: Karina Hurtado.</a:t>
            </a:r>
            <a:endParaRPr lang="es-VE" dirty="0"/>
          </a:p>
        </p:txBody>
      </p:sp>
      <p:pic>
        <p:nvPicPr>
          <p:cNvPr id="6" name="Imagen 5"/>
          <p:cNvPicPr>
            <a:picLocks noChangeAspect="1"/>
          </p:cNvPicPr>
          <p:nvPr/>
        </p:nvPicPr>
        <p:blipFill>
          <a:blip r:embed="rId2"/>
          <a:stretch>
            <a:fillRect/>
          </a:stretch>
        </p:blipFill>
        <p:spPr>
          <a:xfrm>
            <a:off x="3961785" y="781285"/>
            <a:ext cx="2857500" cy="1600200"/>
          </a:xfrm>
          <a:prstGeom prst="rect">
            <a:avLst/>
          </a:prstGeom>
        </p:spPr>
      </p:pic>
    </p:spTree>
    <p:extLst>
      <p:ext uri="{BB962C8B-B14F-4D97-AF65-F5344CB8AC3E}">
        <p14:creationId xmlns:p14="http://schemas.microsoft.com/office/powerpoint/2010/main" val="157079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b="1" i="1" dirty="0" err="1"/>
              <a:t>FrameLayout</a:t>
            </a:r>
            <a:endParaRPr lang="es-VE" dirty="0"/>
          </a:p>
        </p:txBody>
      </p:sp>
      <p:sp>
        <p:nvSpPr>
          <p:cNvPr id="3" name="Marcador de contenido 2"/>
          <p:cNvSpPr>
            <a:spLocks noGrp="1"/>
          </p:cNvSpPr>
          <p:nvPr>
            <p:ph idx="1"/>
          </p:nvPr>
        </p:nvSpPr>
        <p:spPr>
          <a:xfrm>
            <a:off x="940224" y="1692910"/>
            <a:ext cx="8596668" cy="3880773"/>
          </a:xfrm>
        </p:spPr>
        <p:txBody>
          <a:bodyPr/>
          <a:lstStyle/>
          <a:p>
            <a:r>
              <a:rPr lang="es-VE" dirty="0"/>
              <a:t>P</a:t>
            </a:r>
            <a:r>
              <a:rPr lang="es-VE" dirty="0" smtClean="0"/>
              <a:t>osiciona </a:t>
            </a:r>
            <a:r>
              <a:rPr lang="es-VE" dirty="0"/>
              <a:t>las vistas usando todo el contenedor, sin distribuirlas espacialmente. Este </a:t>
            </a:r>
            <a:r>
              <a:rPr lang="es-VE" i="1" dirty="0" err="1"/>
              <a:t>Layout</a:t>
            </a:r>
            <a:r>
              <a:rPr lang="es-VE" dirty="0"/>
              <a:t> suele utilizarse cuando queremos que varias vistas ocupen un mismo lugar. Podemos hacer que solo una sea visible, o superponerlas</a:t>
            </a:r>
            <a:r>
              <a:rPr lang="es-VE" dirty="0" smtClean="0"/>
              <a:t>. Para </a:t>
            </a:r>
            <a:r>
              <a:rPr lang="es-VE" dirty="0"/>
              <a:t>modificar la visibilidad de un elemento utilizaremos la propiedad </a:t>
            </a:r>
            <a:r>
              <a:rPr lang="es-VE" i="1" dirty="0" err="1"/>
              <a:t>visibility</a:t>
            </a:r>
            <a:r>
              <a:rPr lang="es-VE" dirty="0"/>
              <a:t>.</a:t>
            </a:r>
            <a:endParaRPr lang="es-VE" dirty="0"/>
          </a:p>
        </p:txBody>
      </p:sp>
      <p:pic>
        <p:nvPicPr>
          <p:cNvPr id="5" name="Imagen 4"/>
          <p:cNvPicPr>
            <a:picLocks noChangeAspect="1"/>
          </p:cNvPicPr>
          <p:nvPr/>
        </p:nvPicPr>
        <p:blipFill>
          <a:blip r:embed="rId2"/>
          <a:stretch>
            <a:fillRect/>
          </a:stretch>
        </p:blipFill>
        <p:spPr>
          <a:xfrm>
            <a:off x="940224" y="3480417"/>
            <a:ext cx="4189085" cy="2610803"/>
          </a:xfrm>
          <a:prstGeom prst="rect">
            <a:avLst/>
          </a:prstGeom>
        </p:spPr>
      </p:pic>
      <p:pic>
        <p:nvPicPr>
          <p:cNvPr id="6" name="Imagen 5"/>
          <p:cNvPicPr>
            <a:picLocks noChangeAspect="1"/>
          </p:cNvPicPr>
          <p:nvPr/>
        </p:nvPicPr>
        <p:blipFill>
          <a:blip r:embed="rId3"/>
          <a:stretch>
            <a:fillRect/>
          </a:stretch>
        </p:blipFill>
        <p:spPr>
          <a:xfrm>
            <a:off x="5501347" y="3246116"/>
            <a:ext cx="5685052" cy="3079403"/>
          </a:xfrm>
          <a:prstGeom prst="rect">
            <a:avLst/>
          </a:prstGeom>
        </p:spPr>
      </p:pic>
    </p:spTree>
    <p:extLst>
      <p:ext uri="{BB962C8B-B14F-4D97-AF65-F5344CB8AC3E}">
        <p14:creationId xmlns:p14="http://schemas.microsoft.com/office/powerpoint/2010/main" val="130236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709419" y="427223"/>
            <a:ext cx="5688061" cy="5980694"/>
          </a:xfrm>
          <a:prstGeom prst="rect">
            <a:avLst/>
          </a:prstGeom>
        </p:spPr>
      </p:pic>
      <p:pic>
        <p:nvPicPr>
          <p:cNvPr id="5" name="Imagen 4"/>
          <p:cNvPicPr>
            <a:picLocks noChangeAspect="1"/>
          </p:cNvPicPr>
          <p:nvPr/>
        </p:nvPicPr>
        <p:blipFill>
          <a:blip r:embed="rId3"/>
          <a:stretch>
            <a:fillRect/>
          </a:stretch>
        </p:blipFill>
        <p:spPr>
          <a:xfrm>
            <a:off x="1813560" y="1082039"/>
            <a:ext cx="2415540" cy="3925253"/>
          </a:xfrm>
          <a:prstGeom prst="rect">
            <a:avLst/>
          </a:prstGeom>
        </p:spPr>
      </p:pic>
    </p:spTree>
    <p:extLst>
      <p:ext uri="{BB962C8B-B14F-4D97-AF65-F5344CB8AC3E}">
        <p14:creationId xmlns:p14="http://schemas.microsoft.com/office/powerpoint/2010/main" val="354217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4474" y="1752773"/>
            <a:ext cx="8596668" cy="3880773"/>
          </a:xfrm>
        </p:spPr>
        <p:txBody>
          <a:bodyPr/>
          <a:lstStyle/>
          <a:p>
            <a:r>
              <a:rPr lang="es-VE" dirty="0"/>
              <a:t>Visualiza una columna de elementos; cuando estos no caben en pantalla se permite un deslizamiento vertical</a:t>
            </a:r>
            <a:r>
              <a:rPr lang="es-VE" dirty="0" smtClean="0"/>
              <a:t>.</a:t>
            </a:r>
          </a:p>
          <a:p>
            <a:endParaRPr lang="es-VE" dirty="0"/>
          </a:p>
          <a:p>
            <a:endParaRPr lang="es-VE" dirty="0" smtClean="0"/>
          </a:p>
          <a:p>
            <a:endParaRPr lang="es-VE" dirty="0"/>
          </a:p>
          <a:p>
            <a:pPr marL="0" indent="0">
              <a:buNone/>
            </a:pPr>
            <a:endParaRPr lang="es-VE" dirty="0" smtClean="0"/>
          </a:p>
          <a:p>
            <a:r>
              <a:rPr lang="es-VE" dirty="0" smtClean="0"/>
              <a:t>Visualiza </a:t>
            </a:r>
            <a:r>
              <a:rPr lang="es-VE" dirty="0"/>
              <a:t>una fila de elementos; cuando estos no caben en pantalla se permite un deslizamiento horizontal.</a:t>
            </a:r>
            <a:endParaRPr lang="es-VE" dirty="0" smtClean="0"/>
          </a:p>
          <a:p>
            <a:endParaRPr lang="es-VE" dirty="0"/>
          </a:p>
        </p:txBody>
      </p:sp>
      <p:sp>
        <p:nvSpPr>
          <p:cNvPr id="2" name="Título 1"/>
          <p:cNvSpPr>
            <a:spLocks noGrp="1"/>
          </p:cNvSpPr>
          <p:nvPr>
            <p:ph type="title"/>
          </p:nvPr>
        </p:nvSpPr>
        <p:spPr>
          <a:xfrm>
            <a:off x="654474" y="2769870"/>
            <a:ext cx="8596668" cy="1320800"/>
          </a:xfrm>
        </p:spPr>
        <p:txBody>
          <a:bodyPr/>
          <a:lstStyle/>
          <a:p>
            <a:r>
              <a:rPr lang="es-VE" b="1" i="1" dirty="0" err="1"/>
              <a:t>HorizontalScrollView</a:t>
            </a:r>
            <a:endParaRPr lang="es-VE" b="1" i="1" dirty="0"/>
          </a:p>
        </p:txBody>
      </p:sp>
      <p:sp>
        <p:nvSpPr>
          <p:cNvPr id="4" name="Título 1"/>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b="1" i="1" dirty="0" err="1" smtClean="0"/>
              <a:t>ScrollView</a:t>
            </a:r>
            <a:endParaRPr lang="es-VE" dirty="0"/>
          </a:p>
        </p:txBody>
      </p:sp>
      <p:pic>
        <p:nvPicPr>
          <p:cNvPr id="5" name="Imagen 4"/>
          <p:cNvPicPr>
            <a:picLocks noChangeAspect="1"/>
          </p:cNvPicPr>
          <p:nvPr/>
        </p:nvPicPr>
        <p:blipFill>
          <a:blip r:embed="rId2"/>
          <a:stretch>
            <a:fillRect/>
          </a:stretch>
        </p:blipFill>
        <p:spPr>
          <a:xfrm>
            <a:off x="3394479" y="5089422"/>
            <a:ext cx="3962862" cy="1088247"/>
          </a:xfrm>
          <a:prstGeom prst="rect">
            <a:avLst/>
          </a:prstGeom>
        </p:spPr>
      </p:pic>
    </p:spTree>
    <p:extLst>
      <p:ext uri="{BB962C8B-B14F-4D97-AF65-F5344CB8AC3E}">
        <p14:creationId xmlns:p14="http://schemas.microsoft.com/office/powerpoint/2010/main" val="39982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b="1" i="1" dirty="0"/>
              <a:t> </a:t>
            </a:r>
            <a:r>
              <a:rPr lang="es-VE" b="1" i="1" dirty="0" err="1"/>
              <a:t>FragmentTabHost</a:t>
            </a:r>
            <a:r>
              <a:rPr lang="es-VE" b="1" i="1" dirty="0"/>
              <a:t>, </a:t>
            </a:r>
            <a:r>
              <a:rPr lang="es-VE" b="1" i="1" dirty="0" err="1"/>
              <a:t>TabLayout</a:t>
            </a:r>
            <a:r>
              <a:rPr lang="es-VE" b="1" i="1" dirty="0"/>
              <a:t> </a:t>
            </a:r>
            <a:r>
              <a:rPr lang="es-VE" b="1" i="1" dirty="0" err="1"/>
              <a:t>ó</a:t>
            </a:r>
            <a:r>
              <a:rPr lang="es-VE" b="1" i="1" dirty="0"/>
              <a:t> </a:t>
            </a:r>
            <a:r>
              <a:rPr lang="es-VE" b="1" i="1" dirty="0" err="1"/>
              <a:t>TabHost</a:t>
            </a:r>
            <a:endParaRPr lang="es-VE" dirty="0"/>
          </a:p>
        </p:txBody>
      </p:sp>
      <p:sp>
        <p:nvSpPr>
          <p:cNvPr id="3" name="Marcador de contenido 2"/>
          <p:cNvSpPr>
            <a:spLocks noGrp="1"/>
          </p:cNvSpPr>
          <p:nvPr>
            <p:ph idx="1"/>
          </p:nvPr>
        </p:nvSpPr>
        <p:spPr/>
        <p:txBody>
          <a:bodyPr/>
          <a:lstStyle/>
          <a:p>
            <a:r>
              <a:rPr lang="es-VE" dirty="0"/>
              <a:t>Proporciona una lista de ventanas seleccionables por medio de etiquetas que pueden ser pulsadas por el usuario para seleccionar la ventana que desea </a:t>
            </a:r>
            <a:r>
              <a:rPr lang="es-VE" dirty="0" smtClean="0"/>
              <a:t>visualizar.</a:t>
            </a:r>
            <a:endParaRPr lang="es-VE" dirty="0"/>
          </a:p>
        </p:txBody>
      </p:sp>
      <p:pic>
        <p:nvPicPr>
          <p:cNvPr id="4" name="Imagen 3"/>
          <p:cNvPicPr>
            <a:picLocks noChangeAspect="1"/>
          </p:cNvPicPr>
          <p:nvPr/>
        </p:nvPicPr>
        <p:blipFill>
          <a:blip r:embed="rId2"/>
          <a:stretch>
            <a:fillRect/>
          </a:stretch>
        </p:blipFill>
        <p:spPr>
          <a:xfrm>
            <a:off x="2918268" y="3612342"/>
            <a:ext cx="4343400" cy="977265"/>
          </a:xfrm>
          <a:prstGeom prst="rect">
            <a:avLst/>
          </a:prstGeom>
        </p:spPr>
      </p:pic>
    </p:spTree>
    <p:extLst>
      <p:ext uri="{BB962C8B-B14F-4D97-AF65-F5344CB8AC3E}">
        <p14:creationId xmlns:p14="http://schemas.microsoft.com/office/powerpoint/2010/main" val="194524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b="1" i="1" dirty="0" err="1"/>
              <a:t>ListView</a:t>
            </a:r>
            <a:endParaRPr lang="es-VE" dirty="0"/>
          </a:p>
        </p:txBody>
      </p:sp>
      <p:sp>
        <p:nvSpPr>
          <p:cNvPr id="3" name="Marcador de contenido 2"/>
          <p:cNvSpPr>
            <a:spLocks noGrp="1"/>
          </p:cNvSpPr>
          <p:nvPr>
            <p:ph idx="1"/>
          </p:nvPr>
        </p:nvSpPr>
        <p:spPr>
          <a:xfrm>
            <a:off x="677334" y="1749109"/>
            <a:ext cx="8596668" cy="3880773"/>
          </a:xfrm>
        </p:spPr>
        <p:txBody>
          <a:bodyPr/>
          <a:lstStyle/>
          <a:p>
            <a:r>
              <a:rPr lang="es-VE" dirty="0"/>
              <a:t>Visualiza una lista deslizable verticalmente de varios elementos. Su utilización es algo compleja. </a:t>
            </a:r>
            <a:endParaRPr lang="es-VE" dirty="0"/>
          </a:p>
        </p:txBody>
      </p:sp>
      <p:pic>
        <p:nvPicPr>
          <p:cNvPr id="4" name="Imagen 3"/>
          <p:cNvPicPr>
            <a:picLocks noChangeAspect="1"/>
          </p:cNvPicPr>
          <p:nvPr/>
        </p:nvPicPr>
        <p:blipFill>
          <a:blip r:embed="rId2"/>
          <a:stretch>
            <a:fillRect/>
          </a:stretch>
        </p:blipFill>
        <p:spPr>
          <a:xfrm>
            <a:off x="3185237" y="3069909"/>
            <a:ext cx="3744793" cy="2176461"/>
          </a:xfrm>
          <a:prstGeom prst="rect">
            <a:avLst/>
          </a:prstGeom>
        </p:spPr>
      </p:pic>
    </p:spTree>
    <p:extLst>
      <p:ext uri="{BB962C8B-B14F-4D97-AF65-F5344CB8AC3E}">
        <p14:creationId xmlns:p14="http://schemas.microsoft.com/office/powerpoint/2010/main" val="358142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b="1" i="1" dirty="0" err="1"/>
              <a:t>GridView</a:t>
            </a:r>
            <a:endParaRPr lang="es-VE" dirty="0"/>
          </a:p>
        </p:txBody>
      </p:sp>
      <p:sp>
        <p:nvSpPr>
          <p:cNvPr id="3" name="Marcador de contenido 2"/>
          <p:cNvSpPr>
            <a:spLocks noGrp="1"/>
          </p:cNvSpPr>
          <p:nvPr>
            <p:ph idx="1"/>
          </p:nvPr>
        </p:nvSpPr>
        <p:spPr>
          <a:xfrm>
            <a:off x="563034" y="1737679"/>
            <a:ext cx="8596668" cy="3880773"/>
          </a:xfrm>
        </p:spPr>
        <p:txBody>
          <a:bodyPr/>
          <a:lstStyle/>
          <a:p>
            <a:r>
              <a:rPr lang="es-VE" dirty="0"/>
              <a:t>Visualiza una cuadrícula deslizable de varias filas y varias columnas.</a:t>
            </a:r>
            <a:endParaRPr lang="es-VE" dirty="0"/>
          </a:p>
        </p:txBody>
      </p:sp>
      <p:pic>
        <p:nvPicPr>
          <p:cNvPr id="4" name="Imagen 3"/>
          <p:cNvPicPr>
            <a:picLocks noChangeAspect="1"/>
          </p:cNvPicPr>
          <p:nvPr/>
        </p:nvPicPr>
        <p:blipFill>
          <a:blip r:embed="rId2"/>
          <a:stretch>
            <a:fillRect/>
          </a:stretch>
        </p:blipFill>
        <p:spPr>
          <a:xfrm>
            <a:off x="3374336" y="2907982"/>
            <a:ext cx="3280782" cy="2064068"/>
          </a:xfrm>
          <a:prstGeom prst="rect">
            <a:avLst/>
          </a:prstGeom>
        </p:spPr>
      </p:pic>
    </p:spTree>
    <p:extLst>
      <p:ext uri="{BB962C8B-B14F-4D97-AF65-F5344CB8AC3E}">
        <p14:creationId xmlns:p14="http://schemas.microsoft.com/office/powerpoint/2010/main" val="66793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b="1" i="1" dirty="0" err="1"/>
              <a:t>RecyclerView</a:t>
            </a:r>
            <a:endParaRPr lang="es-VE" dirty="0"/>
          </a:p>
        </p:txBody>
      </p:sp>
      <p:sp>
        <p:nvSpPr>
          <p:cNvPr id="3" name="Marcador de contenido 2"/>
          <p:cNvSpPr>
            <a:spLocks noGrp="1"/>
          </p:cNvSpPr>
          <p:nvPr>
            <p:ph idx="1"/>
          </p:nvPr>
        </p:nvSpPr>
        <p:spPr>
          <a:xfrm>
            <a:off x="589704" y="1794829"/>
            <a:ext cx="8596668" cy="3880773"/>
          </a:xfrm>
        </p:spPr>
        <p:txBody>
          <a:bodyPr/>
          <a:lstStyle/>
          <a:p>
            <a:r>
              <a:rPr lang="es-VE" dirty="0"/>
              <a:t>Versión actualizada que </a:t>
            </a:r>
            <a:r>
              <a:rPr lang="es-VE" dirty="0" smtClean="0"/>
              <a:t>realiza </a:t>
            </a:r>
            <a:r>
              <a:rPr lang="es-VE" dirty="0"/>
              <a:t>las mismas funciones que </a:t>
            </a:r>
            <a:r>
              <a:rPr lang="es-VE" dirty="0" err="1"/>
              <a:t>ListView</a:t>
            </a:r>
            <a:r>
              <a:rPr lang="es-VE" dirty="0"/>
              <a:t> o </a:t>
            </a:r>
            <a:r>
              <a:rPr lang="es-VE" dirty="0" err="1"/>
              <a:t>GridView</a:t>
            </a:r>
            <a:r>
              <a:rPr lang="es-VE" dirty="0" smtClean="0"/>
              <a:t>.</a:t>
            </a:r>
          </a:p>
          <a:p>
            <a:endParaRPr lang="es-VE" dirty="0"/>
          </a:p>
          <a:p>
            <a:endParaRPr lang="es-VE" dirty="0" smtClean="0"/>
          </a:p>
          <a:p>
            <a:endParaRPr lang="es-VE" dirty="0"/>
          </a:p>
          <a:p>
            <a:endParaRPr lang="es-VE" dirty="0" smtClean="0"/>
          </a:p>
          <a:p>
            <a:r>
              <a:rPr lang="es-VE" dirty="0"/>
              <a:t>Permite visualizar una lista de elementos de forma que se visualice uno cada vez. Puede ser utilizado para intercambiar los elementos cada cierto intervalo de tiempo.</a:t>
            </a:r>
            <a:endParaRPr lang="es-VE" dirty="0"/>
          </a:p>
        </p:txBody>
      </p:sp>
      <p:sp>
        <p:nvSpPr>
          <p:cNvPr id="4" name="Título 1"/>
          <p:cNvSpPr txBox="1">
            <a:spLocks/>
          </p:cNvSpPr>
          <p:nvPr/>
        </p:nvSpPr>
        <p:spPr>
          <a:xfrm>
            <a:off x="677334" y="257443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b="1" i="1" dirty="0" err="1" smtClean="0"/>
              <a:t>ViewFlipper</a:t>
            </a:r>
            <a:endParaRPr lang="es-VE" dirty="0"/>
          </a:p>
          <a:p>
            <a:endParaRPr lang="es-VE" dirty="0"/>
          </a:p>
        </p:txBody>
      </p:sp>
    </p:spTree>
    <p:extLst>
      <p:ext uri="{BB962C8B-B14F-4D97-AF65-F5344CB8AC3E}">
        <p14:creationId xmlns:p14="http://schemas.microsoft.com/office/powerpoint/2010/main" val="33834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Ciclo de Vida de una Aplicación Android</a:t>
            </a:r>
            <a:endParaRPr lang="es-VE" dirty="0"/>
          </a:p>
        </p:txBody>
      </p:sp>
      <p:sp>
        <p:nvSpPr>
          <p:cNvPr id="3" name="Marcador de contenido 2"/>
          <p:cNvSpPr>
            <a:spLocks noGrp="1"/>
          </p:cNvSpPr>
          <p:nvPr>
            <p:ph idx="1"/>
          </p:nvPr>
        </p:nvSpPr>
        <p:spPr>
          <a:xfrm>
            <a:off x="677334" y="2023429"/>
            <a:ext cx="8596668" cy="3880773"/>
          </a:xfrm>
        </p:spPr>
        <p:txBody>
          <a:bodyPr/>
          <a:lstStyle/>
          <a:p>
            <a:pPr marL="0" indent="0">
              <a:buNone/>
            </a:pPr>
            <a:r>
              <a:rPr lang="es-VE" dirty="0"/>
              <a:t>Una actividad en Android puede estar en uno de estos cuatro estados:</a:t>
            </a:r>
          </a:p>
          <a:p>
            <a:r>
              <a:rPr lang="es-VE" b="1" dirty="0"/>
              <a:t>Activa</a:t>
            </a:r>
            <a:r>
              <a:rPr lang="es-VE" dirty="0"/>
              <a:t> (</a:t>
            </a:r>
            <a:r>
              <a:rPr lang="es-VE" i="1" dirty="0" err="1"/>
              <a:t>Running</a:t>
            </a:r>
            <a:r>
              <a:rPr lang="es-VE" dirty="0"/>
              <a:t>): La actividad está encima de la pila, lo que quiere decir que es visible y tiene el foco. </a:t>
            </a:r>
          </a:p>
          <a:p>
            <a:r>
              <a:rPr lang="es-VE" b="1" dirty="0"/>
              <a:t>Visible</a:t>
            </a:r>
            <a:r>
              <a:rPr lang="es-VE" dirty="0"/>
              <a:t> (</a:t>
            </a:r>
            <a:r>
              <a:rPr lang="es-VE" i="1" dirty="0" err="1"/>
              <a:t>Paused</a:t>
            </a:r>
            <a:r>
              <a:rPr lang="es-VE" dirty="0"/>
              <a:t>): La actividad es visible pero no tiene el foco. Se alcanza este estado cuando pasa a activa otra actividad con alguna parte transparente o que no ocupa toda la pantalla. Cuando una actividad está tapada por completo, pasa a estar parada.</a:t>
            </a:r>
          </a:p>
          <a:p>
            <a:r>
              <a:rPr lang="es-VE" b="1" dirty="0"/>
              <a:t>Parada</a:t>
            </a:r>
            <a:r>
              <a:rPr lang="es-VE" dirty="0"/>
              <a:t> (</a:t>
            </a:r>
            <a:r>
              <a:rPr lang="es-VE" i="1" dirty="0" err="1"/>
              <a:t>Stopped</a:t>
            </a:r>
            <a:r>
              <a:rPr lang="es-VE" dirty="0"/>
              <a:t>): Cuando la actividad no es visible. El programador debe guardar el estado de la interfaz de usuario, preferencias, etc.</a:t>
            </a:r>
          </a:p>
          <a:p>
            <a:r>
              <a:rPr lang="es-VE" b="1" dirty="0"/>
              <a:t>Destruida</a:t>
            </a:r>
            <a:r>
              <a:rPr lang="es-VE" dirty="0"/>
              <a:t> (</a:t>
            </a:r>
            <a:r>
              <a:rPr lang="es-VE" i="1" dirty="0" err="1"/>
              <a:t>Destroyed</a:t>
            </a:r>
            <a:r>
              <a:rPr lang="es-VE" dirty="0"/>
              <a:t>): Cuando la actividad termina al invocarse el método </a:t>
            </a:r>
            <a:r>
              <a:rPr lang="es-VE" i="1" dirty="0" err="1"/>
              <a:t>finish</a:t>
            </a:r>
            <a:r>
              <a:rPr lang="es-VE" i="1" dirty="0"/>
              <a:t>()</a:t>
            </a:r>
            <a:r>
              <a:rPr lang="es-VE" dirty="0"/>
              <a:t>, o es matada por el sistema.</a:t>
            </a:r>
          </a:p>
          <a:p>
            <a:endParaRPr lang="es-VE" dirty="0"/>
          </a:p>
        </p:txBody>
      </p:sp>
    </p:spTree>
    <p:extLst>
      <p:ext uri="{BB962C8B-B14F-4D97-AF65-F5344CB8AC3E}">
        <p14:creationId xmlns:p14="http://schemas.microsoft.com/office/powerpoint/2010/main" val="270371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28850" y="230504"/>
            <a:ext cx="5592127" cy="6399765"/>
          </a:xfrm>
          <a:prstGeom prst="rect">
            <a:avLst/>
          </a:prstGeom>
        </p:spPr>
      </p:pic>
    </p:spTree>
    <p:extLst>
      <p:ext uri="{BB962C8B-B14F-4D97-AF65-F5344CB8AC3E}">
        <p14:creationId xmlns:p14="http://schemas.microsoft.com/office/powerpoint/2010/main" val="329064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Diseño</a:t>
            </a:r>
            <a:endParaRPr lang="es-VE" dirty="0"/>
          </a:p>
        </p:txBody>
      </p:sp>
      <p:sp>
        <p:nvSpPr>
          <p:cNvPr id="3" name="Marcador de contenido 2"/>
          <p:cNvSpPr>
            <a:spLocks noGrp="1"/>
          </p:cNvSpPr>
          <p:nvPr>
            <p:ph idx="1"/>
          </p:nvPr>
        </p:nvSpPr>
        <p:spPr/>
        <p:txBody>
          <a:bodyPr/>
          <a:lstStyle/>
          <a:p>
            <a:pPr marL="0" indent="0">
              <a:buNone/>
            </a:pPr>
            <a:r>
              <a:rPr lang="es-VE" dirty="0"/>
              <a:t>Un diseño define la estructura visual para una interfaz de usuario, como la IU para una </a:t>
            </a:r>
            <a:r>
              <a:rPr lang="es-VE" dirty="0">
                <a:hlinkClick r:id="rId2"/>
              </a:rPr>
              <a:t>actividad</a:t>
            </a:r>
            <a:r>
              <a:rPr lang="es-VE" dirty="0"/>
              <a:t> o </a:t>
            </a:r>
            <a:r>
              <a:rPr lang="es-VE" dirty="0">
                <a:hlinkClick r:id="rId3"/>
              </a:rPr>
              <a:t>widget de una app</a:t>
            </a:r>
            <a:r>
              <a:rPr lang="es-VE" dirty="0"/>
              <a:t>. Puedes declarar un diseño de dos maneras:</a:t>
            </a:r>
          </a:p>
          <a:p>
            <a:r>
              <a:rPr lang="es-VE" b="1" dirty="0"/>
              <a:t>Declarar elementos de la IU en XML</a:t>
            </a:r>
            <a:r>
              <a:rPr lang="es-VE" dirty="0"/>
              <a:t>. Android proporciona un vocabulario XML simple que coincide con las clases y subclases de vistas, como las que se usan para widgets y diseños.</a:t>
            </a:r>
          </a:p>
          <a:p>
            <a:r>
              <a:rPr lang="es-VE" b="1" dirty="0"/>
              <a:t>Crear una instancia de elementos del diseño en tiempo de ejecución</a:t>
            </a:r>
            <a:r>
              <a:rPr lang="es-VE" dirty="0"/>
              <a:t>. Tu aplicación puede crear objetos View y </a:t>
            </a:r>
            <a:r>
              <a:rPr lang="es-VE" dirty="0" err="1"/>
              <a:t>ViewGroup</a:t>
            </a:r>
            <a:r>
              <a:rPr lang="es-VE" dirty="0"/>
              <a:t> (y manipular sus propiedades) programáticamente.</a:t>
            </a:r>
          </a:p>
          <a:p>
            <a:endParaRPr lang="es-VE" dirty="0"/>
          </a:p>
        </p:txBody>
      </p:sp>
    </p:spTree>
    <p:extLst>
      <p:ext uri="{BB962C8B-B14F-4D97-AF65-F5344CB8AC3E}">
        <p14:creationId xmlns:p14="http://schemas.microsoft.com/office/powerpoint/2010/main" val="183492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err="1" smtClean="0"/>
              <a:t>Layout</a:t>
            </a:r>
            <a:endParaRPr lang="es-VE" dirty="0"/>
          </a:p>
        </p:txBody>
      </p:sp>
      <p:sp>
        <p:nvSpPr>
          <p:cNvPr id="3" name="Marcador de contenido 2"/>
          <p:cNvSpPr>
            <a:spLocks noGrp="1"/>
          </p:cNvSpPr>
          <p:nvPr>
            <p:ph idx="1"/>
          </p:nvPr>
        </p:nvSpPr>
        <p:spPr>
          <a:xfrm>
            <a:off x="677334" y="1806259"/>
            <a:ext cx="8596668" cy="3880773"/>
          </a:xfrm>
        </p:spPr>
        <p:txBody>
          <a:bodyPr/>
          <a:lstStyle/>
          <a:p>
            <a:r>
              <a:rPr lang="es-VE" dirty="0"/>
              <a:t> Un </a:t>
            </a:r>
            <a:r>
              <a:rPr lang="es-VE" i="1" dirty="0" err="1"/>
              <a:t>Layout</a:t>
            </a:r>
            <a:r>
              <a:rPr lang="es-VE" dirty="0"/>
              <a:t> es un contenedor de una o más vistas y controla su comportamiento y posición. Hay que destacar que un </a:t>
            </a:r>
            <a:r>
              <a:rPr lang="es-VE" i="1" dirty="0" err="1"/>
              <a:t>Layout</a:t>
            </a:r>
            <a:r>
              <a:rPr lang="es-VE" dirty="0"/>
              <a:t> puede contener a otro </a:t>
            </a:r>
            <a:r>
              <a:rPr lang="es-VE" i="1" dirty="0" err="1"/>
              <a:t>Layout</a:t>
            </a:r>
            <a:r>
              <a:rPr lang="es-VE" dirty="0"/>
              <a:t> y que es un descendiente de la clase </a:t>
            </a:r>
            <a:r>
              <a:rPr lang="es-VE" i="1" dirty="0" smtClean="0"/>
              <a:t>View.</a:t>
            </a:r>
            <a:endParaRPr lang="es-VE" dirty="0"/>
          </a:p>
        </p:txBody>
      </p:sp>
      <p:pic>
        <p:nvPicPr>
          <p:cNvPr id="4" name="Imagen 3"/>
          <p:cNvPicPr>
            <a:picLocks noChangeAspect="1"/>
          </p:cNvPicPr>
          <p:nvPr/>
        </p:nvPicPr>
        <p:blipFill>
          <a:blip r:embed="rId2"/>
          <a:stretch>
            <a:fillRect/>
          </a:stretch>
        </p:blipFill>
        <p:spPr>
          <a:xfrm>
            <a:off x="1953509" y="2994660"/>
            <a:ext cx="6284891" cy="2788920"/>
          </a:xfrm>
          <a:prstGeom prst="rect">
            <a:avLst/>
          </a:prstGeom>
        </p:spPr>
      </p:pic>
    </p:spTree>
    <p:extLst>
      <p:ext uri="{BB962C8B-B14F-4D97-AF65-F5344CB8AC3E}">
        <p14:creationId xmlns:p14="http://schemas.microsoft.com/office/powerpoint/2010/main" val="152116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Tipos de </a:t>
            </a:r>
            <a:r>
              <a:rPr lang="es-VE" dirty="0" err="1" smtClean="0"/>
              <a:t>Layout</a:t>
            </a:r>
            <a:endParaRPr lang="es-VE" dirty="0"/>
          </a:p>
        </p:txBody>
      </p:sp>
      <p:sp>
        <p:nvSpPr>
          <p:cNvPr id="3" name="Marcador de contenido 2"/>
          <p:cNvSpPr>
            <a:spLocks noGrp="1"/>
          </p:cNvSpPr>
          <p:nvPr>
            <p:ph idx="1"/>
          </p:nvPr>
        </p:nvSpPr>
        <p:spPr/>
        <p:txBody>
          <a:bodyPr/>
          <a:lstStyle/>
          <a:p>
            <a:r>
              <a:rPr lang="es-VE" b="1" i="1" dirty="0" err="1"/>
              <a:t>LinearLayout</a:t>
            </a:r>
            <a:r>
              <a:rPr lang="es-VE" dirty="0"/>
              <a:t>: Dispone los elementos en una fila o en una columna.</a:t>
            </a:r>
          </a:p>
          <a:p>
            <a:r>
              <a:rPr lang="es-VE" b="1" i="1" dirty="0" err="1"/>
              <a:t>TableLayout</a:t>
            </a:r>
            <a:r>
              <a:rPr lang="es-VE" dirty="0"/>
              <a:t>: Distribuye los elementos de forma tabular.</a:t>
            </a:r>
          </a:p>
          <a:p>
            <a:r>
              <a:rPr lang="es-VE" b="1" i="1" dirty="0" err="1"/>
              <a:t>RelativeLayout</a:t>
            </a:r>
            <a:r>
              <a:rPr lang="es-VE" dirty="0"/>
              <a:t>: Dispone los elementos en relación a otro o al padre.</a:t>
            </a:r>
          </a:p>
          <a:p>
            <a:r>
              <a:rPr lang="es-VE" b="1" i="1" dirty="0" err="1"/>
              <a:t>AbsoluteLayout</a:t>
            </a:r>
            <a:r>
              <a:rPr lang="es-VE" dirty="0"/>
              <a:t>: Posiciona los elementos de forma absoluta.</a:t>
            </a:r>
          </a:p>
          <a:p>
            <a:r>
              <a:rPr lang="es-VE" b="1" i="1" dirty="0" err="1"/>
              <a:t>FrameLayout</a:t>
            </a:r>
            <a:r>
              <a:rPr lang="es-VE" dirty="0"/>
              <a:t>: Permite el cambio dinámico de los elementos que contiene.</a:t>
            </a:r>
          </a:p>
          <a:p>
            <a:r>
              <a:rPr lang="es-VE" b="1" i="1" dirty="0" err="1"/>
              <a:t>ConstraintLayout</a:t>
            </a:r>
            <a:r>
              <a:rPr lang="es-VE" b="1" i="1" dirty="0"/>
              <a:t>:</a:t>
            </a:r>
            <a:r>
              <a:rPr lang="es-VE" dirty="0"/>
              <a:t> Versión mejorada de </a:t>
            </a:r>
            <a:r>
              <a:rPr lang="es-VE" i="1" dirty="0" err="1"/>
              <a:t>RelativeLayout</a:t>
            </a:r>
            <a:r>
              <a:rPr lang="es-VE" dirty="0"/>
              <a:t>, que permite una edición visual desde el editor y trabajar con porcentajes.</a:t>
            </a:r>
          </a:p>
          <a:p>
            <a:endParaRPr lang="es-VE" dirty="0"/>
          </a:p>
        </p:txBody>
      </p:sp>
    </p:spTree>
    <p:extLst>
      <p:ext uri="{BB962C8B-B14F-4D97-AF65-F5344CB8AC3E}">
        <p14:creationId xmlns:p14="http://schemas.microsoft.com/office/powerpoint/2010/main" val="390244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7324" y="291743"/>
            <a:ext cx="8596668" cy="1320800"/>
          </a:xfrm>
        </p:spPr>
        <p:txBody>
          <a:bodyPr/>
          <a:lstStyle/>
          <a:p>
            <a:r>
              <a:rPr lang="es-VE" b="1" i="1" dirty="0" err="1"/>
              <a:t>RelativeLayout</a:t>
            </a:r>
            <a:endParaRPr lang="es-VE" dirty="0"/>
          </a:p>
        </p:txBody>
      </p:sp>
      <p:sp>
        <p:nvSpPr>
          <p:cNvPr id="3" name="Marcador de contenido 2"/>
          <p:cNvSpPr>
            <a:spLocks noGrp="1"/>
          </p:cNvSpPr>
          <p:nvPr>
            <p:ph idx="1"/>
          </p:nvPr>
        </p:nvSpPr>
        <p:spPr>
          <a:xfrm>
            <a:off x="597324" y="952143"/>
            <a:ext cx="8596668" cy="3880773"/>
          </a:xfrm>
        </p:spPr>
        <p:txBody>
          <a:bodyPr/>
          <a:lstStyle/>
          <a:p>
            <a:r>
              <a:rPr lang="es-VE" dirty="0"/>
              <a:t>P</a:t>
            </a:r>
            <a:r>
              <a:rPr lang="es-VE" dirty="0" smtClean="0"/>
              <a:t>ermite </a:t>
            </a:r>
            <a:r>
              <a:rPr lang="es-VE" dirty="0"/>
              <a:t>comenzar a situar los elementos en cualquiera de los cuatro lados del contenedor e ir añadiendo nuevos elementos pegados a estos.</a:t>
            </a:r>
            <a:endParaRPr lang="es-VE" dirty="0"/>
          </a:p>
        </p:txBody>
      </p:sp>
      <p:pic>
        <p:nvPicPr>
          <p:cNvPr id="4" name="Imagen 3"/>
          <p:cNvPicPr>
            <a:picLocks noChangeAspect="1"/>
          </p:cNvPicPr>
          <p:nvPr/>
        </p:nvPicPr>
        <p:blipFill>
          <a:blip r:embed="rId2"/>
          <a:stretch>
            <a:fillRect/>
          </a:stretch>
        </p:blipFill>
        <p:spPr>
          <a:xfrm>
            <a:off x="1518815" y="2012950"/>
            <a:ext cx="2253085" cy="3888887"/>
          </a:xfrm>
          <a:prstGeom prst="rect">
            <a:avLst/>
          </a:prstGeom>
        </p:spPr>
      </p:pic>
      <p:sp>
        <p:nvSpPr>
          <p:cNvPr id="5" name="CuadroTexto 4"/>
          <p:cNvSpPr txBox="1"/>
          <p:nvPr/>
        </p:nvSpPr>
        <p:spPr>
          <a:xfrm>
            <a:off x="4640580" y="1612543"/>
            <a:ext cx="5836322" cy="5632311"/>
          </a:xfrm>
          <a:prstGeom prst="rect">
            <a:avLst/>
          </a:prstGeom>
          <a:noFill/>
        </p:spPr>
        <p:txBody>
          <a:bodyPr wrap="square" rtlCol="0">
            <a:spAutoFit/>
          </a:bodyPr>
          <a:lstStyle/>
          <a:p>
            <a:r>
              <a:rPr lang="es-VE" dirty="0"/>
              <a:t>&lt;</a:t>
            </a:r>
            <a:r>
              <a:rPr lang="es-VE" dirty="0" err="1"/>
              <a:t>RelativeLayout</a:t>
            </a:r>
            <a:endParaRPr lang="es-VE" dirty="0"/>
          </a:p>
          <a:p>
            <a:r>
              <a:rPr lang="es-VE" dirty="0"/>
              <a:t>   </a:t>
            </a:r>
            <a:r>
              <a:rPr lang="es-VE" dirty="0" err="1"/>
              <a:t>xmlns:android</a:t>
            </a:r>
            <a:r>
              <a:rPr lang="es-VE" dirty="0"/>
              <a:t>="http://schemas...</a:t>
            </a:r>
          </a:p>
          <a:p>
            <a:r>
              <a:rPr lang="es-VE" dirty="0"/>
              <a:t>   </a:t>
            </a:r>
            <a:r>
              <a:rPr lang="es-VE" dirty="0" err="1"/>
              <a:t>android:layout_height</a:t>
            </a:r>
            <a:r>
              <a:rPr lang="es-VE" dirty="0"/>
              <a:t>="</a:t>
            </a:r>
            <a:r>
              <a:rPr lang="es-VE" dirty="0" err="1"/>
              <a:t>match_parent</a:t>
            </a:r>
            <a:r>
              <a:rPr lang="es-VE" dirty="0"/>
              <a:t>"</a:t>
            </a:r>
          </a:p>
          <a:p>
            <a:r>
              <a:rPr lang="es-VE" dirty="0"/>
              <a:t>   </a:t>
            </a:r>
            <a:r>
              <a:rPr lang="es-VE" dirty="0" err="1"/>
              <a:t>android:layout_width</a:t>
            </a:r>
            <a:r>
              <a:rPr lang="es-VE" dirty="0"/>
              <a:t>="</a:t>
            </a:r>
            <a:r>
              <a:rPr lang="es-VE" dirty="0" err="1"/>
              <a:t>match_parent</a:t>
            </a:r>
            <a:r>
              <a:rPr lang="es-VE" dirty="0"/>
              <a:t>"&gt;</a:t>
            </a:r>
          </a:p>
          <a:p>
            <a:r>
              <a:rPr lang="es-VE" dirty="0"/>
              <a:t> &lt;</a:t>
            </a:r>
            <a:r>
              <a:rPr lang="es-VE" dirty="0" err="1"/>
              <a:t>AnalogClock</a:t>
            </a:r>
            <a:endParaRPr lang="es-VE" dirty="0"/>
          </a:p>
          <a:p>
            <a:r>
              <a:rPr lang="es-VE" dirty="0"/>
              <a:t>   </a:t>
            </a:r>
            <a:r>
              <a:rPr lang="es-VE" dirty="0" err="1"/>
              <a:t>android:id</a:t>
            </a:r>
            <a:r>
              <a:rPr lang="es-VE" dirty="0"/>
              <a:t>="@+id/AnalogClock01"</a:t>
            </a:r>
          </a:p>
          <a:p>
            <a:r>
              <a:rPr lang="es-VE" dirty="0"/>
              <a:t>   </a:t>
            </a:r>
            <a:r>
              <a:rPr lang="es-VE" dirty="0" err="1"/>
              <a:t>android:layout_width</a:t>
            </a:r>
            <a:r>
              <a:rPr lang="es-VE" dirty="0"/>
              <a:t>="</a:t>
            </a:r>
            <a:r>
              <a:rPr lang="es-VE" dirty="0" err="1"/>
              <a:t>wrap_content</a:t>
            </a:r>
            <a:r>
              <a:rPr lang="es-VE" dirty="0"/>
              <a:t>"</a:t>
            </a:r>
          </a:p>
          <a:p>
            <a:r>
              <a:rPr lang="es-VE" dirty="0"/>
              <a:t>   </a:t>
            </a:r>
            <a:r>
              <a:rPr lang="es-VE" dirty="0" err="1"/>
              <a:t>android:layout_height</a:t>
            </a:r>
            <a:r>
              <a:rPr lang="es-VE" dirty="0"/>
              <a:t>="</a:t>
            </a:r>
            <a:r>
              <a:rPr lang="es-VE" dirty="0" err="1"/>
              <a:t>wrap_content</a:t>
            </a:r>
            <a:r>
              <a:rPr lang="es-VE" dirty="0"/>
              <a:t>"</a:t>
            </a:r>
          </a:p>
          <a:p>
            <a:r>
              <a:rPr lang="es-VE" dirty="0"/>
              <a:t>   </a:t>
            </a:r>
            <a:r>
              <a:rPr lang="es-VE" dirty="0" err="1"/>
              <a:t>android:layout_alignParentTop</a:t>
            </a:r>
            <a:r>
              <a:rPr lang="es-VE" dirty="0"/>
              <a:t>="true"/&gt;</a:t>
            </a:r>
          </a:p>
          <a:p>
            <a:r>
              <a:rPr lang="es-VE" dirty="0"/>
              <a:t> &lt;</a:t>
            </a:r>
            <a:r>
              <a:rPr lang="es-VE" dirty="0" err="1"/>
              <a:t>CheckBox</a:t>
            </a:r>
            <a:endParaRPr lang="es-VE" dirty="0"/>
          </a:p>
          <a:p>
            <a:r>
              <a:rPr lang="es-VE" dirty="0"/>
              <a:t>   </a:t>
            </a:r>
            <a:r>
              <a:rPr lang="es-VE" dirty="0" err="1"/>
              <a:t>android:id</a:t>
            </a:r>
            <a:r>
              <a:rPr lang="es-VE" dirty="0"/>
              <a:t>="@+id/CheckBox01"</a:t>
            </a:r>
          </a:p>
          <a:p>
            <a:r>
              <a:rPr lang="es-VE" dirty="0"/>
              <a:t>   </a:t>
            </a:r>
            <a:r>
              <a:rPr lang="es-VE" dirty="0" err="1"/>
              <a:t>android:layout_width</a:t>
            </a:r>
            <a:r>
              <a:rPr lang="es-VE" dirty="0"/>
              <a:t>="</a:t>
            </a:r>
            <a:r>
              <a:rPr lang="es-VE" dirty="0" err="1"/>
              <a:t>wrap_content</a:t>
            </a:r>
            <a:r>
              <a:rPr lang="es-VE" dirty="0"/>
              <a:t>"</a:t>
            </a:r>
          </a:p>
          <a:p>
            <a:r>
              <a:rPr lang="es-VE" dirty="0"/>
              <a:t>   </a:t>
            </a:r>
            <a:r>
              <a:rPr lang="es-VE" dirty="0" err="1"/>
              <a:t>android:layout_height</a:t>
            </a:r>
            <a:r>
              <a:rPr lang="es-VE" dirty="0"/>
              <a:t>="</a:t>
            </a:r>
            <a:r>
              <a:rPr lang="es-VE" dirty="0" err="1"/>
              <a:t>wrap_content</a:t>
            </a:r>
            <a:r>
              <a:rPr lang="es-VE" dirty="0"/>
              <a:t>"</a:t>
            </a:r>
          </a:p>
          <a:p>
            <a:r>
              <a:rPr lang="es-VE" dirty="0"/>
              <a:t>   </a:t>
            </a:r>
            <a:r>
              <a:rPr lang="es-VE" dirty="0" err="1"/>
              <a:t>android:layout_below</a:t>
            </a:r>
            <a:r>
              <a:rPr lang="es-VE" dirty="0"/>
              <a:t>="@id/AnalogClock01"</a:t>
            </a:r>
          </a:p>
          <a:p>
            <a:r>
              <a:rPr lang="es-VE" dirty="0"/>
              <a:t>   </a:t>
            </a:r>
            <a:r>
              <a:rPr lang="es-VE" dirty="0" err="1"/>
              <a:t>android:text</a:t>
            </a:r>
            <a:r>
              <a:rPr lang="es-VE" dirty="0"/>
              <a:t>="Un </a:t>
            </a:r>
            <a:r>
              <a:rPr lang="es-VE" dirty="0" err="1"/>
              <a:t>checkBox</a:t>
            </a:r>
            <a:r>
              <a:rPr lang="es-VE" dirty="0"/>
              <a:t>"/&gt;</a:t>
            </a:r>
          </a:p>
          <a:p>
            <a:r>
              <a:rPr lang="es-VE" dirty="0"/>
              <a:t> &lt;</a:t>
            </a:r>
            <a:r>
              <a:rPr lang="es-VE" dirty="0" err="1"/>
              <a:t>Button</a:t>
            </a:r>
            <a:endParaRPr lang="es-VE" dirty="0"/>
          </a:p>
          <a:p>
            <a:r>
              <a:rPr lang="es-VE" dirty="0"/>
              <a:t>   </a:t>
            </a:r>
            <a:r>
              <a:rPr lang="es-VE" dirty="0" err="1"/>
              <a:t>android:id</a:t>
            </a:r>
            <a:r>
              <a:rPr lang="es-VE" dirty="0"/>
              <a:t>="@+id/Button01"</a:t>
            </a:r>
          </a:p>
          <a:p>
            <a:r>
              <a:rPr lang="es-VE" dirty="0"/>
              <a:t>   </a:t>
            </a:r>
            <a:r>
              <a:rPr lang="es-VE" dirty="0" err="1"/>
              <a:t>android:layout_width</a:t>
            </a:r>
            <a:r>
              <a:rPr lang="es-VE" dirty="0"/>
              <a:t>="</a:t>
            </a:r>
            <a:r>
              <a:rPr lang="es-VE" dirty="0" err="1"/>
              <a:t>wrap_content</a:t>
            </a:r>
            <a:r>
              <a:rPr lang="es-VE" dirty="0"/>
              <a:t>"</a:t>
            </a:r>
          </a:p>
          <a:p>
            <a:r>
              <a:rPr lang="es-VE" dirty="0"/>
              <a:t>   </a:t>
            </a:r>
            <a:r>
              <a:rPr lang="es-VE" dirty="0" err="1"/>
              <a:t>android:layout_height</a:t>
            </a:r>
            <a:r>
              <a:rPr lang="es-VE" dirty="0"/>
              <a:t>="</a:t>
            </a:r>
            <a:r>
              <a:rPr lang="es-VE" dirty="0" err="1" smtClean="0"/>
              <a:t>wrap_content</a:t>
            </a:r>
            <a:r>
              <a:rPr lang="es-VE" dirty="0" smtClean="0"/>
              <a:t>“ /&gt;</a:t>
            </a:r>
            <a:endParaRPr lang="es-VE" dirty="0"/>
          </a:p>
          <a:p>
            <a:r>
              <a:rPr lang="es-VE" dirty="0" smtClean="0"/>
              <a:t>&gt;</a:t>
            </a:r>
            <a:endParaRPr lang="es-VE" dirty="0"/>
          </a:p>
        </p:txBody>
      </p:sp>
    </p:spTree>
    <p:extLst>
      <p:ext uri="{BB962C8B-B14F-4D97-AF65-F5344CB8AC3E}">
        <p14:creationId xmlns:p14="http://schemas.microsoft.com/office/powerpoint/2010/main" val="100640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b="1" i="1" dirty="0" err="1" smtClean="0"/>
              <a:t>LinearLayout</a:t>
            </a:r>
            <a:endParaRPr lang="es-VE" dirty="0"/>
          </a:p>
        </p:txBody>
      </p:sp>
      <p:sp>
        <p:nvSpPr>
          <p:cNvPr id="3" name="Marcador de contenido 2"/>
          <p:cNvSpPr>
            <a:spLocks noGrp="1"/>
          </p:cNvSpPr>
          <p:nvPr>
            <p:ph idx="1"/>
          </p:nvPr>
        </p:nvSpPr>
        <p:spPr>
          <a:xfrm>
            <a:off x="677334" y="1669099"/>
            <a:ext cx="8596668" cy="3880773"/>
          </a:xfrm>
        </p:spPr>
        <p:txBody>
          <a:bodyPr/>
          <a:lstStyle/>
          <a:p>
            <a:r>
              <a:rPr lang="es-VE" dirty="0"/>
              <a:t>E</a:t>
            </a:r>
            <a:r>
              <a:rPr lang="es-VE" dirty="0" smtClean="0"/>
              <a:t>s </a:t>
            </a:r>
            <a:r>
              <a:rPr lang="es-VE" dirty="0"/>
              <a:t>uno de los </a:t>
            </a:r>
            <a:r>
              <a:rPr lang="es-VE" i="1" dirty="0" err="1"/>
              <a:t>Layout</a:t>
            </a:r>
            <a:r>
              <a:rPr lang="es-VE" dirty="0"/>
              <a:t> más utilizado en la práctica. Distribuye los elementos uno detrás de otro, bien de forma horizontal o vertical. </a:t>
            </a:r>
            <a:endParaRPr lang="es-VE" dirty="0"/>
          </a:p>
        </p:txBody>
      </p:sp>
      <p:pic>
        <p:nvPicPr>
          <p:cNvPr id="4" name="Imagen 3"/>
          <p:cNvPicPr>
            <a:picLocks noChangeAspect="1"/>
          </p:cNvPicPr>
          <p:nvPr/>
        </p:nvPicPr>
        <p:blipFill>
          <a:blip r:embed="rId2"/>
          <a:stretch>
            <a:fillRect/>
          </a:stretch>
        </p:blipFill>
        <p:spPr>
          <a:xfrm>
            <a:off x="6817042" y="2989899"/>
            <a:ext cx="1666875" cy="2371725"/>
          </a:xfrm>
          <a:prstGeom prst="rect">
            <a:avLst/>
          </a:prstGeom>
        </p:spPr>
      </p:pic>
      <p:sp>
        <p:nvSpPr>
          <p:cNvPr id="5" name="CuadroTexto 4"/>
          <p:cNvSpPr txBox="1"/>
          <p:nvPr/>
        </p:nvSpPr>
        <p:spPr>
          <a:xfrm>
            <a:off x="434340" y="2362054"/>
            <a:ext cx="5897880" cy="4247317"/>
          </a:xfrm>
          <a:prstGeom prst="rect">
            <a:avLst/>
          </a:prstGeom>
          <a:noFill/>
        </p:spPr>
        <p:txBody>
          <a:bodyPr wrap="square" rtlCol="0">
            <a:spAutoFit/>
          </a:bodyPr>
          <a:lstStyle/>
          <a:p>
            <a:r>
              <a:rPr lang="es-VE" dirty="0"/>
              <a:t>&lt;</a:t>
            </a:r>
            <a:r>
              <a:rPr lang="es-VE" dirty="0" err="1"/>
              <a:t>LinearLayout</a:t>
            </a:r>
            <a:r>
              <a:rPr lang="es-VE" dirty="0"/>
              <a:t>  </a:t>
            </a:r>
            <a:r>
              <a:rPr lang="es-VE" dirty="0" err="1"/>
              <a:t>xmlns:android</a:t>
            </a:r>
            <a:r>
              <a:rPr lang="es-VE" dirty="0"/>
              <a:t>="http://...</a:t>
            </a:r>
          </a:p>
          <a:p>
            <a:r>
              <a:rPr lang="es-VE" dirty="0"/>
              <a:t>       </a:t>
            </a:r>
            <a:r>
              <a:rPr lang="es-VE" dirty="0" err="1"/>
              <a:t>android:layout_height</a:t>
            </a:r>
            <a:r>
              <a:rPr lang="es-VE" dirty="0"/>
              <a:t>="</a:t>
            </a:r>
            <a:r>
              <a:rPr lang="es-VE" dirty="0" err="1"/>
              <a:t>match_parent</a:t>
            </a:r>
            <a:r>
              <a:rPr lang="es-VE" dirty="0"/>
              <a:t>"      </a:t>
            </a:r>
          </a:p>
          <a:p>
            <a:r>
              <a:rPr lang="es-VE" dirty="0"/>
              <a:t>       </a:t>
            </a:r>
            <a:r>
              <a:rPr lang="es-VE" dirty="0" err="1"/>
              <a:t>android:layout_width</a:t>
            </a:r>
            <a:r>
              <a:rPr lang="es-VE" dirty="0"/>
              <a:t>="</a:t>
            </a:r>
            <a:r>
              <a:rPr lang="es-VE" dirty="0" err="1"/>
              <a:t>match_parent</a:t>
            </a:r>
            <a:r>
              <a:rPr lang="es-VE" dirty="0"/>
              <a:t>"</a:t>
            </a:r>
          </a:p>
          <a:p>
            <a:r>
              <a:rPr lang="es-VE" dirty="0"/>
              <a:t>       </a:t>
            </a:r>
            <a:r>
              <a:rPr lang="es-VE" dirty="0" err="1"/>
              <a:t>android:orientation</a:t>
            </a:r>
            <a:r>
              <a:rPr lang="es-VE" dirty="0"/>
              <a:t> ="vertical"&gt;</a:t>
            </a:r>
          </a:p>
          <a:p>
            <a:r>
              <a:rPr lang="es-VE" dirty="0"/>
              <a:t>  &lt;</a:t>
            </a:r>
            <a:r>
              <a:rPr lang="es-VE" dirty="0" err="1"/>
              <a:t>AnalogClock</a:t>
            </a:r>
            <a:r>
              <a:rPr lang="es-VE" dirty="0"/>
              <a:t> </a:t>
            </a:r>
          </a:p>
          <a:p>
            <a:r>
              <a:rPr lang="es-VE" dirty="0"/>
              <a:t>       </a:t>
            </a:r>
            <a:r>
              <a:rPr lang="es-VE" dirty="0" err="1"/>
              <a:t>android:layout_width</a:t>
            </a:r>
            <a:r>
              <a:rPr lang="es-VE" dirty="0"/>
              <a:t>="</a:t>
            </a:r>
            <a:r>
              <a:rPr lang="es-VE" dirty="0" err="1"/>
              <a:t>wrap_content</a:t>
            </a:r>
            <a:r>
              <a:rPr lang="es-VE" dirty="0"/>
              <a:t>"   </a:t>
            </a:r>
          </a:p>
          <a:p>
            <a:r>
              <a:rPr lang="es-VE" dirty="0"/>
              <a:t>       </a:t>
            </a:r>
            <a:r>
              <a:rPr lang="es-VE" dirty="0" err="1"/>
              <a:t>android:layout_height</a:t>
            </a:r>
            <a:r>
              <a:rPr lang="es-VE" dirty="0"/>
              <a:t>="</a:t>
            </a:r>
            <a:r>
              <a:rPr lang="es-VE" dirty="0" err="1"/>
              <a:t>wrap_content</a:t>
            </a:r>
            <a:r>
              <a:rPr lang="es-VE" dirty="0"/>
              <a:t>"/&gt;</a:t>
            </a:r>
          </a:p>
          <a:p>
            <a:r>
              <a:rPr lang="es-VE" dirty="0"/>
              <a:t>  &lt;</a:t>
            </a:r>
            <a:r>
              <a:rPr lang="es-VE" dirty="0" err="1"/>
              <a:t>CheckBox</a:t>
            </a:r>
            <a:endParaRPr lang="es-VE" dirty="0"/>
          </a:p>
          <a:p>
            <a:r>
              <a:rPr lang="es-VE" dirty="0"/>
              <a:t>       </a:t>
            </a:r>
            <a:r>
              <a:rPr lang="es-VE" dirty="0" err="1"/>
              <a:t>android:layout_width</a:t>
            </a:r>
            <a:r>
              <a:rPr lang="es-VE" dirty="0"/>
              <a:t>="</a:t>
            </a:r>
            <a:r>
              <a:rPr lang="es-VE" dirty="0" err="1"/>
              <a:t>wrap_content</a:t>
            </a:r>
            <a:r>
              <a:rPr lang="es-VE" dirty="0"/>
              <a:t>"   </a:t>
            </a:r>
          </a:p>
          <a:p>
            <a:r>
              <a:rPr lang="es-VE" dirty="0"/>
              <a:t>       </a:t>
            </a:r>
            <a:r>
              <a:rPr lang="es-VE" dirty="0" err="1"/>
              <a:t>android:layout_height</a:t>
            </a:r>
            <a:r>
              <a:rPr lang="es-VE" dirty="0"/>
              <a:t>="</a:t>
            </a:r>
            <a:r>
              <a:rPr lang="es-VE" dirty="0" err="1"/>
              <a:t>wrap_content</a:t>
            </a:r>
            <a:r>
              <a:rPr lang="es-VE" dirty="0"/>
              <a:t>"</a:t>
            </a:r>
          </a:p>
          <a:p>
            <a:r>
              <a:rPr lang="es-VE" dirty="0"/>
              <a:t>       </a:t>
            </a:r>
            <a:r>
              <a:rPr lang="es-VE" dirty="0" err="1"/>
              <a:t>android:text</a:t>
            </a:r>
            <a:r>
              <a:rPr lang="es-VE" dirty="0"/>
              <a:t>="Un </a:t>
            </a:r>
            <a:r>
              <a:rPr lang="es-VE" dirty="0" err="1"/>
              <a:t>checkBox</a:t>
            </a:r>
            <a:r>
              <a:rPr lang="es-VE" dirty="0"/>
              <a:t>"/&gt;</a:t>
            </a:r>
          </a:p>
          <a:p>
            <a:r>
              <a:rPr lang="es-VE" dirty="0"/>
              <a:t>  &lt;</a:t>
            </a:r>
            <a:r>
              <a:rPr lang="es-VE" dirty="0" err="1"/>
              <a:t>Button</a:t>
            </a:r>
            <a:endParaRPr lang="es-VE" dirty="0"/>
          </a:p>
          <a:p>
            <a:r>
              <a:rPr lang="es-VE" dirty="0"/>
              <a:t>       </a:t>
            </a:r>
            <a:r>
              <a:rPr lang="es-VE" dirty="0" err="1"/>
              <a:t>android:layout_width</a:t>
            </a:r>
            <a:r>
              <a:rPr lang="es-VE" dirty="0"/>
              <a:t>="</a:t>
            </a:r>
            <a:r>
              <a:rPr lang="es-VE" dirty="0" err="1"/>
              <a:t>wrap_content</a:t>
            </a:r>
            <a:r>
              <a:rPr lang="es-VE" dirty="0"/>
              <a:t>"   </a:t>
            </a:r>
          </a:p>
          <a:p>
            <a:r>
              <a:rPr lang="es-VE" dirty="0"/>
              <a:t>       </a:t>
            </a:r>
            <a:r>
              <a:rPr lang="es-VE" dirty="0" err="1"/>
              <a:t>android:layout_height</a:t>
            </a:r>
            <a:r>
              <a:rPr lang="es-VE" dirty="0"/>
              <a:t>="</a:t>
            </a:r>
            <a:r>
              <a:rPr lang="es-VE" dirty="0" err="1"/>
              <a:t>wrap_content</a:t>
            </a:r>
            <a:r>
              <a:rPr lang="es-VE" dirty="0"/>
              <a:t>"  </a:t>
            </a:r>
          </a:p>
          <a:p>
            <a:r>
              <a:rPr lang="es-VE" dirty="0"/>
              <a:t>       </a:t>
            </a:r>
            <a:r>
              <a:rPr lang="es-VE" dirty="0" err="1"/>
              <a:t>android:text</a:t>
            </a:r>
            <a:r>
              <a:rPr lang="es-VE" dirty="0"/>
              <a:t>="Un botón"/&gt;</a:t>
            </a:r>
          </a:p>
        </p:txBody>
      </p:sp>
    </p:spTree>
    <p:extLst>
      <p:ext uri="{BB962C8B-B14F-4D97-AF65-F5344CB8AC3E}">
        <p14:creationId xmlns:p14="http://schemas.microsoft.com/office/powerpoint/2010/main" val="347073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b="1" i="1" dirty="0" err="1"/>
              <a:t>TableLayout</a:t>
            </a:r>
            <a:endParaRPr lang="es-VE" dirty="0"/>
          </a:p>
        </p:txBody>
      </p:sp>
      <p:sp>
        <p:nvSpPr>
          <p:cNvPr id="3" name="Marcador de contenido 2"/>
          <p:cNvSpPr>
            <a:spLocks noGrp="1"/>
          </p:cNvSpPr>
          <p:nvPr>
            <p:ph idx="1"/>
          </p:nvPr>
        </p:nvSpPr>
        <p:spPr>
          <a:xfrm>
            <a:off x="677334" y="1486219"/>
            <a:ext cx="8596668" cy="3880773"/>
          </a:xfrm>
        </p:spPr>
        <p:txBody>
          <a:bodyPr/>
          <a:lstStyle/>
          <a:p>
            <a:r>
              <a:rPr lang="es-VE" dirty="0"/>
              <a:t>D</a:t>
            </a:r>
            <a:r>
              <a:rPr lang="es-VE" dirty="0" smtClean="0"/>
              <a:t>istribuye </a:t>
            </a:r>
            <a:r>
              <a:rPr lang="es-VE" dirty="0"/>
              <a:t>los elementos de forma tabular. Se utiliza la etiqueta &lt;</a:t>
            </a:r>
            <a:r>
              <a:rPr lang="es-VE" dirty="0" err="1"/>
              <a:t>TableRow</a:t>
            </a:r>
            <a:r>
              <a:rPr lang="es-VE" dirty="0"/>
              <a:t>&gt; cada vez que queremos insertar una nueva línea.</a:t>
            </a:r>
            <a:endParaRPr lang="es-VE" dirty="0"/>
          </a:p>
        </p:txBody>
      </p:sp>
      <p:sp>
        <p:nvSpPr>
          <p:cNvPr id="4" name="Rectangle 1"/>
          <p:cNvSpPr>
            <a:spLocks noChangeArrowheads="1"/>
          </p:cNvSpPr>
          <p:nvPr/>
        </p:nvSpPr>
        <p:spPr bwMode="auto">
          <a:xfrm>
            <a:off x="0" y="0"/>
            <a:ext cx="12192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VE" sz="1000" b="0" i="0" u="none" strike="noStrike" cap="none" normalizeH="0" baseline="0" smtClean="0">
                <a:ln>
                  <a:noFill/>
                </a:ln>
                <a:solidFill>
                  <a:srgbClr val="333333"/>
                </a:solidFill>
                <a:effectLst/>
                <a:latin typeface="Menlo"/>
              </a:rPr>
              <a:t>&lt;LinearLayout xmlns:android="http://... android:layout_height="match_parent" android:layout_width="match_parent" android:orientation ="vertical"&gt; &lt;AnalogClock android:layout_width="wrap_content" android:layout_height="wrap_content"/&gt; &lt;CheckBox android:layout_width="wrap_content" android:layout_height="wrap_content" android:text="Un checkBox"/&gt; &lt;Button android:layout_width="wrap_content" android:layout_height="wrap_content" android:text="Un botón"/&gt;</a:t>
            </a:r>
            <a:r>
              <a:rPr kumimoji="0" lang="es-VE" altLang="es-VE" sz="1100" b="0" i="0" u="none" strike="noStrike" cap="none" normalizeH="0" baseline="0" smtClean="0">
                <a:ln>
                  <a:noFill/>
                </a:ln>
                <a:solidFill>
                  <a:schemeClr val="tx1"/>
                </a:solidFill>
                <a:effectLst/>
              </a:rPr>
              <a:t> </a:t>
            </a:r>
            <a:endParaRPr kumimoji="0" lang="es-VE" altLang="es-VE" sz="1800" b="0" i="0" u="none" strike="noStrike" cap="none" normalizeH="0" baseline="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1043940" y="2427088"/>
            <a:ext cx="2716530" cy="3848418"/>
          </a:xfrm>
          <a:prstGeom prst="rect">
            <a:avLst/>
          </a:prstGeom>
        </p:spPr>
      </p:pic>
      <p:sp>
        <p:nvSpPr>
          <p:cNvPr id="8" name="CuadroTexto 7"/>
          <p:cNvSpPr txBox="1"/>
          <p:nvPr/>
        </p:nvSpPr>
        <p:spPr>
          <a:xfrm>
            <a:off x="4777740" y="2056686"/>
            <a:ext cx="6069330" cy="4801314"/>
          </a:xfrm>
          <a:prstGeom prst="rect">
            <a:avLst/>
          </a:prstGeom>
          <a:noFill/>
        </p:spPr>
        <p:txBody>
          <a:bodyPr wrap="square" rtlCol="0">
            <a:spAutoFit/>
          </a:bodyPr>
          <a:lstStyle/>
          <a:p>
            <a:r>
              <a:rPr lang="es-VE" dirty="0" err="1"/>
              <a:t>TableLayout</a:t>
            </a:r>
            <a:r>
              <a:rPr lang="es-VE" dirty="0"/>
              <a:t> </a:t>
            </a:r>
            <a:r>
              <a:rPr lang="es-VE" dirty="0" err="1"/>
              <a:t>xmlns:android</a:t>
            </a:r>
            <a:r>
              <a:rPr lang="es-VE" dirty="0"/>
              <a:t>=”http://...</a:t>
            </a:r>
          </a:p>
          <a:p>
            <a:r>
              <a:rPr lang="es-VE" dirty="0"/>
              <a:t>        </a:t>
            </a:r>
            <a:r>
              <a:rPr lang="es-VE" dirty="0" err="1"/>
              <a:t>android:layout_height</a:t>
            </a:r>
            <a:r>
              <a:rPr lang="es-VE" dirty="0"/>
              <a:t>="</a:t>
            </a:r>
            <a:r>
              <a:rPr lang="es-VE" dirty="0" err="1"/>
              <a:t>match_parent</a:t>
            </a:r>
            <a:r>
              <a:rPr lang="es-VE" dirty="0"/>
              <a:t>"</a:t>
            </a:r>
          </a:p>
          <a:p>
            <a:r>
              <a:rPr lang="es-VE" dirty="0"/>
              <a:t>        </a:t>
            </a:r>
            <a:r>
              <a:rPr lang="es-VE" dirty="0" err="1"/>
              <a:t>android:layout_width</a:t>
            </a:r>
            <a:r>
              <a:rPr lang="es-VE" dirty="0"/>
              <a:t>="</a:t>
            </a:r>
            <a:r>
              <a:rPr lang="es-VE" dirty="0" err="1"/>
              <a:t>match_parent</a:t>
            </a:r>
            <a:r>
              <a:rPr lang="es-VE" dirty="0"/>
              <a:t>"&gt;</a:t>
            </a:r>
          </a:p>
          <a:p>
            <a:r>
              <a:rPr lang="es-VE" dirty="0"/>
              <a:t>  &lt;</a:t>
            </a:r>
            <a:r>
              <a:rPr lang="es-VE" dirty="0" err="1"/>
              <a:t>TableRow</a:t>
            </a:r>
            <a:r>
              <a:rPr lang="es-VE" dirty="0"/>
              <a:t>&gt;</a:t>
            </a:r>
          </a:p>
          <a:p>
            <a:r>
              <a:rPr lang="es-VE" dirty="0"/>
              <a:t>     &lt;</a:t>
            </a:r>
            <a:r>
              <a:rPr lang="es-VE" dirty="0" err="1"/>
              <a:t>AnalogClock</a:t>
            </a:r>
            <a:r>
              <a:rPr lang="es-VE" dirty="0"/>
              <a:t> </a:t>
            </a:r>
          </a:p>
          <a:p>
            <a:r>
              <a:rPr lang="es-VE" dirty="0"/>
              <a:t>        </a:t>
            </a:r>
            <a:r>
              <a:rPr lang="es-VE" dirty="0" err="1"/>
              <a:t>android:layout_width</a:t>
            </a:r>
            <a:r>
              <a:rPr lang="es-VE" dirty="0"/>
              <a:t>="</a:t>
            </a:r>
            <a:r>
              <a:rPr lang="es-VE" dirty="0" err="1"/>
              <a:t>wrap_content</a:t>
            </a:r>
            <a:r>
              <a:rPr lang="es-VE" dirty="0"/>
              <a:t>"    </a:t>
            </a:r>
          </a:p>
          <a:p>
            <a:r>
              <a:rPr lang="es-VE" dirty="0"/>
              <a:t>        </a:t>
            </a:r>
            <a:r>
              <a:rPr lang="es-VE" dirty="0" err="1"/>
              <a:t>android:layout_height</a:t>
            </a:r>
            <a:r>
              <a:rPr lang="es-VE" dirty="0"/>
              <a:t>="</a:t>
            </a:r>
            <a:r>
              <a:rPr lang="es-VE" dirty="0" err="1"/>
              <a:t>wrap_content</a:t>
            </a:r>
            <a:r>
              <a:rPr lang="es-VE" dirty="0"/>
              <a:t>"/&gt;</a:t>
            </a:r>
          </a:p>
          <a:p>
            <a:r>
              <a:rPr lang="es-VE" dirty="0"/>
              <a:t>     &lt;</a:t>
            </a:r>
            <a:r>
              <a:rPr lang="es-VE" dirty="0" err="1"/>
              <a:t>CheckBox</a:t>
            </a:r>
            <a:endParaRPr lang="es-VE" dirty="0"/>
          </a:p>
          <a:p>
            <a:r>
              <a:rPr lang="es-VE" dirty="0"/>
              <a:t>        </a:t>
            </a:r>
            <a:r>
              <a:rPr lang="es-VE" dirty="0" err="1"/>
              <a:t>android:layout_width</a:t>
            </a:r>
            <a:r>
              <a:rPr lang="es-VE" dirty="0"/>
              <a:t>="</a:t>
            </a:r>
            <a:r>
              <a:rPr lang="es-VE" dirty="0" err="1"/>
              <a:t>wrap_content</a:t>
            </a:r>
            <a:r>
              <a:rPr lang="es-VE" dirty="0"/>
              <a:t>"    </a:t>
            </a:r>
          </a:p>
          <a:p>
            <a:r>
              <a:rPr lang="es-VE" dirty="0"/>
              <a:t>        </a:t>
            </a:r>
            <a:r>
              <a:rPr lang="es-VE" dirty="0" err="1"/>
              <a:t>android:layout_height</a:t>
            </a:r>
            <a:r>
              <a:rPr lang="es-VE" dirty="0"/>
              <a:t>="</a:t>
            </a:r>
            <a:r>
              <a:rPr lang="es-VE" dirty="0" err="1"/>
              <a:t>wrap_content</a:t>
            </a:r>
            <a:r>
              <a:rPr lang="es-VE" dirty="0"/>
              <a:t>"  </a:t>
            </a:r>
          </a:p>
          <a:p>
            <a:r>
              <a:rPr lang="es-VE" dirty="0"/>
              <a:t>        </a:t>
            </a:r>
            <a:r>
              <a:rPr lang="es-VE" dirty="0" err="1"/>
              <a:t>android:text</a:t>
            </a:r>
            <a:r>
              <a:rPr lang="es-VE" dirty="0"/>
              <a:t>="Un </a:t>
            </a:r>
            <a:r>
              <a:rPr lang="es-VE" dirty="0" err="1"/>
              <a:t>checkBox</a:t>
            </a:r>
            <a:r>
              <a:rPr lang="es-VE" dirty="0"/>
              <a:t>"/&gt;</a:t>
            </a:r>
          </a:p>
          <a:p>
            <a:r>
              <a:rPr lang="es-VE" dirty="0"/>
              <a:t>  &lt;/</a:t>
            </a:r>
            <a:r>
              <a:rPr lang="es-VE" dirty="0" err="1"/>
              <a:t>TableRow</a:t>
            </a:r>
            <a:r>
              <a:rPr lang="es-VE" dirty="0"/>
              <a:t>&gt;</a:t>
            </a:r>
          </a:p>
          <a:p>
            <a:r>
              <a:rPr lang="es-VE" dirty="0"/>
              <a:t>  &lt;</a:t>
            </a:r>
            <a:r>
              <a:rPr lang="es-VE" dirty="0" err="1"/>
              <a:t>TableRow</a:t>
            </a:r>
            <a:r>
              <a:rPr lang="es-VE" dirty="0"/>
              <a:t>&gt;</a:t>
            </a:r>
          </a:p>
          <a:p>
            <a:r>
              <a:rPr lang="es-VE" dirty="0"/>
              <a:t>     &lt;</a:t>
            </a:r>
            <a:r>
              <a:rPr lang="es-VE" dirty="0" err="1"/>
              <a:t>Button</a:t>
            </a:r>
            <a:endParaRPr lang="es-VE" dirty="0"/>
          </a:p>
          <a:p>
            <a:r>
              <a:rPr lang="es-VE" dirty="0"/>
              <a:t>        </a:t>
            </a:r>
            <a:r>
              <a:rPr lang="es-VE" dirty="0" err="1"/>
              <a:t>android:layout_width</a:t>
            </a:r>
            <a:r>
              <a:rPr lang="es-VE" dirty="0"/>
              <a:t>="</a:t>
            </a:r>
            <a:r>
              <a:rPr lang="es-VE" dirty="0" err="1"/>
              <a:t>wrap_content</a:t>
            </a:r>
            <a:r>
              <a:rPr lang="es-VE" dirty="0"/>
              <a:t>"    </a:t>
            </a:r>
          </a:p>
          <a:p>
            <a:r>
              <a:rPr lang="es-VE" dirty="0"/>
              <a:t>        </a:t>
            </a:r>
            <a:r>
              <a:rPr lang="es-VE" dirty="0" err="1"/>
              <a:t>android:layout_height</a:t>
            </a:r>
            <a:r>
              <a:rPr lang="es-VE" dirty="0"/>
              <a:t>="</a:t>
            </a:r>
            <a:r>
              <a:rPr lang="es-VE" dirty="0" err="1"/>
              <a:t>wrap_content</a:t>
            </a:r>
            <a:r>
              <a:rPr lang="es-VE" dirty="0"/>
              <a:t>"   </a:t>
            </a:r>
          </a:p>
          <a:p>
            <a:r>
              <a:rPr lang="es-VE" dirty="0"/>
              <a:t>        </a:t>
            </a:r>
            <a:r>
              <a:rPr lang="es-VE" dirty="0" err="1"/>
              <a:t>android:text</a:t>
            </a:r>
            <a:r>
              <a:rPr lang="es-VE" dirty="0"/>
              <a:t>="Un botón"/&gt;</a:t>
            </a:r>
          </a:p>
        </p:txBody>
      </p:sp>
    </p:spTree>
    <p:extLst>
      <p:ext uri="{BB962C8B-B14F-4D97-AF65-F5344CB8AC3E}">
        <p14:creationId xmlns:p14="http://schemas.microsoft.com/office/powerpoint/2010/main" val="18626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354" y="883920"/>
            <a:ext cx="8596668" cy="1320800"/>
          </a:xfrm>
        </p:spPr>
        <p:txBody>
          <a:bodyPr/>
          <a:lstStyle/>
          <a:p>
            <a:r>
              <a:rPr lang="es-VE" b="1" i="1" dirty="0" err="1"/>
              <a:t>AbsoluteLayout</a:t>
            </a:r>
            <a:endParaRPr lang="es-VE" dirty="0"/>
          </a:p>
        </p:txBody>
      </p:sp>
      <p:sp>
        <p:nvSpPr>
          <p:cNvPr id="3" name="Marcador de contenido 2"/>
          <p:cNvSpPr>
            <a:spLocks noGrp="1"/>
          </p:cNvSpPr>
          <p:nvPr>
            <p:ph idx="1"/>
          </p:nvPr>
        </p:nvSpPr>
        <p:spPr>
          <a:xfrm>
            <a:off x="757344" y="2204720"/>
            <a:ext cx="8596668" cy="3880773"/>
          </a:xfrm>
        </p:spPr>
        <p:txBody>
          <a:bodyPr/>
          <a:lstStyle/>
          <a:p>
            <a:r>
              <a:rPr lang="es-VE" dirty="0"/>
              <a:t>P</a:t>
            </a:r>
            <a:r>
              <a:rPr lang="es-VE" dirty="0" smtClean="0"/>
              <a:t>ermite </a:t>
            </a:r>
            <a:r>
              <a:rPr lang="es-VE" dirty="0"/>
              <a:t>indicar las coordenadas (</a:t>
            </a:r>
            <a:r>
              <a:rPr lang="es-VE" dirty="0" err="1"/>
              <a:t>x,y</a:t>
            </a:r>
            <a:r>
              <a:rPr lang="es-VE" dirty="0"/>
              <a:t>) donde queremos que se visualice cada elemento. No es recomendable utilizar este tipo de </a:t>
            </a:r>
            <a:r>
              <a:rPr lang="es-VE" i="1" dirty="0" err="1"/>
              <a:t>Layout</a:t>
            </a:r>
            <a:r>
              <a:rPr lang="es-VE" dirty="0"/>
              <a:t>. La aplicación que estamos diseñando tiene que visualizarse correctamente en dispositivos con cualquier tamaño de pantalla. Para conseguir esto, no es una buena idea trabajar con coordenadas absolutas. De hecho, este tipo de </a:t>
            </a:r>
            <a:r>
              <a:rPr lang="es-VE" i="1" dirty="0" err="1"/>
              <a:t>Layout</a:t>
            </a:r>
            <a:r>
              <a:rPr lang="es-VE" dirty="0"/>
              <a:t> ha sido marcado como obsoleto.</a:t>
            </a:r>
            <a:endParaRPr lang="es-VE" dirty="0"/>
          </a:p>
        </p:txBody>
      </p:sp>
      <p:pic>
        <p:nvPicPr>
          <p:cNvPr id="7" name="Imagen 6"/>
          <p:cNvPicPr>
            <a:picLocks noChangeAspect="1"/>
          </p:cNvPicPr>
          <p:nvPr/>
        </p:nvPicPr>
        <p:blipFill>
          <a:blip r:embed="rId2"/>
          <a:stretch>
            <a:fillRect/>
          </a:stretch>
        </p:blipFill>
        <p:spPr>
          <a:xfrm>
            <a:off x="4007928" y="4223673"/>
            <a:ext cx="2095500" cy="2095500"/>
          </a:xfrm>
          <a:prstGeom prst="rect">
            <a:avLst/>
          </a:prstGeom>
        </p:spPr>
      </p:pic>
    </p:spTree>
    <p:extLst>
      <p:ext uri="{BB962C8B-B14F-4D97-AF65-F5344CB8AC3E}">
        <p14:creationId xmlns:p14="http://schemas.microsoft.com/office/powerpoint/2010/main" val="429360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20191" y="207016"/>
            <a:ext cx="5870957" cy="5712447"/>
          </a:xfrm>
          <a:prstGeom prst="rect">
            <a:avLst/>
          </a:prstGeom>
        </p:spPr>
      </p:pic>
      <p:pic>
        <p:nvPicPr>
          <p:cNvPr id="5" name="Imagen 4"/>
          <p:cNvPicPr>
            <a:picLocks noChangeAspect="1"/>
          </p:cNvPicPr>
          <p:nvPr/>
        </p:nvPicPr>
        <p:blipFill>
          <a:blip r:embed="rId3"/>
          <a:stretch>
            <a:fillRect/>
          </a:stretch>
        </p:blipFill>
        <p:spPr>
          <a:xfrm>
            <a:off x="7326861" y="1620665"/>
            <a:ext cx="2225502" cy="3509446"/>
          </a:xfrm>
          <a:prstGeom prst="rect">
            <a:avLst/>
          </a:prstGeom>
        </p:spPr>
      </p:pic>
    </p:spTree>
    <p:extLst>
      <p:ext uri="{BB962C8B-B14F-4D97-AF65-F5344CB8AC3E}">
        <p14:creationId xmlns:p14="http://schemas.microsoft.com/office/powerpoint/2010/main" val="2183627160"/>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88</TotalTime>
  <Words>580</Words>
  <Application>Microsoft Office PowerPoint</Application>
  <PresentationFormat>Panorámica</PresentationFormat>
  <Paragraphs>106</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Menlo</vt:lpstr>
      <vt:lpstr>Trebuchet MS</vt:lpstr>
      <vt:lpstr>Wingdings 3</vt:lpstr>
      <vt:lpstr>Faceta</vt:lpstr>
      <vt:lpstr>Entorno y ciclo de vida  </vt:lpstr>
      <vt:lpstr>Diseño</vt:lpstr>
      <vt:lpstr>Layout</vt:lpstr>
      <vt:lpstr>Tipos de Layout</vt:lpstr>
      <vt:lpstr>RelativeLayout</vt:lpstr>
      <vt:lpstr>LinearLayout</vt:lpstr>
      <vt:lpstr>TableLayout</vt:lpstr>
      <vt:lpstr>AbsoluteLayout</vt:lpstr>
      <vt:lpstr>Presentación de PowerPoint</vt:lpstr>
      <vt:lpstr>FrameLayout</vt:lpstr>
      <vt:lpstr>Presentación de PowerPoint</vt:lpstr>
      <vt:lpstr>HorizontalScrollView</vt:lpstr>
      <vt:lpstr> FragmentTabHost, TabLayout ó TabHost</vt:lpstr>
      <vt:lpstr>ListView</vt:lpstr>
      <vt:lpstr>GridView</vt:lpstr>
      <vt:lpstr>RecyclerView</vt:lpstr>
      <vt:lpstr>Ciclo de Vida de una Aplicación Android</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Entorno y ciclo de vida</dc:title>
  <dc:creator>Usuario de Windows</dc:creator>
  <cp:lastModifiedBy>Usuario de Windows</cp:lastModifiedBy>
  <cp:revision>7</cp:revision>
  <dcterms:created xsi:type="dcterms:W3CDTF">2018-01-13T10:45:41Z</dcterms:created>
  <dcterms:modified xsi:type="dcterms:W3CDTF">2018-01-13T12:14:26Z</dcterms:modified>
</cp:coreProperties>
</file>