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9"/>
  </p:notesMasterIdLst>
  <p:sldIdLst>
    <p:sldId id="256" r:id="rId2"/>
    <p:sldId id="283" r:id="rId3"/>
    <p:sldId id="260" r:id="rId4"/>
    <p:sldId id="422" r:id="rId5"/>
    <p:sldId id="265" r:id="rId6"/>
    <p:sldId id="423" r:id="rId7"/>
    <p:sldId id="424" r:id="rId8"/>
  </p:sldIdLst>
  <p:sldSz cx="12192000" cy="6858000"/>
  <p:notesSz cx="6858000" cy="9144000"/>
  <p:embeddedFontLst>
    <p:embeddedFont>
      <p:font typeface="Impact" panose="020B0806030902050204" pitchFamily="34" charset="0"/>
      <p:regular r:id="rId10"/>
    </p:embeddedFont>
    <p:embeddedFont>
      <p:font typeface="Trebuchet MS" panose="020B0603020202020204" pitchFamily="34" charset="0"/>
      <p:regular r:id="rId11"/>
      <p:bold r:id="rId12"/>
      <p:italic r:id="rId13"/>
      <p:boldItalic r:id="rId14"/>
    </p:embeddedFont>
    <p:embeddedFont>
      <p:font typeface="Wingdings 3" panose="05040102010807070707" pitchFamily="18" charset="2"/>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7" roundtripDataSignature="AMtx7mhrTw11pZgumZFE/jrXWOBqTLd87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1F6B73-016E-4EF7-82AD-10CAB8160629}">
  <a:tblStyle styleId="{791F6B73-016E-4EF7-82AD-10CAB816062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85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71" Type="http://schemas.openxmlformats.org/officeDocument/2006/relationships/tableStyles" Target="tableStyles.xml"/><Relationship Id="rId3" Type="http://schemas.openxmlformats.org/officeDocument/2006/relationships/slide" Target="slides/slide2.xml"/><Relationship Id="rId167"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3.fntdata"/><Relationship Id="rId170"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16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93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54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5071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956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701303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911702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65960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8741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34680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820707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21044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006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20658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67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34046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534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616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55933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855958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339700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
          <p:cNvSpPr txBox="1"/>
          <p:nvPr/>
        </p:nvSpPr>
        <p:spPr>
          <a:xfrm>
            <a:off x="1676400" y="2819400"/>
            <a:ext cx="8915400" cy="92333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6000" b="0" i="0" u="none" strike="noStrike" cap="none" dirty="0">
                <a:solidFill>
                  <a:srgbClr val="154A8D"/>
                </a:solidFill>
                <a:latin typeface="Arial"/>
                <a:ea typeface="Arial"/>
                <a:cs typeface="Arial"/>
                <a:sym typeface="Arial"/>
              </a:rPr>
              <a:t>Java Backend</a:t>
            </a:r>
            <a:endParaRPr sz="6000" b="0" i="0" u="none" strike="noStrike" cap="none" dirty="0">
              <a:solidFill>
                <a:srgbClr val="154A8D"/>
              </a:solidFill>
              <a:latin typeface="Arial"/>
              <a:ea typeface="Arial"/>
              <a:cs typeface="Arial"/>
              <a:sym typeface="Arial"/>
            </a:endParaRPr>
          </a:p>
        </p:txBody>
      </p:sp>
      <p:pic>
        <p:nvPicPr>
          <p:cNvPr id="66" name="Google Shape;66;p1"/>
          <p:cNvPicPr preferRelativeResize="0"/>
          <p:nvPr/>
        </p:nvPicPr>
        <p:blipFill rotWithShape="1">
          <a:blip r:embed="rId3">
            <a:alphaModFix/>
          </a:blip>
          <a:srcRect/>
          <a:stretch/>
        </p:blipFill>
        <p:spPr>
          <a:xfrm>
            <a:off x="5162022" y="914400"/>
            <a:ext cx="7445124" cy="502920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27" name="组合 36"/>
          <p:cNvGrpSpPr/>
          <p:nvPr/>
        </p:nvGrpSpPr>
        <p:grpSpPr>
          <a:xfrm>
            <a:off x="3144689" y="1483185"/>
            <a:ext cx="6428734" cy="675771"/>
            <a:chOff x="4555084" y="1092328"/>
            <a:chExt cx="4697323" cy="1150809"/>
          </a:xfrm>
        </p:grpSpPr>
        <p:pic>
          <p:nvPicPr>
            <p:cNvPr id="28" name="图片 37"/>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6467699" cy="1133653"/>
            <a:chOff x="4555084" y="2343654"/>
            <a:chExt cx="4697324" cy="1145415"/>
          </a:xfrm>
        </p:grpSpPr>
        <p:pic>
          <p:nvPicPr>
            <p:cNvPr id="33" name="图片 42"/>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7" name="组合 46"/>
          <p:cNvGrpSpPr/>
          <p:nvPr/>
        </p:nvGrpSpPr>
        <p:grpSpPr>
          <a:xfrm>
            <a:off x="3079994" y="4253600"/>
            <a:ext cx="6521206" cy="814565"/>
            <a:chOff x="4555084" y="3594980"/>
            <a:chExt cx="4697325" cy="1150703"/>
          </a:xfrm>
        </p:grpSpPr>
        <p:pic>
          <p:nvPicPr>
            <p:cNvPr id="38" name="图片 47"/>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a:off x="4926460" y="4544376"/>
              <a:ext cx="3646270" cy="201307"/>
            </a:xfrm>
            <a:prstGeom prst="rect">
              <a:avLst/>
            </a:prstGeom>
          </p:spPr>
        </p:pic>
        <p:grpSp>
          <p:nvGrpSpPr>
            <p:cNvPr id="39" name="组合 48"/>
            <p:cNvGrpSpPr/>
            <p:nvPr/>
          </p:nvGrpSpPr>
          <p:grpSpPr>
            <a:xfrm>
              <a:off x="4555084" y="3594980"/>
              <a:ext cx="4697325" cy="974450"/>
              <a:chOff x="4555084" y="3594980"/>
              <a:chExt cx="4697325" cy="974450"/>
            </a:xfrm>
          </p:grpSpPr>
          <p:pic>
            <p:nvPicPr>
              <p:cNvPr id="40" name="图片 49"/>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rot="16200000">
                <a:off x="8600151" y="3917172"/>
                <a:ext cx="958122" cy="346394"/>
              </a:xfrm>
              <a:prstGeom prst="rect">
                <a:avLst/>
              </a:prstGeom>
            </p:spPr>
          </p:pic>
          <p:sp>
            <p:nvSpPr>
              <p:cNvPr id="41" name="圆角矩形 50"/>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196098" y="5068166"/>
            <a:ext cx="6504672" cy="675771"/>
            <a:chOff x="4555085" y="4807551"/>
            <a:chExt cx="4697322" cy="974450"/>
          </a:xfrm>
        </p:grpSpPr>
        <p:pic>
          <p:nvPicPr>
            <p:cNvPr id="43" name="图片 52"/>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44" name="组合 53"/>
            <p:cNvGrpSpPr/>
            <p:nvPr/>
          </p:nvGrpSpPr>
          <p:grpSpPr>
            <a:xfrm>
              <a:off x="4555085" y="4807551"/>
              <a:ext cx="4697322" cy="974450"/>
              <a:chOff x="4555085" y="4807551"/>
              <a:chExt cx="4697322" cy="974450"/>
            </a:xfrm>
          </p:grpSpPr>
          <p:pic>
            <p:nvPicPr>
              <p:cNvPr id="45" name="图片 54"/>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46"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grpSp>
      </p:grpSp>
      <p:grpSp>
        <p:nvGrpSpPr>
          <p:cNvPr id="47" name="组合 56"/>
          <p:cNvGrpSpPr/>
          <p:nvPr/>
        </p:nvGrpSpPr>
        <p:grpSpPr>
          <a:xfrm>
            <a:off x="2613536" y="1440455"/>
            <a:ext cx="778013" cy="4308016"/>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44687" y="1557327"/>
            <a:ext cx="6314075" cy="523220"/>
          </a:xfrm>
          <a:prstGeom prst="rect">
            <a:avLst/>
          </a:prstGeom>
          <a:noFill/>
        </p:spPr>
        <p:txBody>
          <a:bodyPr wrap="square" rtlCol="0">
            <a:spAutoFit/>
          </a:bodyPr>
          <a:lstStyle/>
          <a:p>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Maven</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7" name="矩形 96"/>
          <p:cNvSpPr/>
          <p:nvPr/>
        </p:nvSpPr>
        <p:spPr>
          <a:xfrm>
            <a:off x="3139717" y="3119540"/>
            <a:ext cx="6232424" cy="523220"/>
          </a:xfrm>
          <a:prstGeom prst="rect">
            <a:avLst/>
          </a:prstGeom>
        </p:spPr>
        <p:txBody>
          <a:bodyPr wrap="square">
            <a:spAutoFit/>
          </a:bodyPr>
          <a:lstStyle/>
          <a:p>
            <a:pPr lvl="0"/>
            <a:r>
              <a:rPr lang="en-US" sz="2800" b="1" dirty="0">
                <a:solidFill>
                  <a:srgbClr val="01ACBE"/>
                </a:solidFill>
                <a:latin typeface="Times New Roman"/>
                <a:ea typeface="Times New Roman"/>
                <a:cs typeface="Times New Roman"/>
                <a:sym typeface="Times New Roman"/>
              </a:rPr>
              <a:t>Generics Type + Wildcard</a:t>
            </a:r>
          </a:p>
        </p:txBody>
      </p:sp>
      <p:sp>
        <p:nvSpPr>
          <p:cNvPr id="58" name="矩形 97"/>
          <p:cNvSpPr/>
          <p:nvPr/>
        </p:nvSpPr>
        <p:spPr>
          <a:xfrm>
            <a:off x="3199691" y="4329092"/>
            <a:ext cx="5686815" cy="523220"/>
          </a:xfrm>
          <a:prstGeom prst="rect">
            <a:avLst/>
          </a:prstGeom>
        </p:spPr>
        <p:txBody>
          <a:bodyPr wrap="square">
            <a:spAutoFit/>
          </a:bodyPr>
          <a:lstStyle/>
          <a:p>
            <a:r>
              <a:rPr lang="en-US" sz="2800" b="1" dirty="0">
                <a:solidFill>
                  <a:srgbClr val="E87071"/>
                </a:solidFill>
                <a:latin typeface="Times New Roman"/>
                <a:ea typeface="Times New Roman"/>
                <a:cs typeface="Times New Roman"/>
                <a:sym typeface="Times New Roman"/>
              </a:rPr>
              <a:t>Databases</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9" name="矩形 98"/>
          <p:cNvSpPr/>
          <p:nvPr/>
        </p:nvSpPr>
        <p:spPr>
          <a:xfrm>
            <a:off x="3140512" y="5144546"/>
            <a:ext cx="6028879" cy="523220"/>
          </a:xfrm>
          <a:prstGeom prst="rect">
            <a:avLst/>
          </a:prstGeom>
        </p:spPr>
        <p:txBody>
          <a:bodyPr wrap="square">
            <a:spAutoFit/>
          </a:bodyPr>
          <a:lstStyle/>
          <a:p>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More about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MultiThreading</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60" name="组合 29"/>
          <p:cNvGrpSpPr/>
          <p:nvPr/>
        </p:nvGrpSpPr>
        <p:grpSpPr>
          <a:xfrm>
            <a:off x="1968486" y="5068166"/>
            <a:ext cx="760682" cy="723034"/>
            <a:chOff x="2957626" y="3769915"/>
            <a:chExt cx="1113652" cy="964046"/>
          </a:xfrm>
        </p:grpSpPr>
        <p:grpSp>
          <p:nvGrpSpPr>
            <p:cNvPr id="61" name="组合 30"/>
            <p:cNvGrpSpPr/>
            <p:nvPr/>
          </p:nvGrpSpPr>
          <p:grpSpPr>
            <a:xfrm>
              <a:off x="2957626" y="3769915"/>
              <a:ext cx="1113652" cy="964046"/>
              <a:chOff x="2587963" y="111843"/>
              <a:chExt cx="1113652" cy="964046"/>
            </a:xfrm>
          </p:grpSpPr>
          <p:sp>
            <p:nvSpPr>
              <p:cNvPr id="63" name="圆角矩形 34"/>
              <p:cNvSpPr/>
              <p:nvPr/>
            </p:nvSpPr>
            <p:spPr>
              <a:xfrm>
                <a:off x="2587963" y="11776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4" name="圆角矩形 35"/>
              <p:cNvSpPr/>
              <p:nvPr/>
            </p:nvSpPr>
            <p:spPr>
              <a:xfrm>
                <a:off x="2638400" y="111843"/>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62" name="文本框 32"/>
            <p:cNvSpPr txBox="1"/>
            <p:nvPr/>
          </p:nvSpPr>
          <p:spPr>
            <a:xfrm>
              <a:off x="3008886" y="3882010"/>
              <a:ext cx="1030513" cy="697627"/>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05</a:t>
              </a:r>
            </a:p>
          </p:txBody>
        </p:sp>
      </p:grpSp>
      <p:sp>
        <p:nvSpPr>
          <p:cNvPr id="65" name="圆角矩形 34">
            <a:extLst>
              <a:ext uri="{FF2B5EF4-FFF2-40B4-BE49-F238E27FC236}">
                <a16:creationId xmlns:a16="http://schemas.microsoft.com/office/drawing/2014/main"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grpSp>
        <p:nvGrpSpPr>
          <p:cNvPr id="66" name="组合 51">
            <a:extLst>
              <a:ext uri="{FF2B5EF4-FFF2-40B4-BE49-F238E27FC236}">
                <a16:creationId xmlns:a16="http://schemas.microsoft.com/office/drawing/2014/main" id="{8541760D-945C-4378-82F6-7A5400A5AB52}"/>
              </a:ext>
            </a:extLst>
          </p:cNvPr>
          <p:cNvGrpSpPr/>
          <p:nvPr/>
        </p:nvGrpSpPr>
        <p:grpSpPr>
          <a:xfrm>
            <a:off x="3156058" y="2291078"/>
            <a:ext cx="6007156" cy="718522"/>
            <a:chOff x="4555084" y="4807549"/>
            <a:chExt cx="4361682" cy="974162"/>
          </a:xfrm>
        </p:grpSpPr>
        <p:pic>
          <p:nvPicPr>
            <p:cNvPr id="67"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More JSON + XML</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ppt_x</p:attrName>
                                        </p:attrNameLst>
                                      </p:cBhvr>
                                      <p:tavLst>
                                        <p:tav tm="0">
                                          <p:val>
                                            <p:strVal val="#ppt_x-#ppt_w*1.125000"/>
                                          </p:val>
                                        </p:tav>
                                        <p:tav tm="100000">
                                          <p:val>
                                            <p:strVal val="#ppt_x"/>
                                          </p:val>
                                        </p:tav>
                                      </p:tavLst>
                                    </p:anim>
                                    <p:animEffect transition="in" filter="wipe(right)">
                                      <p:cBhvr>
                                        <p:cTn id="48" dur="500"/>
                                        <p:tgtEl>
                                          <p:spTgt spid="37"/>
                                        </p:tgtEl>
                                      </p:cBhvr>
                                    </p:animEffect>
                                  </p:childTnLst>
                                </p:cTn>
                              </p:par>
                              <p:par>
                                <p:cTn id="49" presetID="12" presetClass="entr" presetSubtype="8"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p:tgtEl>
                                          <p:spTgt spid="42"/>
                                        </p:tgtEl>
                                        <p:attrNameLst>
                                          <p:attrName>ppt_x</p:attrName>
                                        </p:attrNameLst>
                                      </p:cBhvr>
                                      <p:tavLst>
                                        <p:tav tm="0">
                                          <p:val>
                                            <p:strVal val="#ppt_x-#ppt_w*1.125000"/>
                                          </p:val>
                                        </p:tav>
                                        <p:tav tm="100000">
                                          <p:val>
                                            <p:strVal val="#ppt_x"/>
                                          </p:val>
                                        </p:tav>
                                      </p:tavLst>
                                    </p:anim>
                                    <p:animEffect transition="in" filter="wipe(right)">
                                      <p:cBhvr>
                                        <p:cTn id="52" dur="500"/>
                                        <p:tgtEl>
                                          <p:spTgt spid="42"/>
                                        </p:tgtEl>
                                      </p:cBhvr>
                                    </p:animEffect>
                                  </p:childTnLst>
                                </p:cTn>
                              </p:par>
                            </p:childTnLst>
                          </p:cTn>
                        </p:par>
                        <p:par>
                          <p:cTn id="53" fill="hold">
                            <p:stCondLst>
                              <p:cond delay="2700"/>
                            </p:stCondLst>
                            <p:childTnLst>
                              <p:par>
                                <p:cTn id="54" presetID="12" presetClass="entr" presetSubtype="2" fill="hold" nodeType="afterEffect">
                                  <p:stCondLst>
                                    <p:cond delay="0"/>
                                  </p:stCondLst>
                                  <p:childTnLst>
                                    <p:set>
                                      <p:cBhvr>
                                        <p:cTn id="55" dur="1" fill="hold">
                                          <p:stCondLst>
                                            <p:cond delay="0"/>
                                          </p:stCondLst>
                                        </p:cTn>
                                        <p:tgtEl>
                                          <p:spTgt spid="60"/>
                                        </p:tgtEl>
                                        <p:attrNameLst>
                                          <p:attrName>style.visibility</p:attrName>
                                        </p:attrNameLst>
                                      </p:cBhvr>
                                      <p:to>
                                        <p:strVal val="visible"/>
                                      </p:to>
                                    </p:set>
                                    <p:anim calcmode="lin" valueType="num">
                                      <p:cBhvr additive="base">
                                        <p:cTn id="56" dur="500"/>
                                        <p:tgtEl>
                                          <p:spTgt spid="60"/>
                                        </p:tgtEl>
                                        <p:attrNameLst>
                                          <p:attrName>ppt_x</p:attrName>
                                        </p:attrNameLst>
                                      </p:cBhvr>
                                      <p:tavLst>
                                        <p:tav tm="0">
                                          <p:val>
                                            <p:strVal val="#ppt_x+#ppt_w*1.125000"/>
                                          </p:val>
                                        </p:tav>
                                        <p:tav tm="100000">
                                          <p:val>
                                            <p:strVal val="#ppt_x"/>
                                          </p:val>
                                        </p:tav>
                                      </p:tavLst>
                                    </p:anim>
                                    <p:animEffect transition="in" filter="wipe(left)">
                                      <p:cBhvr>
                                        <p:cTn id="5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90" name="Google Shape;190;p5"/>
          <p:cNvGrpSpPr/>
          <p:nvPr/>
        </p:nvGrpSpPr>
        <p:grpSpPr>
          <a:xfrm>
            <a:off x="1670730" y="1263299"/>
            <a:ext cx="8616270" cy="1007332"/>
            <a:chOff x="3129129" y="1121776"/>
            <a:chExt cx="5933741" cy="1171624"/>
          </a:xfrm>
        </p:grpSpPr>
        <p:sp>
          <p:nvSpPr>
            <p:cNvPr id="191" name="Google Shape;191;p5"/>
            <p:cNvSpPr/>
            <p:nvPr/>
          </p:nvSpPr>
          <p:spPr>
            <a:xfrm>
              <a:off x="3129129" y="1121776"/>
              <a:ext cx="5933741" cy="1171624"/>
            </a:xfrm>
            <a:prstGeom prst="roundRect">
              <a:avLst>
                <a:gd name="adj" fmla="val 50000"/>
              </a:avLst>
            </a:prstGeom>
            <a:solidFill>
              <a:srgbClr val="D8D8D8">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rgbClr val="FFAA2D"/>
                </a:solidFill>
                <a:latin typeface="Arial"/>
                <a:ea typeface="Arial"/>
                <a:cs typeface="Arial"/>
                <a:sym typeface="Arial"/>
              </a:endParaRPr>
            </a:p>
          </p:txBody>
        </p:sp>
        <p:sp>
          <p:nvSpPr>
            <p:cNvPr id="192" name="Google Shape;192;p5"/>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rgbClr val="FFAA2D"/>
                </a:solidFill>
                <a:latin typeface="Arial"/>
                <a:ea typeface="Arial"/>
                <a:cs typeface="Arial"/>
                <a:sym typeface="Arial"/>
              </a:endParaRPr>
            </a:p>
          </p:txBody>
        </p:sp>
      </p:grpSp>
      <p:grpSp>
        <p:nvGrpSpPr>
          <p:cNvPr id="193" name="Google Shape;193;p5"/>
          <p:cNvGrpSpPr/>
          <p:nvPr/>
        </p:nvGrpSpPr>
        <p:grpSpPr>
          <a:xfrm>
            <a:off x="1782659" y="1240148"/>
            <a:ext cx="1674310" cy="1522886"/>
            <a:chOff x="3020983" y="881796"/>
            <a:chExt cx="2097410" cy="2097410"/>
          </a:xfrm>
        </p:grpSpPr>
        <p:grpSp>
          <p:nvGrpSpPr>
            <p:cNvPr id="194" name="Google Shape;194;p5"/>
            <p:cNvGrpSpPr/>
            <p:nvPr/>
          </p:nvGrpSpPr>
          <p:grpSpPr>
            <a:xfrm>
              <a:off x="3020983" y="881796"/>
              <a:ext cx="2097410" cy="2097410"/>
              <a:chOff x="3099689" y="1098878"/>
              <a:chExt cx="1995612" cy="1995615"/>
            </a:xfrm>
          </p:grpSpPr>
          <p:grpSp>
            <p:nvGrpSpPr>
              <p:cNvPr id="195" name="Google Shape;195;p5"/>
              <p:cNvGrpSpPr/>
              <p:nvPr/>
            </p:nvGrpSpPr>
            <p:grpSpPr>
              <a:xfrm>
                <a:off x="3099689" y="1098878"/>
                <a:ext cx="1995612" cy="1995615"/>
                <a:chOff x="6804316" y="2574806"/>
                <a:chExt cx="3585705" cy="3585705"/>
              </a:xfrm>
            </p:grpSpPr>
            <p:sp>
              <p:nvSpPr>
                <p:cNvPr id="196" name="Google Shape;196;p5"/>
                <p:cNvSpPr/>
                <p:nvPr/>
              </p:nvSpPr>
              <p:spPr>
                <a:xfrm rot="-2700000">
                  <a:off x="7501948" y="2927402"/>
                  <a:ext cx="2190440" cy="2880512"/>
                </a:xfrm>
                <a:custGeom>
                  <a:avLst/>
                  <a:gdLst/>
                  <a:ahLst/>
                  <a:cxnLst/>
                  <a:rect l="l" t="t" r="r" b="b"/>
                  <a:pathLst>
                    <a:path w="1696474" h="2070736" extrusionOk="0">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lt1"/>
                    </a:solidFill>
                    <a:latin typeface="Arial"/>
                    <a:ea typeface="Arial"/>
                    <a:cs typeface="Arial"/>
                    <a:sym typeface="Arial"/>
                  </a:endParaRPr>
                </a:p>
              </p:txBody>
            </p:sp>
            <p:sp>
              <p:nvSpPr>
                <p:cNvPr id="197" name="Google Shape;197;p5"/>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dist="88900" dir="2700000" algn="tl" rotWithShape="0">
                    <a:srgbClr val="494949">
                      <a:alpha val="29803"/>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lt1"/>
                    </a:solidFill>
                    <a:latin typeface="Arial"/>
                    <a:ea typeface="Arial"/>
                    <a:cs typeface="Arial"/>
                    <a:sym typeface="Arial"/>
                  </a:endParaRPr>
                </a:p>
              </p:txBody>
            </p:sp>
            <p:sp>
              <p:nvSpPr>
                <p:cNvPr id="198" name="Google Shape;198;p5"/>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lt1"/>
                    </a:solidFill>
                    <a:latin typeface="Arial"/>
                    <a:ea typeface="Arial"/>
                    <a:cs typeface="Arial"/>
                    <a:sym typeface="Arial"/>
                  </a:endParaRPr>
                </a:p>
              </p:txBody>
            </p:sp>
          </p:grpSp>
          <p:sp>
            <p:nvSpPr>
              <p:cNvPr id="199" name="Google Shape;199;p5"/>
              <p:cNvSpPr/>
              <p:nvPr/>
            </p:nvSpPr>
            <p:spPr>
              <a:xfrm>
                <a:off x="3222820" y="1148080"/>
                <a:ext cx="1284820" cy="1284821"/>
              </a:xfrm>
              <a:prstGeom prst="ellipse">
                <a:avLst/>
              </a:prstGeom>
              <a:solidFill>
                <a:schemeClr val="lt1">
                  <a:alpha val="13725"/>
                </a:schemeClr>
              </a:solidFill>
              <a:ln w="15875" cap="flat" cmpd="sng">
                <a:solidFill>
                  <a:schemeClr val="lt1"/>
                </a:solidFill>
                <a:prstDash val="solid"/>
                <a:miter lim="800000"/>
                <a:headEnd type="none" w="sm" len="sm"/>
                <a:tailEnd type="none" w="sm" len="sm"/>
              </a:ln>
              <a:effectLst>
                <a:outerShdw blurRad="215900" dist="88900" dir="2700000" algn="tl" rotWithShape="0">
                  <a:srgbClr val="000000">
                    <a:alpha val="1098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lt1"/>
                  </a:solidFill>
                  <a:latin typeface="Arial"/>
                  <a:ea typeface="Arial"/>
                  <a:cs typeface="Arial"/>
                  <a:sym typeface="Arial"/>
                </a:endParaRPr>
              </a:p>
            </p:txBody>
          </p:sp>
        </p:grpSp>
        <p:sp>
          <p:nvSpPr>
            <p:cNvPr id="200" name="Google Shape;200;p5"/>
            <p:cNvSpPr txBox="1"/>
            <p:nvPr/>
          </p:nvSpPr>
          <p:spPr>
            <a:xfrm>
              <a:off x="3514455" y="1292811"/>
              <a:ext cx="774240" cy="720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201" name="Google Shape;201;p5"/>
          <p:cNvSpPr txBox="1"/>
          <p:nvPr/>
        </p:nvSpPr>
        <p:spPr>
          <a:xfrm>
            <a:off x="2980807" y="1521544"/>
            <a:ext cx="69058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Maven</a:t>
            </a:r>
            <a:endParaRPr sz="2800" b="1" dirty="0">
              <a:solidFill>
                <a:schemeClr val="dk1"/>
              </a:solidFill>
              <a:latin typeface="Times New Roman"/>
              <a:ea typeface="Times New Roman"/>
              <a:cs typeface="Times New Roman"/>
              <a:sym typeface="Times New Roman"/>
            </a:endParaRPr>
          </a:p>
        </p:txBody>
      </p:sp>
      <p:sp>
        <p:nvSpPr>
          <p:cNvPr id="202" name="Google Shape;202;p5"/>
          <p:cNvSpPr/>
          <p:nvPr/>
        </p:nvSpPr>
        <p:spPr>
          <a:xfrm>
            <a:off x="1670730" y="2505849"/>
            <a:ext cx="8616269" cy="3437751"/>
          </a:xfrm>
          <a:prstGeom prst="rect">
            <a:avLst/>
          </a:prstGeom>
          <a:solidFill>
            <a:schemeClr val="lt1"/>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lvl="0"/>
            <a:r>
              <a:rPr lang="vi-VN" sz="2800" dirty="0">
                <a:solidFill>
                  <a:srgbClr val="222222"/>
                </a:solidFill>
                <a:latin typeface="Times New Roman" panose="02020603050405020304" pitchFamily="18" charset="0"/>
                <a:cs typeface="Times New Roman" panose="02020603050405020304" pitchFamily="18" charset="0"/>
              </a:rPr>
              <a:t>Maven là một công cụ quản lý dự án và xây dựng phần mềm phổ biến, chủ yếu được sử dụng trong các dự án Java. Nó giúp quản lý các phụ thuộc (dependencies), biên dịch, kiểm thử, và đóng gói ứng dụng. Maven tuân theo mô hình POM (Project Object Model), nơi cấu hình dự án được quản lý thông qua một tệp XML gọi là pom.xml.</a:t>
            </a:r>
            <a:endParaRPr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additive="base">
                                        <p:cTn id="7" dur="500"/>
                                        <p:tgtEl>
                                          <p:spTgt spid="19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90"/>
                                        </p:tgtEl>
                                        <p:attrNameLst>
                                          <p:attrName>style.visibility</p:attrName>
                                        </p:attrNameLst>
                                      </p:cBhvr>
                                      <p:to>
                                        <p:strVal val="visible"/>
                                      </p:to>
                                    </p:set>
                                    <p:anim calcmode="lin" valueType="num">
                                      <p:cBhvr additive="base">
                                        <p:cTn id="10" dur="500"/>
                                        <p:tgtEl>
                                          <p:spTgt spid="1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90" name="Google Shape;190;p5"/>
          <p:cNvGrpSpPr/>
          <p:nvPr/>
        </p:nvGrpSpPr>
        <p:grpSpPr>
          <a:xfrm>
            <a:off x="1670730" y="1263299"/>
            <a:ext cx="8616270" cy="1007332"/>
            <a:chOff x="3129129" y="1121776"/>
            <a:chExt cx="5933741" cy="1171624"/>
          </a:xfrm>
        </p:grpSpPr>
        <p:sp>
          <p:nvSpPr>
            <p:cNvPr id="191" name="Google Shape;191;p5"/>
            <p:cNvSpPr/>
            <p:nvPr/>
          </p:nvSpPr>
          <p:spPr>
            <a:xfrm>
              <a:off x="3129129" y="1121776"/>
              <a:ext cx="5933741" cy="1171624"/>
            </a:xfrm>
            <a:prstGeom prst="roundRect">
              <a:avLst>
                <a:gd name="adj" fmla="val 50000"/>
              </a:avLst>
            </a:prstGeom>
            <a:solidFill>
              <a:srgbClr val="D8D8D8">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rgbClr val="FFAA2D"/>
                </a:solidFill>
                <a:latin typeface="Arial"/>
                <a:ea typeface="Arial"/>
                <a:cs typeface="Arial"/>
                <a:sym typeface="Arial"/>
              </a:endParaRPr>
            </a:p>
          </p:txBody>
        </p:sp>
        <p:sp>
          <p:nvSpPr>
            <p:cNvPr id="192" name="Google Shape;192;p5"/>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rgbClr val="FFAA2D"/>
                </a:solidFill>
                <a:latin typeface="Arial"/>
                <a:ea typeface="Arial"/>
                <a:cs typeface="Arial"/>
                <a:sym typeface="Arial"/>
              </a:endParaRPr>
            </a:p>
          </p:txBody>
        </p:sp>
      </p:grpSp>
      <p:grpSp>
        <p:nvGrpSpPr>
          <p:cNvPr id="193" name="Google Shape;193;p5"/>
          <p:cNvGrpSpPr/>
          <p:nvPr/>
        </p:nvGrpSpPr>
        <p:grpSpPr>
          <a:xfrm>
            <a:off x="1782659" y="1240148"/>
            <a:ext cx="1674310" cy="1522886"/>
            <a:chOff x="3020983" y="881796"/>
            <a:chExt cx="2097410" cy="2097410"/>
          </a:xfrm>
        </p:grpSpPr>
        <p:grpSp>
          <p:nvGrpSpPr>
            <p:cNvPr id="194" name="Google Shape;194;p5"/>
            <p:cNvGrpSpPr/>
            <p:nvPr/>
          </p:nvGrpSpPr>
          <p:grpSpPr>
            <a:xfrm>
              <a:off x="3020983" y="881796"/>
              <a:ext cx="2097410" cy="2097410"/>
              <a:chOff x="3099689" y="1098878"/>
              <a:chExt cx="1995612" cy="1995615"/>
            </a:xfrm>
          </p:grpSpPr>
          <p:grpSp>
            <p:nvGrpSpPr>
              <p:cNvPr id="195" name="Google Shape;195;p5"/>
              <p:cNvGrpSpPr/>
              <p:nvPr/>
            </p:nvGrpSpPr>
            <p:grpSpPr>
              <a:xfrm>
                <a:off x="3099689" y="1098878"/>
                <a:ext cx="1995612" cy="1995615"/>
                <a:chOff x="6804316" y="2574806"/>
                <a:chExt cx="3585705" cy="3585705"/>
              </a:xfrm>
            </p:grpSpPr>
            <p:sp>
              <p:nvSpPr>
                <p:cNvPr id="196" name="Google Shape;196;p5"/>
                <p:cNvSpPr/>
                <p:nvPr/>
              </p:nvSpPr>
              <p:spPr>
                <a:xfrm rot="-2700000">
                  <a:off x="7501948" y="2927402"/>
                  <a:ext cx="2190440" cy="2880512"/>
                </a:xfrm>
                <a:custGeom>
                  <a:avLst/>
                  <a:gdLst/>
                  <a:ahLst/>
                  <a:cxnLst/>
                  <a:rect l="l" t="t" r="r" b="b"/>
                  <a:pathLst>
                    <a:path w="1696474" h="2070736" extrusionOk="0">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lt1"/>
                    </a:solidFill>
                    <a:latin typeface="Arial"/>
                    <a:ea typeface="Arial"/>
                    <a:cs typeface="Arial"/>
                    <a:sym typeface="Arial"/>
                  </a:endParaRPr>
                </a:p>
              </p:txBody>
            </p:sp>
            <p:sp>
              <p:nvSpPr>
                <p:cNvPr id="197" name="Google Shape;197;p5"/>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dist="88900" dir="2700000" algn="tl" rotWithShape="0">
                    <a:srgbClr val="494949">
                      <a:alpha val="29803"/>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lt1"/>
                    </a:solidFill>
                    <a:latin typeface="Arial"/>
                    <a:ea typeface="Arial"/>
                    <a:cs typeface="Arial"/>
                    <a:sym typeface="Arial"/>
                  </a:endParaRPr>
                </a:p>
              </p:txBody>
            </p:sp>
            <p:sp>
              <p:nvSpPr>
                <p:cNvPr id="198" name="Google Shape;198;p5"/>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lt1"/>
                    </a:solidFill>
                    <a:latin typeface="Arial"/>
                    <a:ea typeface="Arial"/>
                    <a:cs typeface="Arial"/>
                    <a:sym typeface="Arial"/>
                  </a:endParaRPr>
                </a:p>
              </p:txBody>
            </p:sp>
          </p:grpSp>
          <p:sp>
            <p:nvSpPr>
              <p:cNvPr id="199" name="Google Shape;199;p5"/>
              <p:cNvSpPr/>
              <p:nvPr/>
            </p:nvSpPr>
            <p:spPr>
              <a:xfrm>
                <a:off x="3222820" y="1148080"/>
                <a:ext cx="1284820" cy="1284821"/>
              </a:xfrm>
              <a:prstGeom prst="ellipse">
                <a:avLst/>
              </a:prstGeom>
              <a:solidFill>
                <a:schemeClr val="lt1">
                  <a:alpha val="13725"/>
                </a:schemeClr>
              </a:solidFill>
              <a:ln w="15875" cap="flat" cmpd="sng">
                <a:solidFill>
                  <a:schemeClr val="lt1"/>
                </a:solidFill>
                <a:prstDash val="solid"/>
                <a:miter lim="800000"/>
                <a:headEnd type="none" w="sm" len="sm"/>
                <a:tailEnd type="none" w="sm" len="sm"/>
              </a:ln>
              <a:effectLst>
                <a:outerShdw blurRad="215900" dist="88900" dir="2700000" algn="tl" rotWithShape="0">
                  <a:srgbClr val="000000">
                    <a:alpha val="1098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lt1"/>
                  </a:solidFill>
                  <a:latin typeface="Arial"/>
                  <a:ea typeface="Arial"/>
                  <a:cs typeface="Arial"/>
                  <a:sym typeface="Arial"/>
                </a:endParaRPr>
              </a:p>
            </p:txBody>
          </p:sp>
        </p:grpSp>
        <p:sp>
          <p:nvSpPr>
            <p:cNvPr id="200" name="Google Shape;200;p5"/>
            <p:cNvSpPr txBox="1"/>
            <p:nvPr/>
          </p:nvSpPr>
          <p:spPr>
            <a:xfrm>
              <a:off x="3514455" y="1292811"/>
              <a:ext cx="774240" cy="720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201" name="Google Shape;201;p5"/>
          <p:cNvSpPr txBox="1"/>
          <p:nvPr/>
        </p:nvSpPr>
        <p:spPr>
          <a:xfrm>
            <a:off x="2980807" y="1521544"/>
            <a:ext cx="69058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Maven</a:t>
            </a:r>
            <a:endParaRPr sz="2800" b="1" dirty="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2766881" y="2380328"/>
            <a:ext cx="6189097" cy="3942636"/>
          </a:xfrm>
          <a:prstGeom prst="rect">
            <a:avLst/>
          </a:prstGeom>
        </p:spPr>
      </p:pic>
    </p:spTree>
    <p:extLst>
      <p:ext uri="{BB962C8B-B14F-4D97-AF65-F5344CB8AC3E}">
        <p14:creationId xmlns:p14="http://schemas.microsoft.com/office/powerpoint/2010/main" val="144397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additive="base">
                                        <p:cTn id="7" dur="500"/>
                                        <p:tgtEl>
                                          <p:spTgt spid="19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90"/>
                                        </p:tgtEl>
                                        <p:attrNameLst>
                                          <p:attrName>style.visibility</p:attrName>
                                        </p:attrNameLst>
                                      </p:cBhvr>
                                      <p:to>
                                        <p:strVal val="visible"/>
                                      </p:to>
                                    </p:set>
                                    <p:anim calcmode="lin" valueType="num">
                                      <p:cBhvr additive="base">
                                        <p:cTn id="10" dur="500"/>
                                        <p:tgtEl>
                                          <p:spTgt spid="1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294" name="Google Shape;294;p10"/>
          <p:cNvGrpSpPr/>
          <p:nvPr/>
        </p:nvGrpSpPr>
        <p:grpSpPr>
          <a:xfrm>
            <a:off x="1090974" y="933238"/>
            <a:ext cx="8662626" cy="1007332"/>
            <a:chOff x="3129129" y="1121776"/>
            <a:chExt cx="5933741" cy="1171624"/>
          </a:xfrm>
        </p:grpSpPr>
        <p:sp>
          <p:nvSpPr>
            <p:cNvPr id="295" name="Google Shape;295;p10"/>
            <p:cNvSpPr/>
            <p:nvPr/>
          </p:nvSpPr>
          <p:spPr>
            <a:xfrm>
              <a:off x="3129129" y="1121776"/>
              <a:ext cx="5933741" cy="1171624"/>
            </a:xfrm>
            <a:prstGeom prst="roundRect">
              <a:avLst>
                <a:gd name="adj" fmla="val 50000"/>
              </a:avLst>
            </a:prstGeom>
            <a:solidFill>
              <a:srgbClr val="D8D8D8">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rgbClr val="FFAA2D"/>
                </a:solidFill>
                <a:latin typeface="Arial"/>
                <a:ea typeface="Arial"/>
                <a:cs typeface="Arial"/>
                <a:sym typeface="Arial"/>
              </a:endParaRPr>
            </a:p>
          </p:txBody>
        </p:sp>
        <p:sp>
          <p:nvSpPr>
            <p:cNvPr id="296" name="Google Shape;296;p10"/>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rgbClr val="FFAA2D"/>
                </a:solidFill>
                <a:latin typeface="Arial"/>
                <a:ea typeface="Arial"/>
                <a:cs typeface="Arial"/>
                <a:sym typeface="Arial"/>
              </a:endParaRPr>
            </a:p>
          </p:txBody>
        </p:sp>
      </p:grpSp>
      <p:grpSp>
        <p:nvGrpSpPr>
          <p:cNvPr id="297" name="Google Shape;297;p10"/>
          <p:cNvGrpSpPr/>
          <p:nvPr/>
        </p:nvGrpSpPr>
        <p:grpSpPr>
          <a:xfrm>
            <a:off x="1218226" y="894454"/>
            <a:ext cx="1573057" cy="1573057"/>
            <a:chOff x="3020983" y="881796"/>
            <a:chExt cx="2097410" cy="2097410"/>
          </a:xfrm>
        </p:grpSpPr>
        <p:grpSp>
          <p:nvGrpSpPr>
            <p:cNvPr id="298" name="Google Shape;298;p10"/>
            <p:cNvGrpSpPr/>
            <p:nvPr/>
          </p:nvGrpSpPr>
          <p:grpSpPr>
            <a:xfrm>
              <a:off x="3020983" y="881796"/>
              <a:ext cx="2097410" cy="2097410"/>
              <a:chOff x="3099689" y="1098878"/>
              <a:chExt cx="1995612" cy="1995615"/>
            </a:xfrm>
          </p:grpSpPr>
          <p:grpSp>
            <p:nvGrpSpPr>
              <p:cNvPr id="299" name="Google Shape;299;p10"/>
              <p:cNvGrpSpPr/>
              <p:nvPr/>
            </p:nvGrpSpPr>
            <p:grpSpPr>
              <a:xfrm>
                <a:off x="3099689" y="1098878"/>
                <a:ext cx="1995612" cy="1995615"/>
                <a:chOff x="6804316" y="2574806"/>
                <a:chExt cx="3585705" cy="3585705"/>
              </a:xfrm>
            </p:grpSpPr>
            <p:sp>
              <p:nvSpPr>
                <p:cNvPr id="300" name="Google Shape;300;p10"/>
                <p:cNvSpPr/>
                <p:nvPr/>
              </p:nvSpPr>
              <p:spPr>
                <a:xfrm rot="-2700000">
                  <a:off x="7501948" y="2927402"/>
                  <a:ext cx="2190440" cy="2880512"/>
                </a:xfrm>
                <a:custGeom>
                  <a:avLst/>
                  <a:gdLst/>
                  <a:ahLst/>
                  <a:cxnLst/>
                  <a:rect l="l" t="t" r="r" b="b"/>
                  <a:pathLst>
                    <a:path w="1696474" h="2070736" extrusionOk="0">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sp>
              <p:nvSpPr>
                <p:cNvPr id="301" name="Google Shape;301;p10"/>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dist="88900" dir="2700000" algn="tl" rotWithShape="0">
                    <a:srgbClr val="494949">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sp>
              <p:nvSpPr>
                <p:cNvPr id="302" name="Google Shape;302;p10"/>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grpSp>
          <p:sp>
            <p:nvSpPr>
              <p:cNvPr id="303" name="Google Shape;303;p10"/>
              <p:cNvSpPr/>
              <p:nvPr/>
            </p:nvSpPr>
            <p:spPr>
              <a:xfrm>
                <a:off x="3222820" y="1148080"/>
                <a:ext cx="1284820" cy="1284821"/>
              </a:xfrm>
              <a:prstGeom prst="ellipse">
                <a:avLst/>
              </a:prstGeom>
              <a:solidFill>
                <a:schemeClr val="lt1">
                  <a:alpha val="13725"/>
                </a:schemeClr>
              </a:solidFill>
              <a:ln w="15875" cap="flat" cmpd="sng">
                <a:solidFill>
                  <a:schemeClr val="lt1"/>
                </a:solidFill>
                <a:prstDash val="solid"/>
                <a:miter lim="800000"/>
                <a:headEnd type="none" w="sm" len="sm"/>
                <a:tailEnd type="none" w="sm" len="sm"/>
              </a:ln>
              <a:effectLst>
                <a:outerShdw blurRad="215900" dist="88900" dir="2700000" algn="tl" rotWithShape="0">
                  <a:srgbClr val="000000">
                    <a:alpha val="1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grpSp>
        <p:sp>
          <p:nvSpPr>
            <p:cNvPr id="304" name="Google Shape;304;p10"/>
            <p:cNvSpPr txBox="1"/>
            <p:nvPr/>
          </p:nvSpPr>
          <p:spPr>
            <a:xfrm>
              <a:off x="3437036" y="1269297"/>
              <a:ext cx="774240" cy="615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rgbClr val="FFB850"/>
                  </a:solidFill>
                  <a:latin typeface="Impact"/>
                  <a:ea typeface="Impact"/>
                  <a:cs typeface="Impact"/>
                  <a:sym typeface="Impact"/>
                </a:rPr>
                <a:t>02</a:t>
              </a:r>
              <a:endParaRPr sz="2400" dirty="0">
                <a:solidFill>
                  <a:srgbClr val="FFB850"/>
                </a:solidFill>
                <a:latin typeface="Impact"/>
                <a:ea typeface="Impact"/>
                <a:cs typeface="Impact"/>
                <a:sym typeface="Impact"/>
              </a:endParaRPr>
            </a:p>
          </p:txBody>
        </p:sp>
      </p:grpSp>
      <p:sp>
        <p:nvSpPr>
          <p:cNvPr id="305" name="Google Shape;305;p10"/>
          <p:cNvSpPr txBox="1"/>
          <p:nvPr/>
        </p:nvSpPr>
        <p:spPr>
          <a:xfrm>
            <a:off x="2391273" y="1193689"/>
            <a:ext cx="6899630" cy="523220"/>
          </a:xfrm>
          <a:prstGeom prst="rect">
            <a:avLst/>
          </a:prstGeom>
          <a:noFill/>
          <a:ln>
            <a:noFill/>
          </a:ln>
        </p:spPr>
        <p:txBody>
          <a:bodyPr spcFirstLastPara="1" wrap="square" lIns="91425" tIns="45700" rIns="91425" bIns="45700" anchor="t" anchorCtr="0">
            <a:spAutoFit/>
          </a:bodyPr>
          <a:lstStyle/>
          <a:p>
            <a:r>
              <a:rPr lang="en-US" altLang="zh-CN" sz="2800" b="1"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Generics Type + Wildcard</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Google Shape;202;p5">
            <a:extLst>
              <a:ext uri="{FF2B5EF4-FFF2-40B4-BE49-F238E27FC236}">
                <a16:creationId xmlns:a16="http://schemas.microsoft.com/office/drawing/2014/main" id="{D3DD4B3D-9713-556D-0D57-59A20CC07141}"/>
              </a:ext>
            </a:extLst>
          </p:cNvPr>
          <p:cNvSpPr/>
          <p:nvPr/>
        </p:nvSpPr>
        <p:spPr>
          <a:xfrm>
            <a:off x="1670730" y="2505849"/>
            <a:ext cx="8616269" cy="3437751"/>
          </a:xfrm>
          <a:prstGeom prst="rect">
            <a:avLst/>
          </a:prstGeom>
          <a:solidFill>
            <a:schemeClr val="lt1"/>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lvl="0"/>
            <a:r>
              <a:rPr lang="en-US" sz="2800" dirty="0">
                <a:solidFill>
                  <a:srgbClr val="222222"/>
                </a:solidFill>
                <a:latin typeface="Times New Roman" panose="02020603050405020304" pitchFamily="18" charset="0"/>
                <a:cs typeface="Times New Roman" panose="02020603050405020304" pitchFamily="18" charset="0"/>
              </a:rPr>
              <a:t>Generics Type </a:t>
            </a:r>
            <a:r>
              <a:rPr lang="vi-VN" sz="2800" dirty="0">
                <a:solidFill>
                  <a:srgbClr val="222222"/>
                </a:solidFill>
                <a:latin typeface="Times New Roman" panose="02020603050405020304" pitchFamily="18" charset="0"/>
                <a:cs typeface="Times New Roman" panose="02020603050405020304" pitchFamily="18" charset="0"/>
              </a:rPr>
              <a:t>là một cơ chế giúp bạn định nghĩa các lớp, phương thức, và interface với các kiểu dữ liệu cụ thể, nhưng vẫn có tính linh hoạt cao.</a:t>
            </a:r>
            <a:endParaRPr lang="en-US" sz="2800" dirty="0">
              <a:solidFill>
                <a:srgbClr val="222222"/>
              </a:solidFill>
              <a:latin typeface="Times New Roman" panose="02020603050405020304" pitchFamily="18" charset="0"/>
              <a:cs typeface="Times New Roman" panose="02020603050405020304" pitchFamily="18" charset="0"/>
            </a:endParaRPr>
          </a:p>
          <a:p>
            <a:pPr lvl="0"/>
            <a:endParaRPr lang="en-US" sz="2800"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a:p>
            <a:pPr lvl="0"/>
            <a:r>
              <a:rPr lang="vi-VN" sz="2800" dirty="0">
                <a:solidFill>
                  <a:schemeClr val="dk1"/>
                </a:solidFill>
                <a:latin typeface="Times New Roman" panose="02020603050405020304" pitchFamily="18" charset="0"/>
                <a:ea typeface="Times New Roman"/>
                <a:cs typeface="Times New Roman" panose="02020603050405020304" pitchFamily="18" charset="0"/>
                <a:sym typeface="Times New Roman"/>
              </a:rPr>
              <a:t>Generics thường sử dụng các ký hiệu đại diện cho kiểu dữ liệu (thường là chữ cái in hoa), phổ biến nhất là T (Type), E (Element), K (Key), V (Value).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7"/>
                                        </p:tgtEl>
                                        <p:attrNameLst>
                                          <p:attrName>style.visibility</p:attrName>
                                        </p:attrNameLst>
                                      </p:cBhvr>
                                      <p:to>
                                        <p:strVal val="visible"/>
                                      </p:to>
                                    </p:set>
                                    <p:anim calcmode="lin" valueType="num">
                                      <p:cBhvr additive="base">
                                        <p:cTn id="7" dur="500"/>
                                        <p:tgtEl>
                                          <p:spTgt spid="29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94"/>
                                        </p:tgtEl>
                                        <p:attrNameLst>
                                          <p:attrName>style.visibility</p:attrName>
                                        </p:attrNameLst>
                                      </p:cBhvr>
                                      <p:to>
                                        <p:strVal val="visible"/>
                                      </p:to>
                                    </p:set>
                                    <p:anim calcmode="lin" valueType="num">
                                      <p:cBhvr additive="base">
                                        <p:cTn id="10" dur="500"/>
                                        <p:tgtEl>
                                          <p:spTgt spid="29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202" name="Google Shape;202;p5"/>
          <p:cNvSpPr/>
          <p:nvPr/>
        </p:nvSpPr>
        <p:spPr>
          <a:xfrm>
            <a:off x="1670730" y="2505849"/>
            <a:ext cx="8616269" cy="3437751"/>
          </a:xfrm>
          <a:prstGeom prst="rect">
            <a:avLst/>
          </a:prstGeom>
          <a:solidFill>
            <a:schemeClr val="lt1"/>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lvl="0"/>
            <a:r>
              <a:rPr lang="vi-VN" sz="2800" dirty="0">
                <a:solidFill>
                  <a:schemeClr val="dk1"/>
                </a:solidFill>
                <a:latin typeface="Times New Roman" panose="02020603050405020304" pitchFamily="18" charset="0"/>
                <a:ea typeface="Times New Roman"/>
                <a:cs typeface="Times New Roman" panose="02020603050405020304" pitchFamily="18" charset="0"/>
                <a:sym typeface="Times New Roman"/>
              </a:rPr>
              <a:t>Wildcard trong Java là một ký tự đại diện (?) được sử dụng với Generics để biểu thị bất kỳ kiểu dữ liệu nào. Wildcard giúp bạn viết các lớp, phương thức, hoặc cấu trúc dữ liệu linh hoạt hơn mà không cần biết kiểu dữ liệu chính xác tại thời điểm biên dịch.</a:t>
            </a:r>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457200">
              <a:buFontTx/>
              <a:buChar char="-"/>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Unbounded Wildcard &lt;?&gt;</a:t>
            </a:r>
          </a:p>
          <a:p>
            <a:pPr marL="457200" lvl="0" indent="-457200">
              <a:buFontTx/>
              <a:buChar char="-"/>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Upper Bounded Wildcard &lt;? Extends T&gt;</a:t>
            </a:r>
          </a:p>
          <a:p>
            <a:pPr marL="457200" lvl="0" indent="-457200">
              <a:buFontTx/>
              <a:buChar char="-"/>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Lower Bounded Wildcard &lt;? Super T&gt;</a:t>
            </a:r>
            <a:endParaRPr lang="vi-VN"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2" name="Google Shape;294;p10">
            <a:extLst>
              <a:ext uri="{FF2B5EF4-FFF2-40B4-BE49-F238E27FC236}">
                <a16:creationId xmlns:a16="http://schemas.microsoft.com/office/drawing/2014/main" id="{E8D42F4F-3240-41B8-78DD-2A591DFCC3C0}"/>
              </a:ext>
            </a:extLst>
          </p:cNvPr>
          <p:cNvGrpSpPr/>
          <p:nvPr/>
        </p:nvGrpSpPr>
        <p:grpSpPr>
          <a:xfrm>
            <a:off x="1090974" y="933238"/>
            <a:ext cx="8662626" cy="1007332"/>
            <a:chOff x="3129129" y="1121776"/>
            <a:chExt cx="5933741" cy="1171624"/>
          </a:xfrm>
        </p:grpSpPr>
        <p:sp>
          <p:nvSpPr>
            <p:cNvPr id="3" name="Google Shape;295;p10">
              <a:extLst>
                <a:ext uri="{FF2B5EF4-FFF2-40B4-BE49-F238E27FC236}">
                  <a16:creationId xmlns:a16="http://schemas.microsoft.com/office/drawing/2014/main" id="{76FE4649-F764-DF4A-C0E4-2725EEB3F5E4}"/>
                </a:ext>
              </a:extLst>
            </p:cNvPr>
            <p:cNvSpPr/>
            <p:nvPr/>
          </p:nvSpPr>
          <p:spPr>
            <a:xfrm>
              <a:off x="3129129" y="1121776"/>
              <a:ext cx="5933741" cy="1171624"/>
            </a:xfrm>
            <a:prstGeom prst="roundRect">
              <a:avLst>
                <a:gd name="adj" fmla="val 50000"/>
              </a:avLst>
            </a:prstGeom>
            <a:solidFill>
              <a:srgbClr val="D8D8D8">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rgbClr val="FFAA2D"/>
                </a:solidFill>
                <a:latin typeface="Arial"/>
                <a:ea typeface="Arial"/>
                <a:cs typeface="Arial"/>
                <a:sym typeface="Arial"/>
              </a:endParaRPr>
            </a:p>
          </p:txBody>
        </p:sp>
        <p:sp>
          <p:nvSpPr>
            <p:cNvPr id="4" name="Google Shape;296;p10">
              <a:extLst>
                <a:ext uri="{FF2B5EF4-FFF2-40B4-BE49-F238E27FC236}">
                  <a16:creationId xmlns:a16="http://schemas.microsoft.com/office/drawing/2014/main" id="{98C7B99F-0A3D-A8FE-AF7A-466C42EC2B8C}"/>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rgbClr val="FFAA2D"/>
                </a:solidFill>
                <a:latin typeface="Arial"/>
                <a:ea typeface="Arial"/>
                <a:cs typeface="Arial"/>
                <a:sym typeface="Arial"/>
              </a:endParaRPr>
            </a:p>
          </p:txBody>
        </p:sp>
      </p:grpSp>
      <p:grpSp>
        <p:nvGrpSpPr>
          <p:cNvPr id="5" name="Google Shape;297;p10">
            <a:extLst>
              <a:ext uri="{FF2B5EF4-FFF2-40B4-BE49-F238E27FC236}">
                <a16:creationId xmlns:a16="http://schemas.microsoft.com/office/drawing/2014/main" id="{5E5F5A19-4390-97DF-021C-584DB90A6205}"/>
              </a:ext>
            </a:extLst>
          </p:cNvPr>
          <p:cNvGrpSpPr/>
          <p:nvPr/>
        </p:nvGrpSpPr>
        <p:grpSpPr>
          <a:xfrm>
            <a:off x="1218226" y="894454"/>
            <a:ext cx="1573057" cy="1573057"/>
            <a:chOff x="3020983" y="881796"/>
            <a:chExt cx="2097410" cy="2097410"/>
          </a:xfrm>
        </p:grpSpPr>
        <p:grpSp>
          <p:nvGrpSpPr>
            <p:cNvPr id="6" name="Google Shape;298;p10">
              <a:extLst>
                <a:ext uri="{FF2B5EF4-FFF2-40B4-BE49-F238E27FC236}">
                  <a16:creationId xmlns:a16="http://schemas.microsoft.com/office/drawing/2014/main" id="{1B157B30-6AE1-D7B6-B014-E999D69944AB}"/>
                </a:ext>
              </a:extLst>
            </p:cNvPr>
            <p:cNvGrpSpPr/>
            <p:nvPr/>
          </p:nvGrpSpPr>
          <p:grpSpPr>
            <a:xfrm>
              <a:off x="3020983" y="881796"/>
              <a:ext cx="2097410" cy="2097410"/>
              <a:chOff x="3099689" y="1098878"/>
              <a:chExt cx="1995612" cy="1995615"/>
            </a:xfrm>
          </p:grpSpPr>
          <p:grpSp>
            <p:nvGrpSpPr>
              <p:cNvPr id="8" name="Google Shape;299;p10">
                <a:extLst>
                  <a:ext uri="{FF2B5EF4-FFF2-40B4-BE49-F238E27FC236}">
                    <a16:creationId xmlns:a16="http://schemas.microsoft.com/office/drawing/2014/main" id="{25C4D20C-DCC1-D596-0B0E-CFB9D057407F}"/>
                  </a:ext>
                </a:extLst>
              </p:cNvPr>
              <p:cNvGrpSpPr/>
              <p:nvPr/>
            </p:nvGrpSpPr>
            <p:grpSpPr>
              <a:xfrm>
                <a:off x="3099689" y="1098878"/>
                <a:ext cx="1995612" cy="1995615"/>
                <a:chOff x="6804316" y="2574806"/>
                <a:chExt cx="3585705" cy="3585705"/>
              </a:xfrm>
            </p:grpSpPr>
            <p:sp>
              <p:nvSpPr>
                <p:cNvPr id="10" name="Google Shape;300;p10">
                  <a:extLst>
                    <a:ext uri="{FF2B5EF4-FFF2-40B4-BE49-F238E27FC236}">
                      <a16:creationId xmlns:a16="http://schemas.microsoft.com/office/drawing/2014/main" id="{E12D0207-BEF6-C1AA-7DCA-5C0D535CFB16}"/>
                    </a:ext>
                  </a:extLst>
                </p:cNvPr>
                <p:cNvSpPr/>
                <p:nvPr/>
              </p:nvSpPr>
              <p:spPr>
                <a:xfrm rot="-2700000">
                  <a:off x="7501948" y="2927402"/>
                  <a:ext cx="2190440" cy="2880512"/>
                </a:xfrm>
                <a:custGeom>
                  <a:avLst/>
                  <a:gdLst/>
                  <a:ahLst/>
                  <a:cxnLst/>
                  <a:rect l="l" t="t" r="r" b="b"/>
                  <a:pathLst>
                    <a:path w="1696474" h="2070736" extrusionOk="0">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sp>
              <p:nvSpPr>
                <p:cNvPr id="11" name="Google Shape;301;p10">
                  <a:extLst>
                    <a:ext uri="{FF2B5EF4-FFF2-40B4-BE49-F238E27FC236}">
                      <a16:creationId xmlns:a16="http://schemas.microsoft.com/office/drawing/2014/main" id="{EF190528-714A-4505-D133-8F029F489955}"/>
                    </a:ext>
                  </a:extLst>
                </p:cNvPr>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dist="88900" dir="2700000" algn="tl" rotWithShape="0">
                    <a:srgbClr val="494949">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sp>
              <p:nvSpPr>
                <p:cNvPr id="12" name="Google Shape;302;p10">
                  <a:extLst>
                    <a:ext uri="{FF2B5EF4-FFF2-40B4-BE49-F238E27FC236}">
                      <a16:creationId xmlns:a16="http://schemas.microsoft.com/office/drawing/2014/main" id="{B225A936-B2A3-46F8-167C-DD15E286E4A2}"/>
                    </a:ext>
                  </a:extLst>
                </p:cNvPr>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grpSp>
          <p:sp>
            <p:nvSpPr>
              <p:cNvPr id="9" name="Google Shape;303;p10">
                <a:extLst>
                  <a:ext uri="{FF2B5EF4-FFF2-40B4-BE49-F238E27FC236}">
                    <a16:creationId xmlns:a16="http://schemas.microsoft.com/office/drawing/2014/main" id="{F9506E24-A718-16D6-5F4F-5591FDCA84F5}"/>
                  </a:ext>
                </a:extLst>
              </p:cNvPr>
              <p:cNvSpPr/>
              <p:nvPr/>
            </p:nvSpPr>
            <p:spPr>
              <a:xfrm>
                <a:off x="3222820" y="1148080"/>
                <a:ext cx="1284820" cy="1284821"/>
              </a:xfrm>
              <a:prstGeom prst="ellipse">
                <a:avLst/>
              </a:prstGeom>
              <a:solidFill>
                <a:schemeClr val="lt1">
                  <a:alpha val="13725"/>
                </a:schemeClr>
              </a:solidFill>
              <a:ln w="15875" cap="flat" cmpd="sng">
                <a:solidFill>
                  <a:schemeClr val="lt1"/>
                </a:solidFill>
                <a:prstDash val="solid"/>
                <a:miter lim="800000"/>
                <a:headEnd type="none" w="sm" len="sm"/>
                <a:tailEnd type="none" w="sm" len="sm"/>
              </a:ln>
              <a:effectLst>
                <a:outerShdw blurRad="215900" dist="88900" dir="2700000" algn="tl" rotWithShape="0">
                  <a:srgbClr val="000000">
                    <a:alpha val="1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grpSp>
        <p:sp>
          <p:nvSpPr>
            <p:cNvPr id="7" name="Google Shape;304;p10">
              <a:extLst>
                <a:ext uri="{FF2B5EF4-FFF2-40B4-BE49-F238E27FC236}">
                  <a16:creationId xmlns:a16="http://schemas.microsoft.com/office/drawing/2014/main" id="{17552568-9424-C230-B025-902EA4507BA8}"/>
                </a:ext>
              </a:extLst>
            </p:cNvPr>
            <p:cNvSpPr txBox="1"/>
            <p:nvPr/>
          </p:nvSpPr>
          <p:spPr>
            <a:xfrm>
              <a:off x="3437036" y="1269297"/>
              <a:ext cx="774240" cy="615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rgbClr val="FFB850"/>
                  </a:solidFill>
                  <a:latin typeface="Impact"/>
                  <a:ea typeface="Impact"/>
                  <a:cs typeface="Impact"/>
                  <a:sym typeface="Impact"/>
                </a:rPr>
                <a:t>02</a:t>
              </a:r>
              <a:endParaRPr sz="2400" dirty="0">
                <a:solidFill>
                  <a:srgbClr val="FFB850"/>
                </a:solidFill>
                <a:latin typeface="Impact"/>
                <a:ea typeface="Impact"/>
                <a:cs typeface="Impact"/>
                <a:sym typeface="Impact"/>
              </a:endParaRPr>
            </a:p>
          </p:txBody>
        </p:sp>
      </p:grpSp>
      <p:sp>
        <p:nvSpPr>
          <p:cNvPr id="13" name="Google Shape;305;p10">
            <a:extLst>
              <a:ext uri="{FF2B5EF4-FFF2-40B4-BE49-F238E27FC236}">
                <a16:creationId xmlns:a16="http://schemas.microsoft.com/office/drawing/2014/main" id="{82924ADD-D2BE-ECE3-F8AD-A547F4340BB4}"/>
              </a:ext>
            </a:extLst>
          </p:cNvPr>
          <p:cNvSpPr txBox="1"/>
          <p:nvPr/>
        </p:nvSpPr>
        <p:spPr>
          <a:xfrm>
            <a:off x="2391273" y="1193689"/>
            <a:ext cx="6899630" cy="523220"/>
          </a:xfrm>
          <a:prstGeom prst="rect">
            <a:avLst/>
          </a:prstGeom>
          <a:noFill/>
          <a:ln>
            <a:noFill/>
          </a:ln>
        </p:spPr>
        <p:txBody>
          <a:bodyPr spcFirstLastPara="1" wrap="square" lIns="91425" tIns="45700" rIns="91425" bIns="45700" anchor="t" anchorCtr="0">
            <a:spAutoFit/>
          </a:bodyPr>
          <a:lstStyle/>
          <a:p>
            <a:r>
              <a:rPr lang="en-US" altLang="zh-CN" sz="2800" b="1"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Generics Type + Wildcard</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5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202" name="Google Shape;202;p5"/>
          <p:cNvSpPr/>
          <p:nvPr/>
        </p:nvSpPr>
        <p:spPr>
          <a:xfrm>
            <a:off x="1670730" y="2505849"/>
            <a:ext cx="8616269" cy="3437751"/>
          </a:xfrm>
          <a:prstGeom prst="rect">
            <a:avLst/>
          </a:prstGeom>
          <a:solidFill>
            <a:schemeClr val="lt1"/>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lvl="0"/>
            <a:r>
              <a:rPr lang="vi-VN" sz="2800" dirty="0">
                <a:solidFill>
                  <a:schemeClr val="dk1"/>
                </a:solidFill>
                <a:latin typeface="Times New Roman" panose="02020603050405020304" pitchFamily="18" charset="0"/>
                <a:ea typeface="Times New Roman"/>
                <a:cs typeface="Times New Roman" panose="02020603050405020304" pitchFamily="18" charset="0"/>
                <a:sym typeface="Times New Roman"/>
              </a:rPr>
              <a:t>Làm việc với cơ sở dữ liệu (databases) trong Java thường được thực hiện thông qua JDBC (Java Database Connectivity), một API cho phép Java tương tác với các hệ quản trị cơ sở dữ liệu (DBMS) như MySQL, PostgreSQL, SQL Server, Oracle, v.v.</a:t>
            </a:r>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r>
              <a:rPr lang="en-US" sz="2800" dirty="0" err="1">
                <a:solidFill>
                  <a:schemeClr val="dk1"/>
                </a:solidFill>
                <a:latin typeface="Times New Roman" panose="02020603050405020304" pitchFamily="18" charset="0"/>
                <a:ea typeface="Times New Roman"/>
                <a:cs typeface="Times New Roman" panose="02020603050405020304" pitchFamily="18" charset="0"/>
                <a:sym typeface="Times New Roman"/>
              </a:rPr>
              <a:t>Mỗi</a:t>
            </a: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 DBMS có </a:t>
            </a:r>
            <a:r>
              <a:rPr lang="en-US" sz="2800" dirty="0" err="1">
                <a:solidFill>
                  <a:schemeClr val="dk1"/>
                </a:solidFill>
                <a:latin typeface="Times New Roman" panose="02020603050405020304" pitchFamily="18" charset="0"/>
                <a:ea typeface="Times New Roman"/>
                <a:cs typeface="Times New Roman" panose="02020603050405020304" pitchFamily="18" charset="0"/>
                <a:sym typeface="Times New Roman"/>
              </a:rPr>
              <a:t>một</a:t>
            </a: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 JDBC driver </a:t>
            </a:r>
            <a:r>
              <a:rPr lang="en-US" sz="2800" dirty="0" err="1">
                <a:solidFill>
                  <a:schemeClr val="dk1"/>
                </a:solidFill>
                <a:latin typeface="Times New Roman" panose="02020603050405020304" pitchFamily="18" charset="0"/>
                <a:ea typeface="Times New Roman"/>
                <a:cs typeface="Times New Roman" panose="02020603050405020304" pitchFamily="18" charset="0"/>
                <a:sym typeface="Times New Roman"/>
              </a:rPr>
              <a:t>riêng</a:t>
            </a:r>
            <a:endParaRPr lang="vi-VN"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2" name="Google Shape;294;p10">
            <a:extLst>
              <a:ext uri="{FF2B5EF4-FFF2-40B4-BE49-F238E27FC236}">
                <a16:creationId xmlns:a16="http://schemas.microsoft.com/office/drawing/2014/main" id="{E8D42F4F-3240-41B8-78DD-2A591DFCC3C0}"/>
              </a:ext>
            </a:extLst>
          </p:cNvPr>
          <p:cNvGrpSpPr/>
          <p:nvPr/>
        </p:nvGrpSpPr>
        <p:grpSpPr>
          <a:xfrm>
            <a:off x="1090974" y="933238"/>
            <a:ext cx="8662626" cy="1007332"/>
            <a:chOff x="3129129" y="1121776"/>
            <a:chExt cx="5933741" cy="1171624"/>
          </a:xfrm>
        </p:grpSpPr>
        <p:sp>
          <p:nvSpPr>
            <p:cNvPr id="3" name="Google Shape;295;p10">
              <a:extLst>
                <a:ext uri="{FF2B5EF4-FFF2-40B4-BE49-F238E27FC236}">
                  <a16:creationId xmlns:a16="http://schemas.microsoft.com/office/drawing/2014/main" id="{76FE4649-F764-DF4A-C0E4-2725EEB3F5E4}"/>
                </a:ext>
              </a:extLst>
            </p:cNvPr>
            <p:cNvSpPr/>
            <p:nvPr/>
          </p:nvSpPr>
          <p:spPr>
            <a:xfrm>
              <a:off x="3129129" y="1121776"/>
              <a:ext cx="5933741" cy="1171624"/>
            </a:xfrm>
            <a:prstGeom prst="roundRect">
              <a:avLst>
                <a:gd name="adj" fmla="val 50000"/>
              </a:avLst>
            </a:prstGeom>
            <a:solidFill>
              <a:srgbClr val="D8D8D8">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rgbClr val="FFAA2D"/>
                </a:solidFill>
                <a:latin typeface="Arial"/>
                <a:ea typeface="Arial"/>
                <a:cs typeface="Arial"/>
                <a:sym typeface="Arial"/>
              </a:endParaRPr>
            </a:p>
          </p:txBody>
        </p:sp>
        <p:sp>
          <p:nvSpPr>
            <p:cNvPr id="4" name="Google Shape;296;p10">
              <a:extLst>
                <a:ext uri="{FF2B5EF4-FFF2-40B4-BE49-F238E27FC236}">
                  <a16:creationId xmlns:a16="http://schemas.microsoft.com/office/drawing/2014/main" id="{98C7B99F-0A3D-A8FE-AF7A-466C42EC2B8C}"/>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rgbClr val="FFAA2D"/>
                </a:solidFill>
                <a:latin typeface="Arial"/>
                <a:ea typeface="Arial"/>
                <a:cs typeface="Arial"/>
                <a:sym typeface="Arial"/>
              </a:endParaRPr>
            </a:p>
          </p:txBody>
        </p:sp>
      </p:grpSp>
      <p:grpSp>
        <p:nvGrpSpPr>
          <p:cNvPr id="5" name="Google Shape;297;p10">
            <a:extLst>
              <a:ext uri="{FF2B5EF4-FFF2-40B4-BE49-F238E27FC236}">
                <a16:creationId xmlns:a16="http://schemas.microsoft.com/office/drawing/2014/main" id="{5E5F5A19-4390-97DF-021C-584DB90A6205}"/>
              </a:ext>
            </a:extLst>
          </p:cNvPr>
          <p:cNvGrpSpPr/>
          <p:nvPr/>
        </p:nvGrpSpPr>
        <p:grpSpPr>
          <a:xfrm>
            <a:off x="1218226" y="894454"/>
            <a:ext cx="1573057" cy="1573057"/>
            <a:chOff x="3020983" y="881796"/>
            <a:chExt cx="2097410" cy="2097410"/>
          </a:xfrm>
        </p:grpSpPr>
        <p:grpSp>
          <p:nvGrpSpPr>
            <p:cNvPr id="6" name="Google Shape;298;p10">
              <a:extLst>
                <a:ext uri="{FF2B5EF4-FFF2-40B4-BE49-F238E27FC236}">
                  <a16:creationId xmlns:a16="http://schemas.microsoft.com/office/drawing/2014/main" id="{1B157B30-6AE1-D7B6-B014-E999D69944AB}"/>
                </a:ext>
              </a:extLst>
            </p:cNvPr>
            <p:cNvGrpSpPr/>
            <p:nvPr/>
          </p:nvGrpSpPr>
          <p:grpSpPr>
            <a:xfrm>
              <a:off x="3020983" y="881796"/>
              <a:ext cx="2097410" cy="2097410"/>
              <a:chOff x="3099689" y="1098878"/>
              <a:chExt cx="1995612" cy="1995615"/>
            </a:xfrm>
          </p:grpSpPr>
          <p:grpSp>
            <p:nvGrpSpPr>
              <p:cNvPr id="8" name="Google Shape;299;p10">
                <a:extLst>
                  <a:ext uri="{FF2B5EF4-FFF2-40B4-BE49-F238E27FC236}">
                    <a16:creationId xmlns:a16="http://schemas.microsoft.com/office/drawing/2014/main" id="{25C4D20C-DCC1-D596-0B0E-CFB9D057407F}"/>
                  </a:ext>
                </a:extLst>
              </p:cNvPr>
              <p:cNvGrpSpPr/>
              <p:nvPr/>
            </p:nvGrpSpPr>
            <p:grpSpPr>
              <a:xfrm>
                <a:off x="3099689" y="1098878"/>
                <a:ext cx="1995612" cy="1995615"/>
                <a:chOff x="6804316" y="2574806"/>
                <a:chExt cx="3585705" cy="3585705"/>
              </a:xfrm>
            </p:grpSpPr>
            <p:sp>
              <p:nvSpPr>
                <p:cNvPr id="10" name="Google Shape;300;p10">
                  <a:extLst>
                    <a:ext uri="{FF2B5EF4-FFF2-40B4-BE49-F238E27FC236}">
                      <a16:creationId xmlns:a16="http://schemas.microsoft.com/office/drawing/2014/main" id="{E12D0207-BEF6-C1AA-7DCA-5C0D535CFB16}"/>
                    </a:ext>
                  </a:extLst>
                </p:cNvPr>
                <p:cNvSpPr/>
                <p:nvPr/>
              </p:nvSpPr>
              <p:spPr>
                <a:xfrm rot="-2700000">
                  <a:off x="7501948" y="2927402"/>
                  <a:ext cx="2190440" cy="2880512"/>
                </a:xfrm>
                <a:custGeom>
                  <a:avLst/>
                  <a:gdLst/>
                  <a:ahLst/>
                  <a:cxnLst/>
                  <a:rect l="l" t="t" r="r" b="b"/>
                  <a:pathLst>
                    <a:path w="1696474" h="2070736" extrusionOk="0">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sp>
              <p:nvSpPr>
                <p:cNvPr id="11" name="Google Shape;301;p10">
                  <a:extLst>
                    <a:ext uri="{FF2B5EF4-FFF2-40B4-BE49-F238E27FC236}">
                      <a16:creationId xmlns:a16="http://schemas.microsoft.com/office/drawing/2014/main" id="{EF190528-714A-4505-D133-8F029F489955}"/>
                    </a:ext>
                  </a:extLst>
                </p:cNvPr>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dist="88900" dir="2700000" algn="tl" rotWithShape="0">
                    <a:srgbClr val="494949">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sp>
              <p:nvSpPr>
                <p:cNvPr id="12" name="Google Shape;302;p10">
                  <a:extLst>
                    <a:ext uri="{FF2B5EF4-FFF2-40B4-BE49-F238E27FC236}">
                      <a16:creationId xmlns:a16="http://schemas.microsoft.com/office/drawing/2014/main" id="{B225A936-B2A3-46F8-167C-DD15E286E4A2}"/>
                    </a:ext>
                  </a:extLst>
                </p:cNvPr>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grpSp>
          <p:sp>
            <p:nvSpPr>
              <p:cNvPr id="9" name="Google Shape;303;p10">
                <a:extLst>
                  <a:ext uri="{FF2B5EF4-FFF2-40B4-BE49-F238E27FC236}">
                    <a16:creationId xmlns:a16="http://schemas.microsoft.com/office/drawing/2014/main" id="{F9506E24-A718-16D6-5F4F-5591FDCA84F5}"/>
                  </a:ext>
                </a:extLst>
              </p:cNvPr>
              <p:cNvSpPr/>
              <p:nvPr/>
            </p:nvSpPr>
            <p:spPr>
              <a:xfrm>
                <a:off x="3222820" y="1148080"/>
                <a:ext cx="1284820" cy="1284821"/>
              </a:xfrm>
              <a:prstGeom prst="ellipse">
                <a:avLst/>
              </a:prstGeom>
              <a:solidFill>
                <a:schemeClr val="lt1">
                  <a:alpha val="13725"/>
                </a:schemeClr>
              </a:solidFill>
              <a:ln w="15875" cap="flat" cmpd="sng">
                <a:solidFill>
                  <a:schemeClr val="lt1"/>
                </a:solidFill>
                <a:prstDash val="solid"/>
                <a:miter lim="800000"/>
                <a:headEnd type="none" w="sm" len="sm"/>
                <a:tailEnd type="none" w="sm" len="sm"/>
              </a:ln>
              <a:effectLst>
                <a:outerShdw blurRad="215900" dist="88900" dir="2700000" algn="tl" rotWithShape="0">
                  <a:srgbClr val="000000">
                    <a:alpha val="1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Arial"/>
                  <a:ea typeface="Arial"/>
                  <a:cs typeface="Arial"/>
                  <a:sym typeface="Arial"/>
                </a:endParaRPr>
              </a:p>
            </p:txBody>
          </p:sp>
        </p:grpSp>
        <p:sp>
          <p:nvSpPr>
            <p:cNvPr id="7" name="Google Shape;304;p10">
              <a:extLst>
                <a:ext uri="{FF2B5EF4-FFF2-40B4-BE49-F238E27FC236}">
                  <a16:creationId xmlns:a16="http://schemas.microsoft.com/office/drawing/2014/main" id="{17552568-9424-C230-B025-902EA4507BA8}"/>
                </a:ext>
              </a:extLst>
            </p:cNvPr>
            <p:cNvSpPr txBox="1"/>
            <p:nvPr/>
          </p:nvSpPr>
          <p:spPr>
            <a:xfrm>
              <a:off x="3437036" y="1269297"/>
              <a:ext cx="774240" cy="615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rgbClr val="FFB850"/>
                  </a:solidFill>
                  <a:latin typeface="Impact"/>
                  <a:ea typeface="Impact"/>
                  <a:cs typeface="Impact"/>
                  <a:sym typeface="Impact"/>
                </a:rPr>
                <a:t>03</a:t>
              </a:r>
              <a:endParaRPr sz="2400" dirty="0">
                <a:solidFill>
                  <a:srgbClr val="FFB850"/>
                </a:solidFill>
                <a:latin typeface="Impact"/>
                <a:ea typeface="Impact"/>
                <a:cs typeface="Impact"/>
                <a:sym typeface="Impact"/>
              </a:endParaRPr>
            </a:p>
          </p:txBody>
        </p:sp>
      </p:grpSp>
      <p:sp>
        <p:nvSpPr>
          <p:cNvPr id="13" name="Google Shape;305;p10">
            <a:extLst>
              <a:ext uri="{FF2B5EF4-FFF2-40B4-BE49-F238E27FC236}">
                <a16:creationId xmlns:a16="http://schemas.microsoft.com/office/drawing/2014/main" id="{82924ADD-D2BE-ECE3-F8AD-A547F4340BB4}"/>
              </a:ext>
            </a:extLst>
          </p:cNvPr>
          <p:cNvSpPr txBox="1"/>
          <p:nvPr/>
        </p:nvSpPr>
        <p:spPr>
          <a:xfrm>
            <a:off x="2391273" y="1193689"/>
            <a:ext cx="6899630" cy="523220"/>
          </a:xfrm>
          <a:prstGeom prst="rect">
            <a:avLst/>
          </a:prstGeom>
          <a:noFill/>
          <a:ln>
            <a:noFill/>
          </a:ln>
        </p:spPr>
        <p:txBody>
          <a:bodyPr spcFirstLastPara="1" wrap="square" lIns="91425" tIns="45700" rIns="91425" bIns="45700" anchor="t" anchorCtr="0">
            <a:spAutoFit/>
          </a:bodyPr>
          <a:lstStyle/>
          <a:p>
            <a:r>
              <a:rPr lang="en-US" altLang="zh-CN" sz="2800" b="1"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Databases</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48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1390</TotalTime>
  <Words>332</Words>
  <Application>Microsoft Office PowerPoint</Application>
  <PresentationFormat>Widescreen</PresentationFormat>
  <Paragraphs>33</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Wingdings 3</vt:lpstr>
      <vt:lpstr>Trebuchet MS</vt:lpstr>
      <vt:lpstr>Impact</vt:lpstr>
      <vt:lpstr>Times New Roman</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Nguyễn Lộc</cp:lastModifiedBy>
  <cp:revision>21</cp:revision>
  <dcterms:created xsi:type="dcterms:W3CDTF">2020-08-07T13:14:06Z</dcterms:created>
  <dcterms:modified xsi:type="dcterms:W3CDTF">2024-10-22T15:29:08Z</dcterms:modified>
</cp:coreProperties>
</file>